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8" r:id="rId6"/>
    <p:sldId id="259" r:id="rId7"/>
    <p:sldId id="260" r:id="rId8"/>
    <p:sldId id="261" r:id="rId9"/>
    <p:sldId id="279" r:id="rId10"/>
    <p:sldId id="262" r:id="rId11"/>
    <p:sldId id="280" r:id="rId12"/>
    <p:sldId id="282" r:id="rId13"/>
    <p:sldId id="283" r:id="rId14"/>
    <p:sldId id="281" r:id="rId15"/>
    <p:sldId id="28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797BE0D-A4F4-2010-9F9E-3CCA78EF1760}" name="Maria Wogan" initials="MW" userId="da541efc18af4660" providerId="Windows Live"/>
  <p188:author id="{6725233E-E29C-F0CE-0437-2F059F6E8FC7}" name="KAY, Nicola (NHS BEDFORDSHIRE, LUTON AND MILTON KEYNES CCG)" initials="KN(BLAMKC" userId="S::nicola.kay1@nhs.net::f2af215a-2b4d-4628-b932-93de781f5923" providerId="AD"/>
  <p188:author id="{CA6F2FA8-7A6C-53EA-3CA9-A61F0553ECE6}" name="Sharon Kendal (MLCSU)" initials="SK(" userId="S::sharon.kendal@mlcsu.nhs.uk::e065a7e3-5912-4383-95b1-d4249b4ce15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mmers Michelle [Capability House] - NHS Bedfordshire CCG" initials="SM[H-NBC" lastIdx="2" clrIdx="0"/>
  <p:cmAuthor id="2" name="SUMMERS, Michelle (NHS BEDFORDSHIRE, LUTON AND MILTON KEYNES CCG)" initials="SM(BLAMKC" lastIdx="1" clrIdx="1"/>
  <p:cmAuthor id="3" name="COX, Felicity (NHS BEDFORDSHIRE, LUTON AND MILTON KEYNES CCG)" initials="CF(BLAMKC" lastIdx="2" clrIdx="2">
    <p:extLst>
      <p:ext uri="{19B8F6BF-5375-455C-9EA6-DF929625EA0E}">
        <p15:presenceInfo xmlns:p15="http://schemas.microsoft.com/office/powerpoint/2012/main" userId="S::felicity.cox1@nhs.net::177aee50-dec4-4092-ad3e-5eb6b7a0da9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768692"/>
    <a:srgbClr val="E1F5FC"/>
    <a:srgbClr val="106FB8"/>
    <a:srgbClr val="39A5D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B816E7-99E3-48EB-88AA-AF3D39C34EC5}" v="442" dt="2023-10-16T14:02:48.764"/>
    <p1510:client id="{457BA9F0-C282-484D-894D-B081D2779932}" vWet="4" dt="2023-10-16T10:30:13.67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1641C83-CE3C-424A-A3C0-ACBB77819B5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890427-98C8-1045-B09A-5ECB8A04380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208CE8-14BE-B941-867D-D1C064CCABBA}" type="datetimeFigureOut">
              <a:rPr lang="en-US" smtClean="0"/>
              <a:t>3/13/2024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3E4524-8F7B-4F43-92F4-C394B4A7A57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D43A5-9F41-3A48-9F9C-630EA636C3D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7E522A-CE6C-6545-8AF7-8AF2D46977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7211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352A32-C764-42B9-B872-738194D3D7E1}" type="datetimeFigureOut">
              <a:rPr lang="en-US"/>
              <a:t>3/13/2024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D2B880-4E56-49AE-BFD2-484CF7B3CBF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166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381A4210-7229-DB41-8DE5-7458F41EA86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6228" y="536574"/>
            <a:ext cx="6429060" cy="2459004"/>
          </a:xfrm>
        </p:spPr>
        <p:txBody>
          <a:bodyPr anchor="b" anchorCtr="0"/>
          <a:lstStyle>
            <a:lvl1pPr algn="l">
              <a:defRPr sz="4000" b="1" cap="none" baseline="0"/>
            </a:lvl1pPr>
          </a:lstStyle>
          <a:p>
            <a:r>
              <a:rPr lang="en-US"/>
              <a:t>Click to edit Master </a:t>
            </a:r>
            <a:br>
              <a:rPr lang="en-US"/>
            </a:br>
            <a:r>
              <a:rPr lang="en-US"/>
              <a:t>title style</a:t>
            </a:r>
            <a:endParaRPr lang="en-GB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FCB8B451-CAFA-004A-89B1-D4C0D76248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6228" y="3134508"/>
            <a:ext cx="6429060" cy="888950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22" name="Logo" descr="Logo NHS Bedfordshire, Luton and Milton Keynes Integrated Care Board">
            <a:extLst>
              <a:ext uri="{FF2B5EF4-FFF2-40B4-BE49-F238E27FC236}">
                <a16:creationId xmlns:a16="http://schemas.microsoft.com/office/drawing/2014/main" id="{B4F957B9-CE20-8652-5B14-126476B307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9256" y="536574"/>
            <a:ext cx="3196679" cy="159628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81677EE5-F830-BDD9-E0E0-C30D893BA5D9}"/>
              </a:ext>
            </a:extLst>
          </p:cNvPr>
          <p:cNvSpPr/>
          <p:nvPr userDrawn="1"/>
        </p:nvSpPr>
        <p:spPr>
          <a:xfrm>
            <a:off x="0" y="4477096"/>
            <a:ext cx="12192000" cy="2380903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E962F22-AA8B-087A-950C-1852E17E8C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835801" y="4759306"/>
            <a:ext cx="10520398" cy="1954099"/>
            <a:chOff x="827223" y="4759306"/>
            <a:chExt cx="10520398" cy="195409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2E01241-F16E-668A-743E-99DC1B8A245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9810" y="4787207"/>
              <a:ext cx="1350717" cy="1350717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02D6A8E-6D90-AEB0-2022-6AEF668F92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96904" y="4787207"/>
              <a:ext cx="1350717" cy="1350717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1B73493-F0E9-8EE4-0347-97525E0DA1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2717" y="4787207"/>
              <a:ext cx="1350717" cy="1350717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D7D5A9F-7E17-6D73-CAE4-71782F1501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5624" y="4787207"/>
              <a:ext cx="1350717" cy="1350717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EE606E2-607E-4FF8-76E6-E8502D4C0BA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31" y="4787207"/>
              <a:ext cx="1350717" cy="1350717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A0827BD-CCF3-9307-E9C7-E6601ADE64E9}"/>
                </a:ext>
              </a:extLst>
            </p:cNvPr>
            <p:cNvSpPr txBox="1"/>
            <p:nvPr userDrawn="1"/>
          </p:nvSpPr>
          <p:spPr>
            <a:xfrm>
              <a:off x="827223" y="6286995"/>
              <a:ext cx="139847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>
                  <a:solidFill>
                    <a:schemeClr val="tx2"/>
                  </a:solidFill>
                </a:rPr>
                <a:t>Trust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F56C38A-BBAA-B9CE-D195-6DBEBD1A1594}"/>
                </a:ext>
              </a:extLst>
            </p:cNvPr>
            <p:cNvSpPr txBox="1"/>
            <p:nvPr userDrawn="1"/>
          </p:nvSpPr>
          <p:spPr>
            <a:xfrm>
              <a:off x="3106323" y="6286995"/>
              <a:ext cx="139847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>
                  <a:solidFill>
                    <a:schemeClr val="tx2"/>
                  </a:solidFill>
                </a:rPr>
                <a:t>Respect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BB9A877-4C68-D9E4-E49F-E28BC3766809}"/>
                </a:ext>
              </a:extLst>
            </p:cNvPr>
            <p:cNvSpPr txBox="1"/>
            <p:nvPr userDrawn="1"/>
          </p:nvSpPr>
          <p:spPr>
            <a:xfrm>
              <a:off x="5401409" y="6286995"/>
              <a:ext cx="139847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>
                  <a:solidFill>
                    <a:schemeClr val="tx2"/>
                  </a:solidFill>
                </a:rPr>
                <a:t>Integrity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CB4480F-78B1-573D-3BED-0B4A1B17BA22}"/>
                </a:ext>
              </a:extLst>
            </p:cNvPr>
            <p:cNvSpPr txBox="1"/>
            <p:nvPr userDrawn="1"/>
          </p:nvSpPr>
          <p:spPr>
            <a:xfrm>
              <a:off x="7725961" y="6286995"/>
              <a:ext cx="1398478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>
                  <a:solidFill>
                    <a:schemeClr val="tx2"/>
                  </a:solidFill>
                </a:rPr>
                <a:t>Accountability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2D7933E-E88E-4D1B-D03D-5313011A650E}"/>
                </a:ext>
              </a:extLst>
            </p:cNvPr>
            <p:cNvSpPr txBox="1"/>
            <p:nvPr userDrawn="1"/>
          </p:nvSpPr>
          <p:spPr>
            <a:xfrm>
              <a:off x="10068913" y="6282518"/>
              <a:ext cx="1206701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400">
                  <a:solidFill>
                    <a:schemeClr val="tx2"/>
                  </a:solidFill>
                </a:rPr>
                <a:t>Care and Compassion</a:t>
              </a: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1B023D42-7DA0-5B11-7124-B6AF4AA8D6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2667436" y="4816456"/>
              <a:ext cx="0" cy="1800641"/>
            </a:xfrm>
            <a:prstGeom prst="line">
              <a:avLst/>
            </a:prstGeom>
            <a:ln>
              <a:solidFill>
                <a:srgbClr val="7686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52287A5E-9C10-E9C8-095D-20F3623669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4954529" y="4759306"/>
              <a:ext cx="0" cy="1800641"/>
            </a:xfrm>
            <a:prstGeom prst="line">
              <a:avLst/>
            </a:prstGeom>
            <a:ln>
              <a:solidFill>
                <a:srgbClr val="7686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1196B2E-BA65-3E0A-564E-5B96878A3E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7241622" y="4787881"/>
              <a:ext cx="0" cy="1800641"/>
            </a:xfrm>
            <a:prstGeom prst="line">
              <a:avLst/>
            </a:prstGeom>
            <a:ln>
              <a:solidFill>
                <a:srgbClr val="7686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F1FA960A-F7D7-49BC-9A58-D0767FD3BA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 userDrawn="1"/>
          </p:nvCxnSpPr>
          <p:spPr>
            <a:xfrm>
              <a:off x="9528715" y="4759306"/>
              <a:ext cx="0" cy="1800641"/>
            </a:xfrm>
            <a:prstGeom prst="line">
              <a:avLst/>
            </a:prstGeom>
            <a:ln>
              <a:solidFill>
                <a:srgbClr val="7686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17162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, Title and Content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061D5CC-E7BA-CD48-BEFA-732B875B9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BFB4F38-94C3-154F-84F3-38BCB606234C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588336" y="382349"/>
            <a:ext cx="1080119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35179BC9-FD9A-D5CC-924F-64417D80C83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5" y="1844825"/>
            <a:ext cx="11172331" cy="428134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3E7EBE0-8CE9-453A-87B4-8F46CFBCFCFB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016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9395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, Title and Content_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061D5CC-E7BA-CD48-BEFA-732B875B9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FDE91C4-AEF5-5F44-AB54-183B7E47CA6B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59621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C6EF843F-7E56-3640-B407-1CCC3525A12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5" y="1844825"/>
            <a:ext cx="11172331" cy="428134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4289B22-CD74-D1AD-7552-9A9238D6002F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016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753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, Title and Content_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061D5CC-E7BA-CD48-BEFA-732B875B9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AE0F4FD-1908-0F41-8EFE-DEE66C81FF42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59621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69E91A5-6FEC-B834-DAAA-DE539D2D50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5" y="1844825"/>
            <a:ext cx="11172331" cy="428134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308B3CE-1997-5849-8B1B-560568CE0A44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3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530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, Title and Content_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061D5CC-E7BA-CD48-BEFA-732B875B9457}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8D89DE4-A435-B94B-97FE-7F11E2CA37F2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596213" y="382349"/>
            <a:ext cx="1103648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  <p:pic>
        <p:nvPicPr>
          <p:cNvPr id="15" name="Picture 14" descr="Logo NHS Bedfordshire, Luton and Milton Keynes Integrated Care Board">
            <a:extLst>
              <a:ext uri="{FF2B5EF4-FFF2-40B4-BE49-F238E27FC236}">
                <a16:creationId xmlns:a16="http://schemas.microsoft.com/office/drawing/2014/main" id="{1954ACD3-7BC3-2D44-BE65-814449028E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5" y="1844825"/>
            <a:ext cx="11172331" cy="428134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10AD24-466F-2C6F-08E6-C1B2E9C22BFC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016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4675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061D5CC-E7BA-CD48-BEFA-732B875B9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AC13482B-E75A-B24A-AE29-A6C2A25A4B3A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06624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  <p:pic>
        <p:nvPicPr>
          <p:cNvPr id="15" name="Picture 14" descr="Logo NHS Bedfordshire, Luton and Milton Keynes Integrated Care Board">
            <a:extLst>
              <a:ext uri="{FF2B5EF4-FFF2-40B4-BE49-F238E27FC236}">
                <a16:creationId xmlns:a16="http://schemas.microsoft.com/office/drawing/2014/main" id="{999289C7-78F8-A97A-A670-56F4BD3CFC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5" y="1844825"/>
            <a:ext cx="7084723" cy="428134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Picture Placeholder 11">
            <a:extLst>
              <a:ext uri="{FF2B5EF4-FFF2-40B4-BE49-F238E27FC236}">
                <a16:creationId xmlns:a16="http://schemas.microsoft.com/office/drawing/2014/main" id="{69CCEFD7-EF02-3D4D-A3BA-F73AC8AD71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 flipH="1">
            <a:off x="7955934" y="2086796"/>
            <a:ext cx="3797397" cy="3797397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5C6E667-771F-458B-35CE-8C257BABDD72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016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3410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0E07C0A-1877-896F-408F-10CF3708CB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933636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46EC874-EB04-354B-9362-80C38FAFC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7528" y="382349"/>
            <a:ext cx="7200800" cy="1232291"/>
          </a:xfrm>
        </p:spPr>
        <p:txBody>
          <a:bodyPr lIns="0" tIns="0" rIns="0" bIns="0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84576D4-12E8-BD46-8E2A-6BE58E12D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6"/>
              </a:solidFill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3EABDAF-DEF9-144B-AA54-091C9F26BD09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59621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  <p:pic>
        <p:nvPicPr>
          <p:cNvPr id="17" name="Picture 16" descr="Logo NHS Bedfordshire, Luton and Milton Keynes Integrated Care Board">
            <a:extLst>
              <a:ext uri="{FF2B5EF4-FFF2-40B4-BE49-F238E27FC236}">
                <a16:creationId xmlns:a16="http://schemas.microsoft.com/office/drawing/2014/main" id="{F1500CA5-1AEE-3479-F9A8-83D4ECB1C2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4" y="1844825"/>
            <a:ext cx="8524884" cy="4281340"/>
          </a:xfrm>
        </p:spPr>
        <p:txBody>
          <a:bodyPr lIns="0" tIns="0" rIns="0" bIns="0"/>
          <a:lstStyle>
            <a:lvl1pPr>
              <a:buClr>
                <a:schemeClr val="accent6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accent6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accent6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accent6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A480D04-D53E-0B10-3614-D256CDE5AE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4131720"/>
            <a:ext cx="1954800" cy="19548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7F85AC9F-8CBF-1B28-8B18-291CEA032D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98823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6A4F362-2BB0-2C80-581B-323A12F3C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933636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E1F1204-D2FF-3E40-8F9A-AEF62CCFB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7528" y="382349"/>
            <a:ext cx="7200800" cy="1232291"/>
          </a:xfrm>
        </p:spPr>
        <p:txBody>
          <a:bodyPr lIns="0" tIns="0" rIns="0" bIns="0"/>
          <a:lstStyle>
            <a:lvl1pPr algn="l"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564EE7F-CA5D-2445-870E-98CDFDA14B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4D1260C3-1604-4D48-BB21-8358FBBAD3B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59621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  <p:pic>
        <p:nvPicPr>
          <p:cNvPr id="10" name="Picture 9" descr="Logo NHS Bedfordshire, Luton and Milton Keynes Integrated Care Board">
            <a:extLst>
              <a:ext uri="{FF2B5EF4-FFF2-40B4-BE49-F238E27FC236}">
                <a16:creationId xmlns:a16="http://schemas.microsoft.com/office/drawing/2014/main" id="{51D6993D-6038-8664-5787-69CC5968DF0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E1AB73A3-F52C-0949-A125-CD39FFA3BA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444" y="1844825"/>
            <a:ext cx="8524884" cy="4281340"/>
          </a:xfrm>
        </p:spPr>
        <p:txBody>
          <a:bodyPr lIns="0" tIns="0" rIns="0" bIns="0"/>
          <a:lstStyle>
            <a:lvl1pPr>
              <a:buClr>
                <a:schemeClr val="accent6"/>
              </a:buClr>
              <a:defRPr/>
            </a:lvl1pPr>
            <a:lvl2pPr>
              <a:buClr>
                <a:schemeClr val="accent6"/>
              </a:buClr>
              <a:defRPr/>
            </a:lvl2pPr>
            <a:lvl3pPr>
              <a:buClr>
                <a:schemeClr val="accent6"/>
              </a:buClr>
              <a:defRPr/>
            </a:lvl3pPr>
            <a:lvl4pPr>
              <a:buClr>
                <a:schemeClr val="accent6"/>
              </a:buClr>
              <a:defRPr/>
            </a:lvl4pPr>
            <a:lvl5pPr>
              <a:buClr>
                <a:schemeClr val="accent6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83F6F9C-053D-3008-7B9D-553AB6AB11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3756" y="4171365"/>
            <a:ext cx="1954800" cy="19548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F0AB78C-E6CB-E309-CC37-585DF7811C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03545CCA-7DB1-9D4C-A6D9-897CF0BB7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94876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2AE2C91-F13F-48A3-5445-EE87B77B7A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933636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33366F6-7006-4449-9BFC-188757522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7528" y="382349"/>
            <a:ext cx="7200800" cy="1232291"/>
          </a:xfrm>
        </p:spPr>
        <p:txBody>
          <a:bodyPr lIns="0" tIns="0" rIns="0" bIns="0"/>
          <a:lstStyle>
            <a:lvl1pPr algn="l"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0EA4015-EA8F-1B4A-BA15-223DE436BF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62736362-12FE-9049-9E29-EF62382C3422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59621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  <p:pic>
        <p:nvPicPr>
          <p:cNvPr id="16" name="Picture 15" descr="Logo NHS Bedfordshire, Luton and Milton Keynes Integrated Care Board">
            <a:extLst>
              <a:ext uri="{FF2B5EF4-FFF2-40B4-BE49-F238E27FC236}">
                <a16:creationId xmlns:a16="http://schemas.microsoft.com/office/drawing/2014/main" id="{34695880-BC5C-9487-8B39-CABBBC1A4BF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3311270C-9C91-A140-865B-E13553CB7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444" y="1844825"/>
            <a:ext cx="8524884" cy="4281340"/>
          </a:xfrm>
        </p:spPr>
        <p:txBody>
          <a:bodyPr lIns="0" tIns="0" rIns="0" bIns="0"/>
          <a:lstStyle>
            <a:lvl1pPr>
              <a:buClr>
                <a:schemeClr val="accent6"/>
              </a:buClr>
              <a:defRPr/>
            </a:lvl1pPr>
            <a:lvl2pPr>
              <a:buClr>
                <a:schemeClr val="accent6"/>
              </a:buClr>
              <a:defRPr/>
            </a:lvl2pPr>
            <a:lvl3pPr>
              <a:buClr>
                <a:schemeClr val="accent6"/>
              </a:buClr>
              <a:defRPr/>
            </a:lvl3pPr>
            <a:lvl4pPr>
              <a:buClr>
                <a:schemeClr val="accent6"/>
              </a:buClr>
              <a:defRPr/>
            </a:lvl4pPr>
            <a:lvl5pPr>
              <a:buClr>
                <a:schemeClr val="accent6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D0E5D50-ABBC-2B1B-D803-9532F8ED8A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0750" y="4171365"/>
            <a:ext cx="1954800" cy="19548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31E1AE3-278C-9CBB-04F8-1D43048821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65EA11FE-DF14-ED47-BB9D-0EAF22485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5860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50E9455-07F6-09B9-2485-7E6C63006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933636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F1C0BAA9-E631-7646-A612-36D961F66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7528" y="382349"/>
            <a:ext cx="7211891" cy="1232291"/>
          </a:xfrm>
        </p:spPr>
        <p:txBody>
          <a:bodyPr lIns="0" tIns="0" rIns="0" bIns="0"/>
          <a:lstStyle>
            <a:lvl1pPr algn="l"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852B6C0-4E92-354F-8B42-17732F1561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D39F354D-A928-AD48-8400-1DF92DB8E640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59621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  <p:pic>
        <p:nvPicPr>
          <p:cNvPr id="12" name="Picture 11" descr="Logo NHS Bedfordshire, Luton and Milton Keynes Integrated Care Board">
            <a:extLst>
              <a:ext uri="{FF2B5EF4-FFF2-40B4-BE49-F238E27FC236}">
                <a16:creationId xmlns:a16="http://schemas.microsoft.com/office/drawing/2014/main" id="{B5565897-B3FA-F8DC-52A8-BBC01EF1A4C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932F6ED-E73C-8047-A71B-37A60114CE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444" y="1844825"/>
            <a:ext cx="8524884" cy="4281340"/>
          </a:xfrm>
        </p:spPr>
        <p:txBody>
          <a:bodyPr lIns="0" tIns="0" rIns="0" bIns="0"/>
          <a:lstStyle>
            <a:lvl1pPr>
              <a:buClr>
                <a:schemeClr val="accent6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6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6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6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90F944D-B1A2-CB39-8724-3BAB8882B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0976" y="4171365"/>
            <a:ext cx="1954800" cy="19548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5CD820A-2027-3D77-9A42-4D70637043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6D228FC6-3DD4-BC43-80E0-ED2A58B20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584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_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CA3554F-9B0F-1F08-F6CA-8AF0E7616F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933636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D292033-F9BE-624A-9ACF-ECF3807FC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7528" y="382349"/>
            <a:ext cx="7200800" cy="1232291"/>
          </a:xfrm>
        </p:spPr>
        <p:txBody>
          <a:bodyPr lIns="0" tIns="0" rIns="0" bIns="0"/>
          <a:lstStyle>
            <a:lvl1pPr algn="l"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39F9EA4-59B8-DE41-8274-B9A04E4EC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C5682414-8E83-EA45-AEB3-686CD8293BE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59621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  <p:pic>
        <p:nvPicPr>
          <p:cNvPr id="16" name="Picture 15" descr="Logo NHS Bedfordshire, Luton and Milton Keynes Integrated Care Board">
            <a:extLst>
              <a:ext uri="{FF2B5EF4-FFF2-40B4-BE49-F238E27FC236}">
                <a16:creationId xmlns:a16="http://schemas.microsoft.com/office/drawing/2014/main" id="{5AA17C37-5564-26FA-7C1D-56C302DC43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8BC6CEFE-586A-D04A-BD76-7AA7D1688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444" y="1844825"/>
            <a:ext cx="8524884" cy="4281340"/>
          </a:xfrm>
        </p:spPr>
        <p:txBody>
          <a:bodyPr lIns="0" tIns="0" rIns="0" bIns="0"/>
          <a:lstStyle>
            <a:lvl1pPr>
              <a:buClr>
                <a:schemeClr val="accent6"/>
              </a:buClr>
              <a:defRPr>
                <a:solidFill>
                  <a:schemeClr val="tx1"/>
                </a:solidFill>
              </a:defRPr>
            </a:lvl1pPr>
            <a:lvl2pPr>
              <a:buClr>
                <a:schemeClr val="accent6"/>
              </a:buClr>
              <a:defRPr>
                <a:solidFill>
                  <a:schemeClr val="tx1"/>
                </a:solidFill>
              </a:defRPr>
            </a:lvl2pPr>
            <a:lvl3pPr>
              <a:buClr>
                <a:schemeClr val="accent6"/>
              </a:buClr>
              <a:defRPr>
                <a:solidFill>
                  <a:schemeClr val="tx1"/>
                </a:solidFill>
              </a:defRPr>
            </a:lvl3pPr>
            <a:lvl4pPr>
              <a:buClr>
                <a:schemeClr val="accent6"/>
              </a:buClr>
              <a:defRPr>
                <a:solidFill>
                  <a:schemeClr val="tx1"/>
                </a:solidFill>
              </a:defRPr>
            </a:lvl4pPr>
            <a:lvl5pPr>
              <a:buClr>
                <a:schemeClr val="accent6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5E154A4-A5E9-7E4E-AFEE-E333523328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9168" y="4171365"/>
            <a:ext cx="1954800" cy="19548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8DE1D9F-41A7-C4AE-BEF8-14ECC07269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59108212-FA42-B646-BD49-6E9A7521B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086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346B18A-0E85-E9B9-0EC7-C2CF558671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4655840" cy="6857999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Icons">
            <a:extLst>
              <a:ext uri="{FF2B5EF4-FFF2-40B4-BE49-F238E27FC236}">
                <a16:creationId xmlns:a16="http://schemas.microsoft.com/office/drawing/2014/main" id="{37D11603-DBB0-8723-B70E-65571D54F7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 userDrawn="1"/>
        </p:nvGrpSpPr>
        <p:grpSpPr>
          <a:xfrm>
            <a:off x="271157" y="434551"/>
            <a:ext cx="3952635" cy="6090621"/>
            <a:chOff x="271157" y="434551"/>
            <a:chExt cx="3952635" cy="609062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66F83DF-DCEA-A151-C367-672E84733A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158" y="4714621"/>
              <a:ext cx="1810551" cy="1810551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2AFCF29-EC03-67F9-2D05-032D73B656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3241" y="4714621"/>
              <a:ext cx="1810551" cy="1810551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C4664B6-3A75-BC30-9171-93CE728AB3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3240" y="2571244"/>
              <a:ext cx="1810551" cy="1810551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CB87578-8820-0746-C5E6-202DD41CDF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7350" y="2571244"/>
              <a:ext cx="1810551" cy="1810551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76DEA55-D3EB-4B68-C42A-CF219417A1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157" y="434551"/>
              <a:ext cx="1810551" cy="1810551"/>
            </a:xfrm>
            <a:prstGeom prst="rect">
              <a:avLst/>
            </a:prstGeom>
          </p:spPr>
        </p:pic>
      </p:grpSp>
      <p:pic>
        <p:nvPicPr>
          <p:cNvPr id="20" name="Picture 19" descr="Logo NHS Bedfordshire, Luton and Milton Keynes Integrated Care Board">
            <a:extLst>
              <a:ext uri="{FF2B5EF4-FFF2-40B4-BE49-F238E27FC236}">
                <a16:creationId xmlns:a16="http://schemas.microsoft.com/office/drawing/2014/main" id="{B53B9CBA-D35E-8D23-BB8A-2AA3C277A4E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9256" y="536574"/>
            <a:ext cx="3196679" cy="15962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087888" y="2924944"/>
            <a:ext cx="6429060" cy="2464029"/>
          </a:xfrm>
        </p:spPr>
        <p:txBody>
          <a:bodyPr anchor="b" anchorCtr="0"/>
          <a:lstStyle>
            <a:lvl1pPr algn="l">
              <a:defRPr sz="4000" b="1" cap="none" baseline="0"/>
            </a:lvl1pPr>
          </a:lstStyle>
          <a:p>
            <a:r>
              <a:rPr lang="en-US"/>
              <a:t>Click to edit Master </a:t>
            </a:r>
            <a:br>
              <a:rPr lang="en-US"/>
            </a:br>
            <a:r>
              <a:rPr lang="en-US"/>
              <a:t>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7888" y="5527904"/>
            <a:ext cx="6429060" cy="888950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56069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4940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1623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 +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able Placeholder 4">
            <a:extLst>
              <a:ext uri="{FF2B5EF4-FFF2-40B4-BE49-F238E27FC236}">
                <a16:creationId xmlns:a16="http://schemas.microsoft.com/office/drawing/2014/main" id="{0EADE583-908C-5EF8-7A33-A0DBD9AFE4D3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6305550" y="1844675"/>
            <a:ext cx="5384800" cy="4281488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2100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 +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1B72853B-FE46-3931-6EB0-9D4C0D7319C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305549" y="1844675"/>
            <a:ext cx="5384799" cy="4281488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2600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+ SmartArt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martArt Placeholder 4">
            <a:extLst>
              <a:ext uri="{FF2B5EF4-FFF2-40B4-BE49-F238E27FC236}">
                <a16:creationId xmlns:a16="http://schemas.microsoft.com/office/drawing/2014/main" id="{ACCBD6DD-FF6C-C0B2-A7DA-B6644EEB3DFE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6305549" y="1844675"/>
            <a:ext cx="5384799" cy="4281488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5997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 + Tw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473027E-C16B-976D-58F8-F426DB5669D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17410" y="1812699"/>
            <a:ext cx="5384799" cy="692375"/>
          </a:xfrm>
        </p:spPr>
        <p:txBody>
          <a:bodyPr lIns="0" tIns="0" rIns="0" bIns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9B9A1CF0-6F4F-29F6-14DD-A89545B601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04939" y="1812699"/>
            <a:ext cx="5384799" cy="692375"/>
          </a:xfrm>
        </p:spPr>
        <p:txBody>
          <a:bodyPr lIns="0" tIns="0" rIns="0" bIns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2662898"/>
            <a:ext cx="5384800" cy="3463265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4940" y="2662898"/>
            <a:ext cx="5384800" cy="3463266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7346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3352" y="382349"/>
            <a:ext cx="7403008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AC609D3-2746-607C-4C8F-1F96BDA9C9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9360036-E47F-7CD4-83E5-E6359C0594F7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596261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4940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07857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 + Tw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3352" y="382349"/>
            <a:ext cx="7403008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97C4DEB-82AD-CD3F-16A2-CFD42DA88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5D6977DD-A1BE-4859-8D6C-BFF294B7E558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596261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473027E-C16B-976D-58F8-F426DB5669D1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517410" y="1812699"/>
            <a:ext cx="5384799" cy="692375"/>
          </a:xfrm>
        </p:spPr>
        <p:txBody>
          <a:bodyPr lIns="0" tIns="0" rIns="0" bIns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9B9A1CF0-6F4F-29F6-14DD-A89545B601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04939" y="1812699"/>
            <a:ext cx="5384799" cy="692375"/>
          </a:xfrm>
        </p:spPr>
        <p:txBody>
          <a:bodyPr lIns="0" tIns="0" rIns="0" bIns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2662898"/>
            <a:ext cx="5384800" cy="3463265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4940" y="2662898"/>
            <a:ext cx="5384800" cy="3463266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81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4940" y="1812699"/>
            <a:ext cx="5384800" cy="4313465"/>
          </a:xfrm>
          <a:solidFill>
            <a:schemeClr val="accent1"/>
          </a:solidFill>
        </p:spPr>
        <p:txBody>
          <a:bodyPr lIns="180000" tIns="180000" rIns="180000" bIns="180000">
            <a:normAutofit/>
          </a:bodyPr>
          <a:lstStyle>
            <a:lvl1pPr>
              <a:buClr>
                <a:schemeClr val="accent6"/>
              </a:buClr>
              <a:defRPr sz="2400">
                <a:solidFill>
                  <a:schemeClr val="bg2"/>
                </a:solidFill>
              </a:defRPr>
            </a:lvl1pPr>
            <a:lvl2pPr>
              <a:buClr>
                <a:schemeClr val="accent6"/>
              </a:buClr>
              <a:defRPr sz="2200">
                <a:solidFill>
                  <a:schemeClr val="bg2"/>
                </a:solidFill>
              </a:defRPr>
            </a:lvl2pPr>
            <a:lvl3pPr>
              <a:buClr>
                <a:schemeClr val="accent6"/>
              </a:buClr>
              <a:defRPr sz="2000">
                <a:solidFill>
                  <a:schemeClr val="bg2"/>
                </a:solidFill>
              </a:defRPr>
            </a:lvl3pPr>
            <a:lvl4pPr>
              <a:buClr>
                <a:schemeClr val="accent6"/>
              </a:buClr>
              <a:defRPr sz="1800">
                <a:solidFill>
                  <a:schemeClr val="bg2"/>
                </a:solidFill>
              </a:defRPr>
            </a:lvl4pPr>
            <a:lvl5pPr>
              <a:buClr>
                <a:schemeClr val="accent6"/>
              </a:buClr>
              <a:defRPr sz="1600">
                <a:solidFill>
                  <a:schemeClr val="bg2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5156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4940" y="1812699"/>
            <a:ext cx="5384800" cy="4313465"/>
          </a:xfrm>
          <a:solidFill>
            <a:schemeClr val="accent2"/>
          </a:solidFill>
        </p:spPr>
        <p:txBody>
          <a:bodyPr lIns="180000" tIns="180000" rIns="180000" bIns="180000">
            <a:normAutofit/>
          </a:bodyPr>
          <a:lstStyle>
            <a:lvl1pPr>
              <a:buClr>
                <a:schemeClr val="accent6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chemeClr val="accent6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accent6"/>
              </a:buClr>
              <a:defRPr sz="2000">
                <a:solidFill>
                  <a:schemeClr val="tx1"/>
                </a:solidFill>
              </a:defRPr>
            </a:lvl3pPr>
            <a:lvl4pPr>
              <a:buClr>
                <a:schemeClr val="accent6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chemeClr val="accent6"/>
              </a:buClr>
              <a:defRPr sz="16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5495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4940" y="1812699"/>
            <a:ext cx="5384800" cy="4313465"/>
          </a:xfrm>
          <a:solidFill>
            <a:schemeClr val="accent3"/>
          </a:solidFill>
        </p:spPr>
        <p:txBody>
          <a:bodyPr lIns="180000" tIns="180000" rIns="180000" bIns="180000">
            <a:normAutofit/>
          </a:bodyPr>
          <a:lstStyle>
            <a:lvl1pPr>
              <a:buClr>
                <a:schemeClr val="accent6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chemeClr val="accent6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accent6"/>
              </a:buClr>
              <a:defRPr sz="2000">
                <a:solidFill>
                  <a:schemeClr val="tx1"/>
                </a:solidFill>
              </a:defRPr>
            </a:lvl3pPr>
            <a:lvl4pPr>
              <a:buClr>
                <a:schemeClr val="accent6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chemeClr val="accent6"/>
              </a:buClr>
              <a:defRPr sz="16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2510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3445" y="382348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Contents</a:t>
            </a:r>
            <a:endParaRPr lang="en-GB"/>
          </a:p>
        </p:txBody>
      </p:sp>
      <p:pic>
        <p:nvPicPr>
          <p:cNvPr id="12" name="Picture 11" descr="Logo NHS Bedfordshire, Luton and Milton Keynes Integrated Care Board">
            <a:extLst>
              <a:ext uri="{FF2B5EF4-FFF2-40B4-BE49-F238E27FC236}">
                <a16:creationId xmlns:a16="http://schemas.microsoft.com/office/drawing/2014/main" id="{F2F551F1-B167-DDAD-F5C7-709FF9793E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5791059C-B617-7A9F-D1A5-33BE30F1F35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5669" y="1916832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</a:t>
            </a:r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4BD5BC40-821A-0ADA-B119-0B94A4A304D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85606" y="1916832"/>
            <a:ext cx="462150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9DCCAE54-FB8B-C6D0-41EA-B5477EA27BF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265554" y="1916832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2</a:t>
            </a:r>
          </a:p>
        </p:txBody>
      </p:sp>
      <p:sp>
        <p:nvSpPr>
          <p:cNvPr id="16" name="Text Placeholder 8">
            <a:extLst>
              <a:ext uri="{FF2B5EF4-FFF2-40B4-BE49-F238E27FC236}">
                <a16:creationId xmlns:a16="http://schemas.microsoft.com/office/drawing/2014/main" id="{F9C8A5C9-DD3B-CC0E-3ECE-B78793ACD26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035491" y="1916832"/>
            <a:ext cx="462150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3BB28AD8-38C2-E4F6-491B-6B365482AFC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5669" y="2714175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3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771BB29E-8FD3-6F07-9549-21281FB2C8C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285606" y="2714175"/>
            <a:ext cx="462150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272FB6-5827-CF94-0BB7-A5633FDAFE1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265554" y="2714175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4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F1DCFFDE-3876-711D-6AB9-91C5D3605DA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035491" y="2714175"/>
            <a:ext cx="462150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AA7D13D4-5A4C-13EB-CFE3-F88242A546A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15669" y="3511518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5</a:t>
            </a:r>
          </a:p>
        </p:txBody>
      </p:sp>
      <p:sp>
        <p:nvSpPr>
          <p:cNvPr id="22" name="Text Placeholder 8">
            <a:extLst>
              <a:ext uri="{FF2B5EF4-FFF2-40B4-BE49-F238E27FC236}">
                <a16:creationId xmlns:a16="http://schemas.microsoft.com/office/drawing/2014/main" id="{175D2E21-B997-B939-72FA-17579F5CBB2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285606" y="3511518"/>
            <a:ext cx="462150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BBE2B8E5-A304-B07B-649D-66B7CCAD6B0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265554" y="3511518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6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D41E3900-A916-F86C-DEB3-C1ADBBEDCC17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035491" y="3511518"/>
            <a:ext cx="462150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B3E104A3-85DB-6004-3A11-5035F911489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15669" y="4308861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7</a:t>
            </a:r>
          </a:p>
        </p:txBody>
      </p:sp>
      <p:sp>
        <p:nvSpPr>
          <p:cNvPr id="26" name="Text Placeholder 8">
            <a:extLst>
              <a:ext uri="{FF2B5EF4-FFF2-40B4-BE49-F238E27FC236}">
                <a16:creationId xmlns:a16="http://schemas.microsoft.com/office/drawing/2014/main" id="{CC05018E-3211-2043-C441-507621E5F02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285606" y="4308861"/>
            <a:ext cx="462150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C3223CAC-ACE0-F829-7DBC-0484443DB87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65554" y="4308861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8</a:t>
            </a:r>
          </a:p>
        </p:txBody>
      </p:sp>
      <p:sp>
        <p:nvSpPr>
          <p:cNvPr id="28" name="Text Placeholder 8">
            <a:extLst>
              <a:ext uri="{FF2B5EF4-FFF2-40B4-BE49-F238E27FC236}">
                <a16:creationId xmlns:a16="http://schemas.microsoft.com/office/drawing/2014/main" id="{1425AE6C-AD38-6391-BD1B-8C66F33D510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7035491" y="4308861"/>
            <a:ext cx="462150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71CBF9F8-9690-AFB8-BB42-48DACE4CD25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5669" y="5102554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9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870A85A1-791E-134E-0D92-D16B7731EAD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285606" y="5102554"/>
            <a:ext cx="462150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Text Placeholder 3">
            <a:extLst>
              <a:ext uri="{FF2B5EF4-FFF2-40B4-BE49-F238E27FC236}">
                <a16:creationId xmlns:a16="http://schemas.microsoft.com/office/drawing/2014/main" id="{A421CA34-6EB9-EFC6-6468-DF12FFAB16B2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65554" y="5102554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10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4287A1ED-63C9-ABAE-8B7E-3C7C5B16792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035491" y="5102554"/>
            <a:ext cx="462150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B4D757-2CEE-3342-7180-0D539F07B348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016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0445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ntent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4940" y="1812699"/>
            <a:ext cx="5384800" cy="4313465"/>
          </a:xfrm>
          <a:solidFill>
            <a:schemeClr val="accent4"/>
          </a:solidFill>
        </p:spPr>
        <p:txBody>
          <a:bodyPr lIns="180000" tIns="180000" rIns="180000" bIns="180000">
            <a:normAutofit/>
          </a:bodyPr>
          <a:lstStyle>
            <a:lvl1pPr>
              <a:buClr>
                <a:schemeClr val="accent6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chemeClr val="accent6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accent6"/>
              </a:buClr>
              <a:defRPr sz="2000">
                <a:solidFill>
                  <a:schemeClr val="tx1"/>
                </a:solidFill>
              </a:defRPr>
            </a:lvl3pPr>
            <a:lvl4pPr>
              <a:buClr>
                <a:schemeClr val="accent6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chemeClr val="accent6"/>
              </a:buClr>
              <a:defRPr sz="16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1760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ntent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619E3F5-2AC2-1E46-A775-16FD7C561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4" name="Picture 13" descr="Logo NHS Bedfordshire, Luton and Milton Keynes Integrated Care Board">
            <a:extLst>
              <a:ext uri="{FF2B5EF4-FFF2-40B4-BE49-F238E27FC236}">
                <a16:creationId xmlns:a16="http://schemas.microsoft.com/office/drawing/2014/main" id="{B764F99B-AF25-2E32-27E7-CF259261A2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7409" y="1844824"/>
            <a:ext cx="5384800" cy="4281340"/>
          </a:xfrm>
        </p:spPr>
        <p:txBody>
          <a:bodyPr lIns="0" tIns="0" rIns="0" bIns="0"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4940" y="1812699"/>
            <a:ext cx="5384800" cy="4313465"/>
          </a:xfrm>
          <a:solidFill>
            <a:schemeClr val="accent5"/>
          </a:solidFill>
        </p:spPr>
        <p:txBody>
          <a:bodyPr lIns="180000" tIns="180000" rIns="180000" bIns="180000">
            <a:normAutofit/>
          </a:bodyPr>
          <a:lstStyle>
            <a:lvl1pPr>
              <a:buClr>
                <a:schemeClr val="accent6"/>
              </a:buClr>
              <a:defRPr sz="2400">
                <a:solidFill>
                  <a:schemeClr val="tx1"/>
                </a:solidFill>
              </a:defRPr>
            </a:lvl1pPr>
            <a:lvl2pPr>
              <a:buClr>
                <a:schemeClr val="accent6"/>
              </a:buClr>
              <a:defRPr sz="2200">
                <a:solidFill>
                  <a:schemeClr val="tx1"/>
                </a:solidFill>
              </a:defRPr>
            </a:lvl2pPr>
            <a:lvl3pPr>
              <a:buClr>
                <a:schemeClr val="accent6"/>
              </a:buClr>
              <a:defRPr sz="2000">
                <a:solidFill>
                  <a:schemeClr val="tx1"/>
                </a:solidFill>
              </a:defRPr>
            </a:lvl3pPr>
            <a:lvl4pPr>
              <a:buClr>
                <a:schemeClr val="accent6"/>
              </a:buClr>
              <a:defRPr sz="1800">
                <a:solidFill>
                  <a:schemeClr val="tx1"/>
                </a:solidFill>
              </a:defRPr>
            </a:lvl4pPr>
            <a:lvl5pPr>
              <a:buClr>
                <a:schemeClr val="accent6"/>
              </a:buClr>
              <a:defRPr sz="16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CB5C36C-7853-E989-9BB1-1879670D0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08A99C0-7B3E-5844-A612-5374AE598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F8E4235F-1C61-9E4D-A174-0DABA0547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3946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5A8C793-FBE8-8D42-B07F-A2F1061D2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7" name="Picture 6" descr="Logo NHS Bedfordshire, Luton and Milton Keynes Integrated Care Board">
            <a:extLst>
              <a:ext uri="{FF2B5EF4-FFF2-40B4-BE49-F238E27FC236}">
                <a16:creationId xmlns:a16="http://schemas.microsoft.com/office/drawing/2014/main" id="{5BACF042-79E8-0995-0238-D587D62DAC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9E33F2C-1B2A-39E2-00E5-669A242E6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080E96A-B518-CC4C-93D4-FB346BDBE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33095F4-8AE0-C24B-9632-EA99B62C4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1601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+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Logo NHS Bedfordshire, Luton and Milton Keynes Integrated Care Board">
            <a:extLst>
              <a:ext uri="{FF2B5EF4-FFF2-40B4-BE49-F238E27FC236}">
                <a16:creationId xmlns:a16="http://schemas.microsoft.com/office/drawing/2014/main" id="{EC7059DA-B8A9-1906-D3A8-7D072ADB01A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03B23630-2978-FE3C-C5A4-0137AA831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B8AFA2F-E014-7040-ADF0-F9D5345AA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40110C9-9253-6E4E-959D-9ED728D2B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7675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3B23630-2978-FE3C-C5A4-0137AA831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6321715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B8AFA2F-E014-7040-ADF0-F9D5345AA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40110C9-9253-6E4E-959D-9ED728D2B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08568" y="6321714"/>
            <a:ext cx="487208" cy="53628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558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Contents</a:t>
            </a:r>
            <a:endParaRPr lang="en-GB"/>
          </a:p>
        </p:txBody>
      </p:sp>
      <p:pic>
        <p:nvPicPr>
          <p:cNvPr id="12" name="Picture 11" descr="Logo NHS Bedfordshire, Luton and Milton Keynes Integrated Care Board">
            <a:extLst>
              <a:ext uri="{FF2B5EF4-FFF2-40B4-BE49-F238E27FC236}">
                <a16:creationId xmlns:a16="http://schemas.microsoft.com/office/drawing/2014/main" id="{F2F551F1-B167-DDAD-F5C7-709FF9793E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3" name="Text Placeholder 3">
            <a:extLst>
              <a:ext uri="{FF2B5EF4-FFF2-40B4-BE49-F238E27FC236}">
                <a16:creationId xmlns:a16="http://schemas.microsoft.com/office/drawing/2014/main" id="{957936EC-59EB-14A9-0E47-A099941D48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5669" y="1916832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1</a:t>
            </a:r>
          </a:p>
        </p:txBody>
      </p:sp>
      <p:sp>
        <p:nvSpPr>
          <p:cNvPr id="34" name="Text Placeholder 8">
            <a:extLst>
              <a:ext uri="{FF2B5EF4-FFF2-40B4-BE49-F238E27FC236}">
                <a16:creationId xmlns:a16="http://schemas.microsoft.com/office/drawing/2014/main" id="{A791989F-B054-1E7C-3B13-38F9C3D84A4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85606" y="1916832"/>
            <a:ext cx="1039072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5" name="Text Placeholder 3">
            <a:extLst>
              <a:ext uri="{FF2B5EF4-FFF2-40B4-BE49-F238E27FC236}">
                <a16:creationId xmlns:a16="http://schemas.microsoft.com/office/drawing/2014/main" id="{4D6EABD4-789E-42F8-EEC8-84FB15E785C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5669" y="2714175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2</a:t>
            </a:r>
          </a:p>
        </p:txBody>
      </p:sp>
      <p:sp>
        <p:nvSpPr>
          <p:cNvPr id="36" name="Text Placeholder 8">
            <a:extLst>
              <a:ext uri="{FF2B5EF4-FFF2-40B4-BE49-F238E27FC236}">
                <a16:creationId xmlns:a16="http://schemas.microsoft.com/office/drawing/2014/main" id="{541ED023-3D59-0881-35EF-7A361C748F7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285606" y="2714175"/>
            <a:ext cx="1039072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7" name="Text Placeholder 3">
            <a:extLst>
              <a:ext uri="{FF2B5EF4-FFF2-40B4-BE49-F238E27FC236}">
                <a16:creationId xmlns:a16="http://schemas.microsoft.com/office/drawing/2014/main" id="{15BF37D5-9537-2421-FA08-D1557413B45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15669" y="3511518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3</a:t>
            </a:r>
          </a:p>
        </p:txBody>
      </p:sp>
      <p:sp>
        <p:nvSpPr>
          <p:cNvPr id="38" name="Text Placeholder 8">
            <a:extLst>
              <a:ext uri="{FF2B5EF4-FFF2-40B4-BE49-F238E27FC236}">
                <a16:creationId xmlns:a16="http://schemas.microsoft.com/office/drawing/2014/main" id="{058B72B7-9E05-4C3D-8400-CD6FCFC9EBD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285606" y="3511518"/>
            <a:ext cx="1039072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Text Placeholder 3">
            <a:extLst>
              <a:ext uri="{FF2B5EF4-FFF2-40B4-BE49-F238E27FC236}">
                <a16:creationId xmlns:a16="http://schemas.microsoft.com/office/drawing/2014/main" id="{1B0F662B-8EF1-8BDE-BE29-D43397BBC5C0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15669" y="4308861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4</a:t>
            </a:r>
          </a:p>
        </p:txBody>
      </p:sp>
      <p:sp>
        <p:nvSpPr>
          <p:cNvPr id="40" name="Text Placeholder 8">
            <a:extLst>
              <a:ext uri="{FF2B5EF4-FFF2-40B4-BE49-F238E27FC236}">
                <a16:creationId xmlns:a16="http://schemas.microsoft.com/office/drawing/2014/main" id="{967AAB2B-1CED-D7E2-8511-1731C21427C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285606" y="4308861"/>
            <a:ext cx="1039072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Text Placeholder 3">
            <a:extLst>
              <a:ext uri="{FF2B5EF4-FFF2-40B4-BE49-F238E27FC236}">
                <a16:creationId xmlns:a16="http://schemas.microsoft.com/office/drawing/2014/main" id="{45CCBF93-B4D8-9138-924B-67924A52151B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5669" y="5102554"/>
            <a:ext cx="584200" cy="584200"/>
          </a:xfrm>
          <a:prstGeom prst="ellipse">
            <a:avLst/>
          </a:prstGeom>
          <a:solidFill>
            <a:schemeClr val="accent1"/>
          </a:solidFill>
        </p:spPr>
        <p:txBody>
          <a:bodyPr lIns="0" tIns="0" rIns="0" bIns="0" anchor="ctr" anchorCtr="1">
            <a:normAutofit/>
          </a:bodyPr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/>
              <a:t>5</a:t>
            </a:r>
          </a:p>
        </p:txBody>
      </p:sp>
      <p:sp>
        <p:nvSpPr>
          <p:cNvPr id="42" name="Text Placeholder 8">
            <a:extLst>
              <a:ext uri="{FF2B5EF4-FFF2-40B4-BE49-F238E27FC236}">
                <a16:creationId xmlns:a16="http://schemas.microsoft.com/office/drawing/2014/main" id="{B455E63B-4D5A-BFC9-039E-6121581B9926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285606" y="5102554"/>
            <a:ext cx="10390725" cy="584200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B4D757-2CEE-3342-7180-0D539F07B348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016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5178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2" name="Picture 11" descr="Logo NHS Bedfordshire, Luton and Milton Keynes Integrated Care Board">
            <a:extLst>
              <a:ext uri="{FF2B5EF4-FFF2-40B4-BE49-F238E27FC236}">
                <a16:creationId xmlns:a16="http://schemas.microsoft.com/office/drawing/2014/main" id="{F2F551F1-B167-DDAD-F5C7-709FF9793E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5" y="1844824"/>
            <a:ext cx="11172331" cy="428040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B4D757-2CEE-3342-7180-0D539F07B348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016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6342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2" name="Picture 11" descr="Logo NHS Bedfordshire, Luton and Milton Keynes Integrated Care Board">
            <a:extLst>
              <a:ext uri="{FF2B5EF4-FFF2-40B4-BE49-F238E27FC236}">
                <a16:creationId xmlns:a16="http://schemas.microsoft.com/office/drawing/2014/main" id="{F2F551F1-B167-DDAD-F5C7-709FF9793E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7" name="Table Placeholder 6">
            <a:extLst>
              <a:ext uri="{FF2B5EF4-FFF2-40B4-BE49-F238E27FC236}">
                <a16:creationId xmlns:a16="http://schemas.microsoft.com/office/drawing/2014/main" id="{25E99AC8-F1A0-B864-939C-B22774523AA1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523874" y="1844675"/>
            <a:ext cx="11171901" cy="42799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B4D757-2CEE-3342-7180-0D539F07B348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016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338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2" name="Picture 11" descr="Logo NHS Bedfordshire, Luton and Milton Keynes Integrated Care Board">
            <a:extLst>
              <a:ext uri="{FF2B5EF4-FFF2-40B4-BE49-F238E27FC236}">
                <a16:creationId xmlns:a16="http://schemas.microsoft.com/office/drawing/2014/main" id="{F2F551F1-B167-DDAD-F5C7-709FF9793E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4" name="Chart Placeholder 3">
            <a:extLst>
              <a:ext uri="{FF2B5EF4-FFF2-40B4-BE49-F238E27FC236}">
                <a16:creationId xmlns:a16="http://schemas.microsoft.com/office/drawing/2014/main" id="{164B4764-414F-5563-3829-8610C730F6A2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23875" y="1844674"/>
            <a:ext cx="11171901" cy="4279901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B4D757-2CEE-3342-7180-0D539F07B348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016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0059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SmartArt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445" y="382349"/>
            <a:ext cx="8812915" cy="1234800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12" name="Picture 11" descr="Logo NHS Bedfordshire, Luton and Milton Keynes Integrated Care Board">
            <a:extLst>
              <a:ext uri="{FF2B5EF4-FFF2-40B4-BE49-F238E27FC236}">
                <a16:creationId xmlns:a16="http://schemas.microsoft.com/office/drawing/2014/main" id="{F2F551F1-B167-DDAD-F5C7-709FF9793EB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7" name="SmartArt Placeholder 6">
            <a:extLst>
              <a:ext uri="{FF2B5EF4-FFF2-40B4-BE49-F238E27FC236}">
                <a16:creationId xmlns:a16="http://schemas.microsoft.com/office/drawing/2014/main" id="{FA0B32A7-6AE1-4B51-FD76-220CF0F3E849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523875" y="1844675"/>
            <a:ext cx="11171901" cy="4279900"/>
          </a:xfrm>
        </p:spPr>
        <p:txBody>
          <a:bodyPr/>
          <a:lstStyle/>
          <a:p>
            <a:r>
              <a:rPr lang="en-US"/>
              <a:t>Click icon to add SmartArt graphic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FB4D757-2CEE-3342-7180-0D539F07B348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6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016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246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, Title and Content_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7528" y="382349"/>
            <a:ext cx="7488832" cy="1232291"/>
          </a:xfr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061D5CC-E7BA-CD48-BEFA-732B875B94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596213" y="458434"/>
            <a:ext cx="1080120" cy="10801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AD6CD807-B739-3D41-88A9-ABEAAF0A12FA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596213" y="382349"/>
            <a:ext cx="1080120" cy="1232291"/>
          </a:xfrm>
        </p:spPr>
        <p:txBody>
          <a:bodyPr lIns="0" tIns="0" rIns="0" bIns="0" anchor="ctr" anchorCtr="0">
            <a:normAutofit/>
          </a:bodyPr>
          <a:lstStyle>
            <a:lvl1pPr marL="0" indent="0" algn="ctr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No.</a:t>
            </a:r>
            <a:endParaRPr lang="en-GB"/>
          </a:p>
        </p:txBody>
      </p:sp>
      <p:pic>
        <p:nvPicPr>
          <p:cNvPr id="13" name="Picture 12" descr="Logo NHS Bedfordshire, Luton and Milton Keynes Integrated Care Board">
            <a:extLst>
              <a:ext uri="{FF2B5EF4-FFF2-40B4-BE49-F238E27FC236}">
                <a16:creationId xmlns:a16="http://schemas.microsoft.com/office/drawing/2014/main" id="{FF131AAF-0690-B049-F07A-6EBD7BB9604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8408" y="386255"/>
            <a:ext cx="1927368" cy="962444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3445" y="1844825"/>
            <a:ext cx="11172331" cy="4281340"/>
          </a:xfrm>
        </p:spPr>
        <p:txBody>
          <a:bodyPr lIns="0" tIns="0" rIns="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4F70970-6B55-C9CE-E1DC-A320C509C980}"/>
              </a:ext>
            </a:extLst>
          </p:cNvPr>
          <p:cNvSpPr/>
          <p:nvPr userDrawn="1"/>
        </p:nvSpPr>
        <p:spPr>
          <a:xfrm>
            <a:off x="0" y="6321714"/>
            <a:ext cx="12192000" cy="536285"/>
          </a:xfrm>
          <a:prstGeom prst="rect">
            <a:avLst/>
          </a:prstGeom>
          <a:solidFill>
            <a:srgbClr val="E1F5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3445" y="6321714"/>
            <a:ext cx="7403008" cy="536285"/>
          </a:xfrm>
          <a:prstGeom prst="rect">
            <a:avLst/>
          </a:prstGeom>
        </p:spPr>
        <p:txBody>
          <a:bodyPr lIns="0" tIns="0" rIns="0" bIns="0"/>
          <a:lstStyle>
            <a:lvl1pPr algn="l">
              <a:defRPr/>
            </a:lvl1pPr>
          </a:lstStyle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08568" y="6356350"/>
            <a:ext cx="487208" cy="501649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/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1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1371" y="332656"/>
            <a:ext cx="112332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371" y="1700809"/>
            <a:ext cx="11233248" cy="442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1571" y="6356351"/>
            <a:ext cx="30928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GB"/>
              <a:t>NHS Bedfordshire, Luton and Milton Keynes Integrated Care Board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9974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0A60DCE-9105-48A5-8A92-25C9283756D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396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75" r:id="rId4"/>
    <p:sldLayoutId id="2147483674" r:id="rId5"/>
    <p:sldLayoutId id="2147483676" r:id="rId6"/>
    <p:sldLayoutId id="2147483677" r:id="rId7"/>
    <p:sldLayoutId id="2147483678" r:id="rId8"/>
    <p:sldLayoutId id="2147483660" r:id="rId9"/>
    <p:sldLayoutId id="2147483667" r:id="rId10"/>
    <p:sldLayoutId id="2147483668" r:id="rId11"/>
    <p:sldLayoutId id="2147483669" r:id="rId12"/>
    <p:sldLayoutId id="2147483672" r:id="rId13"/>
    <p:sldLayoutId id="2147483666" r:id="rId14"/>
    <p:sldLayoutId id="2147483661" r:id="rId15"/>
    <p:sldLayoutId id="2147483662" r:id="rId16"/>
    <p:sldLayoutId id="2147483664" r:id="rId17"/>
    <p:sldLayoutId id="2147483663" r:id="rId18"/>
    <p:sldLayoutId id="2147483665" r:id="rId19"/>
    <p:sldLayoutId id="2147483652" r:id="rId20"/>
    <p:sldLayoutId id="2147483687" r:id="rId21"/>
    <p:sldLayoutId id="2147483688" r:id="rId22"/>
    <p:sldLayoutId id="2147483689" r:id="rId23"/>
    <p:sldLayoutId id="2147483681" r:id="rId24"/>
    <p:sldLayoutId id="2147483680" r:id="rId25"/>
    <p:sldLayoutId id="2147483682" r:id="rId26"/>
    <p:sldLayoutId id="2147483679" r:id="rId27"/>
    <p:sldLayoutId id="2147483683" r:id="rId28"/>
    <p:sldLayoutId id="2147483684" r:id="rId29"/>
    <p:sldLayoutId id="2147483685" r:id="rId30"/>
    <p:sldLayoutId id="2147483686" r:id="rId31"/>
    <p:sldLayoutId id="2147483654" r:id="rId32"/>
    <p:sldLayoutId id="2147483655" r:id="rId33"/>
    <p:sldLayoutId id="2147483673" r:id="rId34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06FB8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106FB8"/>
        </a:buClr>
        <a:buFont typeface="Arial" panose="020B0604020202020204" pitchFamily="34" charset="0"/>
        <a:buChar char="–"/>
        <a:defRPr sz="22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106FB8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06FB8"/>
        </a:buClr>
        <a:buFont typeface="Arial" panose="020B0604020202020204" pitchFamily="34" charset="0"/>
        <a:buChar char="–"/>
        <a:defRPr sz="18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106FB8"/>
        </a:buClr>
        <a:buFont typeface="Arial" panose="020B0604020202020204" pitchFamily="34" charset="0"/>
        <a:buChar char="»"/>
        <a:defRPr sz="1600" kern="1200">
          <a:solidFill>
            <a:schemeClr val="tx1">
              <a:lumMod val="95000"/>
              <a:lumOff val="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DFAEB-463C-9F48-B3A1-B84176641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NHS England </a:t>
            </a:r>
            <a:br>
              <a:rPr lang="en-US"/>
            </a:br>
            <a:r>
              <a:rPr lang="en-US"/>
              <a:t>EPRR Core Standards </a:t>
            </a:r>
            <a:br>
              <a:rPr lang="en-US"/>
            </a:br>
            <a:r>
              <a:rPr lang="en-US"/>
              <a:t>Assurance 2023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E08D1A-DA72-FB4F-847A-A097B0F0F3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NHS Bedfordshire, Luton &amp; Milton Keynes Integrated Care Board</a:t>
            </a:r>
          </a:p>
        </p:txBody>
      </p:sp>
    </p:spTree>
    <p:extLst>
      <p:ext uri="{BB962C8B-B14F-4D97-AF65-F5344CB8AC3E}">
        <p14:creationId xmlns:p14="http://schemas.microsoft.com/office/powerpoint/2010/main" val="2621727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C6D97-E089-04D7-2E81-200D0A2A5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/>
              <a:t>Milton Keynes University Hospital NHS Foundation Trust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D40B0-1451-4CDB-0F91-EB41F44FF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/>
              <a:t>MKUH Self-Assessment = </a:t>
            </a:r>
            <a:r>
              <a:rPr lang="en-GB" sz="2800" b="1"/>
              <a:t>SUBSTANTIAL COMPLIANCE</a:t>
            </a:r>
          </a:p>
          <a:p>
            <a:pPr lvl="1"/>
            <a:r>
              <a:rPr lang="en-GB"/>
              <a:t>All BCPs to be reviewed by the end of 2023</a:t>
            </a:r>
          </a:p>
          <a:p>
            <a:pPr lvl="1"/>
            <a:r>
              <a:rPr lang="en-GB"/>
              <a:t>SCAS CBRN/HAZMAT Annual Report to be signed off </a:t>
            </a:r>
          </a:p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758393-3829-5729-5952-2BE182742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FE1DCB-D326-D03B-1331-76B023988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60DCE-9105-48A5-8A92-25C9283756D1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176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B2B20C-1EFD-28C5-81D9-B98BA32E71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Common Challenges across BLMK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117084-EF25-2417-DEE1-F3126F80A7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Protracted Industrial Action Incident Response impacting Business As Usual activities</a:t>
            </a:r>
          </a:p>
          <a:p>
            <a:r>
              <a:rPr lang="en-GB"/>
              <a:t>Maintaining Business As Usual</a:t>
            </a:r>
          </a:p>
          <a:p>
            <a:r>
              <a:rPr lang="en-GB"/>
              <a:t>EPRR fatigue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CF0161-93DC-8A38-8A66-719AA41C57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340E68-46BA-A805-39D4-12B40EE89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60DCE-9105-48A5-8A92-25C9283756D1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10A824B-A993-5320-BDDC-01D8E0504B26}"/>
              </a:ext>
            </a:extLst>
          </p:cNvPr>
          <p:cNvSpPr/>
          <p:nvPr/>
        </p:nvSpPr>
        <p:spPr>
          <a:xfrm>
            <a:off x="0" y="5970985"/>
            <a:ext cx="12188825" cy="762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23982A-AD0F-E706-3F9D-8DD5CB143B20}"/>
              </a:ext>
            </a:extLst>
          </p:cNvPr>
          <p:cNvSpPr/>
          <p:nvPr/>
        </p:nvSpPr>
        <p:spPr>
          <a:xfrm flipV="1">
            <a:off x="0" y="5970984"/>
            <a:ext cx="12188825" cy="45719"/>
          </a:xfrm>
          <a:prstGeom prst="rect">
            <a:avLst/>
          </a:prstGeom>
          <a:solidFill>
            <a:srgbClr val="FC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FDABCC3-3C75-AFE8-4270-3102C69C5D6F}"/>
              </a:ext>
            </a:extLst>
          </p:cNvPr>
          <p:cNvSpPr/>
          <p:nvPr/>
        </p:nvSpPr>
        <p:spPr>
          <a:xfrm flipV="1">
            <a:off x="0" y="6711212"/>
            <a:ext cx="12188825" cy="174172"/>
          </a:xfrm>
          <a:prstGeom prst="rect">
            <a:avLst/>
          </a:prstGeom>
          <a:solidFill>
            <a:srgbClr val="FCB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131">
            <a:extLst>
              <a:ext uri="{FF2B5EF4-FFF2-40B4-BE49-F238E27FC236}">
                <a16:creationId xmlns:a16="http://schemas.microsoft.com/office/drawing/2014/main" id="{298FC945-2648-9CEE-77FB-4374C85847A3}"/>
              </a:ext>
            </a:extLst>
          </p:cNvPr>
          <p:cNvGrpSpPr/>
          <p:nvPr/>
        </p:nvGrpSpPr>
        <p:grpSpPr>
          <a:xfrm>
            <a:off x="-61459" y="4599385"/>
            <a:ext cx="4789715" cy="1752600"/>
            <a:chOff x="3732212" y="4419600"/>
            <a:chExt cx="4789715" cy="1752600"/>
          </a:xfrm>
          <a:scene3d>
            <a:camera prst="perspectiveRelaxed" fov="1800000">
              <a:rot lat="0" lon="5100000" rev="0"/>
            </a:camera>
            <a:lightRig rig="balanced" dir="t">
              <a:rot lat="0" lon="0" rev="13800000"/>
            </a:lightRig>
          </a:scene3d>
        </p:grpSpPr>
        <p:grpSp>
          <p:nvGrpSpPr>
            <p:cNvPr id="10" name="Group 127">
              <a:extLst>
                <a:ext uri="{FF2B5EF4-FFF2-40B4-BE49-F238E27FC236}">
                  <a16:creationId xmlns:a16="http://schemas.microsoft.com/office/drawing/2014/main" id="{916BE5EF-9A0F-0370-EB14-6F7C051460F4}"/>
                </a:ext>
              </a:extLst>
            </p:cNvPr>
            <p:cNvGrpSpPr/>
            <p:nvPr/>
          </p:nvGrpSpPr>
          <p:grpSpPr>
            <a:xfrm>
              <a:off x="3732212" y="4419600"/>
              <a:ext cx="4789715" cy="304800"/>
              <a:chOff x="3732212" y="4800600"/>
              <a:chExt cx="4789715" cy="304800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FC7FB42-2140-3909-4C0A-22F651AB8C68}"/>
                  </a:ext>
                </a:extLst>
              </p:cNvPr>
              <p:cNvSpPr/>
              <p:nvPr/>
            </p:nvSpPr>
            <p:spPr>
              <a:xfrm>
                <a:off x="3732212" y="4800600"/>
                <a:ext cx="533400" cy="3048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6F8C485-08B4-9722-4111-8A055DF4A745}"/>
                  </a:ext>
                </a:extLst>
              </p:cNvPr>
              <p:cNvSpPr/>
              <p:nvPr/>
            </p:nvSpPr>
            <p:spPr>
              <a:xfrm>
                <a:off x="4264251" y="4800600"/>
                <a:ext cx="533400" cy="304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9C93EEA6-477F-AA06-F5B1-E362C24987B7}"/>
                  </a:ext>
                </a:extLst>
              </p:cNvPr>
              <p:cNvSpPr/>
              <p:nvPr/>
            </p:nvSpPr>
            <p:spPr>
              <a:xfrm>
                <a:off x="4796290" y="4800600"/>
                <a:ext cx="533400" cy="3048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8E2E791-9034-FAB7-2ED9-A0AE01B99E78}"/>
                  </a:ext>
                </a:extLst>
              </p:cNvPr>
              <p:cNvSpPr/>
              <p:nvPr/>
            </p:nvSpPr>
            <p:spPr>
              <a:xfrm>
                <a:off x="5328329" y="4800600"/>
                <a:ext cx="533400" cy="304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929877C0-0F04-4E18-5A16-DC40B5C8D42A}"/>
                  </a:ext>
                </a:extLst>
              </p:cNvPr>
              <p:cNvSpPr/>
              <p:nvPr/>
            </p:nvSpPr>
            <p:spPr>
              <a:xfrm>
                <a:off x="5860368" y="4800600"/>
                <a:ext cx="533400" cy="3048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4B614A6F-A39A-384D-CD05-F801252DD7F0}"/>
                  </a:ext>
                </a:extLst>
              </p:cNvPr>
              <p:cNvSpPr/>
              <p:nvPr/>
            </p:nvSpPr>
            <p:spPr>
              <a:xfrm>
                <a:off x="6392407" y="4800600"/>
                <a:ext cx="533400" cy="304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B2EF127-89FA-CF66-BAE2-B9407B7CC9D9}"/>
                  </a:ext>
                </a:extLst>
              </p:cNvPr>
              <p:cNvSpPr/>
              <p:nvPr/>
            </p:nvSpPr>
            <p:spPr>
              <a:xfrm>
                <a:off x="6924446" y="4800600"/>
                <a:ext cx="533400" cy="3048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2E0D9D05-B2C5-9CBD-FAF3-DA760AA188F8}"/>
                  </a:ext>
                </a:extLst>
              </p:cNvPr>
              <p:cNvSpPr/>
              <p:nvPr/>
            </p:nvSpPr>
            <p:spPr>
              <a:xfrm>
                <a:off x="7456485" y="4800600"/>
                <a:ext cx="533400" cy="304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51D82F9-24CC-4107-526D-99583E46DDD5}"/>
                  </a:ext>
                </a:extLst>
              </p:cNvPr>
              <p:cNvSpPr/>
              <p:nvPr/>
            </p:nvSpPr>
            <p:spPr>
              <a:xfrm>
                <a:off x="7988527" y="4800600"/>
                <a:ext cx="533400" cy="3048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30">
              <a:extLst>
                <a:ext uri="{FF2B5EF4-FFF2-40B4-BE49-F238E27FC236}">
                  <a16:creationId xmlns:a16="http://schemas.microsoft.com/office/drawing/2014/main" id="{6988D439-8C3C-1C27-78C0-E86DDA7A0E25}"/>
                </a:ext>
              </a:extLst>
            </p:cNvPr>
            <p:cNvGrpSpPr/>
            <p:nvPr/>
          </p:nvGrpSpPr>
          <p:grpSpPr>
            <a:xfrm>
              <a:off x="4180447" y="4648200"/>
              <a:ext cx="4187159" cy="1524000"/>
              <a:chOff x="4180447" y="4648200"/>
              <a:chExt cx="4187159" cy="1524000"/>
            </a:xfrm>
            <a:solidFill>
              <a:schemeClr val="bg1">
                <a:lumMod val="50000"/>
              </a:schemeClr>
            </a:solidFill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FC3C20CA-8288-D7E6-EA41-1CBD7656FA46}"/>
                  </a:ext>
                </a:extLst>
              </p:cNvPr>
              <p:cNvSpPr/>
              <p:nvPr/>
            </p:nvSpPr>
            <p:spPr>
              <a:xfrm>
                <a:off x="4180447" y="4648200"/>
                <a:ext cx="85165" cy="14478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sp3d>
                <a:bevelT w="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624E80C-5FA9-E537-67C7-DCAB125E5BC4}"/>
                  </a:ext>
                </a:extLst>
              </p:cNvPr>
              <p:cNvSpPr/>
              <p:nvPr/>
            </p:nvSpPr>
            <p:spPr>
              <a:xfrm>
                <a:off x="8282441" y="4724400"/>
                <a:ext cx="85165" cy="14478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sp3d>
                <a:bevelT w="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3" name="Group 131">
            <a:extLst>
              <a:ext uri="{FF2B5EF4-FFF2-40B4-BE49-F238E27FC236}">
                <a16:creationId xmlns:a16="http://schemas.microsoft.com/office/drawing/2014/main" id="{0933BAA8-0E02-EEFF-36F3-F4B230EEAB0B}"/>
              </a:ext>
            </a:extLst>
          </p:cNvPr>
          <p:cNvGrpSpPr/>
          <p:nvPr/>
        </p:nvGrpSpPr>
        <p:grpSpPr>
          <a:xfrm>
            <a:off x="2445884" y="4599385"/>
            <a:ext cx="4789715" cy="1752600"/>
            <a:chOff x="3732212" y="4419600"/>
            <a:chExt cx="4789715" cy="1752600"/>
          </a:xfrm>
          <a:scene3d>
            <a:camera prst="perspectiveRelaxed" fov="1800000">
              <a:rot lat="0" lon="5100000" rev="0"/>
            </a:camera>
            <a:lightRig rig="balanced" dir="t">
              <a:rot lat="0" lon="0" rev="13800000"/>
            </a:lightRig>
          </a:scene3d>
        </p:grpSpPr>
        <p:grpSp>
          <p:nvGrpSpPr>
            <p:cNvPr id="24" name="Group 127">
              <a:extLst>
                <a:ext uri="{FF2B5EF4-FFF2-40B4-BE49-F238E27FC236}">
                  <a16:creationId xmlns:a16="http://schemas.microsoft.com/office/drawing/2014/main" id="{1BDBEE3C-FC23-7514-B4B9-A5383ACBD7CD}"/>
                </a:ext>
              </a:extLst>
            </p:cNvPr>
            <p:cNvGrpSpPr/>
            <p:nvPr/>
          </p:nvGrpSpPr>
          <p:grpSpPr>
            <a:xfrm>
              <a:off x="3732212" y="4419600"/>
              <a:ext cx="4789715" cy="304800"/>
              <a:chOff x="3732212" y="4800600"/>
              <a:chExt cx="4789715" cy="304800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79F419E-7BBF-4335-E713-186F9BA2BF4D}"/>
                  </a:ext>
                </a:extLst>
              </p:cNvPr>
              <p:cNvSpPr/>
              <p:nvPr/>
            </p:nvSpPr>
            <p:spPr>
              <a:xfrm>
                <a:off x="3732212" y="4800600"/>
                <a:ext cx="533400" cy="3048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541652C7-C4DC-6202-928B-C7A497825C94}"/>
                  </a:ext>
                </a:extLst>
              </p:cNvPr>
              <p:cNvSpPr/>
              <p:nvPr/>
            </p:nvSpPr>
            <p:spPr>
              <a:xfrm>
                <a:off x="4264251" y="4800600"/>
                <a:ext cx="533400" cy="304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67B03BE-0ED0-FC29-621F-E62BF190ABC4}"/>
                  </a:ext>
                </a:extLst>
              </p:cNvPr>
              <p:cNvSpPr/>
              <p:nvPr/>
            </p:nvSpPr>
            <p:spPr>
              <a:xfrm>
                <a:off x="4796290" y="4800600"/>
                <a:ext cx="533400" cy="3048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0ECE420B-CC75-366D-C4A4-D88E2C4842B0}"/>
                  </a:ext>
                </a:extLst>
              </p:cNvPr>
              <p:cNvSpPr/>
              <p:nvPr/>
            </p:nvSpPr>
            <p:spPr>
              <a:xfrm>
                <a:off x="5328329" y="4800600"/>
                <a:ext cx="533400" cy="304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119652E5-21C2-FC29-2B53-FAF40FFBC38D}"/>
                  </a:ext>
                </a:extLst>
              </p:cNvPr>
              <p:cNvSpPr/>
              <p:nvPr/>
            </p:nvSpPr>
            <p:spPr>
              <a:xfrm>
                <a:off x="5860368" y="4800600"/>
                <a:ext cx="533400" cy="3048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CC5058F-B2D0-4187-8FA4-9D82B46093CD}"/>
                  </a:ext>
                </a:extLst>
              </p:cNvPr>
              <p:cNvSpPr/>
              <p:nvPr/>
            </p:nvSpPr>
            <p:spPr>
              <a:xfrm>
                <a:off x="6392407" y="4800600"/>
                <a:ext cx="533400" cy="304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526092B4-DB12-EDEC-2080-09D74C7CC5FC}"/>
                  </a:ext>
                </a:extLst>
              </p:cNvPr>
              <p:cNvSpPr/>
              <p:nvPr/>
            </p:nvSpPr>
            <p:spPr>
              <a:xfrm>
                <a:off x="6924446" y="4800600"/>
                <a:ext cx="533400" cy="3048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A9CF3E60-7147-1A31-B4DA-8309EC588A8C}"/>
                  </a:ext>
                </a:extLst>
              </p:cNvPr>
              <p:cNvSpPr/>
              <p:nvPr/>
            </p:nvSpPr>
            <p:spPr>
              <a:xfrm>
                <a:off x="7456485" y="4800600"/>
                <a:ext cx="533400" cy="304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369E701F-5F66-666B-5F46-2C5B944EB69B}"/>
                  </a:ext>
                </a:extLst>
              </p:cNvPr>
              <p:cNvSpPr/>
              <p:nvPr/>
            </p:nvSpPr>
            <p:spPr>
              <a:xfrm>
                <a:off x="7988527" y="4800600"/>
                <a:ext cx="533400" cy="3048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130">
              <a:extLst>
                <a:ext uri="{FF2B5EF4-FFF2-40B4-BE49-F238E27FC236}">
                  <a16:creationId xmlns:a16="http://schemas.microsoft.com/office/drawing/2014/main" id="{0EC1B483-BD26-AA21-D6F8-EAE1F1DED783}"/>
                </a:ext>
              </a:extLst>
            </p:cNvPr>
            <p:cNvGrpSpPr/>
            <p:nvPr/>
          </p:nvGrpSpPr>
          <p:grpSpPr>
            <a:xfrm>
              <a:off x="4180447" y="4648200"/>
              <a:ext cx="4187159" cy="1524000"/>
              <a:chOff x="4180447" y="4648200"/>
              <a:chExt cx="4187159" cy="1524000"/>
            </a:xfrm>
            <a:solidFill>
              <a:schemeClr val="bg1">
                <a:lumMod val="50000"/>
              </a:schemeClr>
            </a:solidFill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CD3CB53-7796-200A-CBD5-4C27A329DDFC}"/>
                  </a:ext>
                </a:extLst>
              </p:cNvPr>
              <p:cNvSpPr/>
              <p:nvPr/>
            </p:nvSpPr>
            <p:spPr>
              <a:xfrm>
                <a:off x="4180447" y="4648200"/>
                <a:ext cx="85165" cy="14478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sp3d>
                <a:bevelT w="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D84B9F45-FE18-4E04-A247-BC4ADB03ABA7}"/>
                  </a:ext>
                </a:extLst>
              </p:cNvPr>
              <p:cNvSpPr/>
              <p:nvPr/>
            </p:nvSpPr>
            <p:spPr>
              <a:xfrm>
                <a:off x="8282441" y="4724400"/>
                <a:ext cx="85165" cy="14478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sp3d>
                <a:bevelT w="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7" name="Group 131">
            <a:extLst>
              <a:ext uri="{FF2B5EF4-FFF2-40B4-BE49-F238E27FC236}">
                <a16:creationId xmlns:a16="http://schemas.microsoft.com/office/drawing/2014/main" id="{B70B59BF-F648-0CBB-3866-76857B10366E}"/>
              </a:ext>
            </a:extLst>
          </p:cNvPr>
          <p:cNvGrpSpPr/>
          <p:nvPr/>
        </p:nvGrpSpPr>
        <p:grpSpPr>
          <a:xfrm>
            <a:off x="7460569" y="4599385"/>
            <a:ext cx="4789715" cy="1752600"/>
            <a:chOff x="3732212" y="4419600"/>
            <a:chExt cx="4789715" cy="1752600"/>
          </a:xfrm>
          <a:scene3d>
            <a:camera prst="perspectiveRelaxed" fov="1800000">
              <a:rot lat="0" lon="5100000" rev="0"/>
            </a:camera>
            <a:lightRig rig="balanced" dir="t">
              <a:rot lat="0" lon="0" rev="13800000"/>
            </a:lightRig>
          </a:scene3d>
        </p:grpSpPr>
        <p:grpSp>
          <p:nvGrpSpPr>
            <p:cNvPr id="38" name="Group 127">
              <a:extLst>
                <a:ext uri="{FF2B5EF4-FFF2-40B4-BE49-F238E27FC236}">
                  <a16:creationId xmlns:a16="http://schemas.microsoft.com/office/drawing/2014/main" id="{16F99F9B-C24A-D434-6D00-C4C6D2C17EFB}"/>
                </a:ext>
              </a:extLst>
            </p:cNvPr>
            <p:cNvGrpSpPr/>
            <p:nvPr/>
          </p:nvGrpSpPr>
          <p:grpSpPr>
            <a:xfrm>
              <a:off x="3732212" y="4419600"/>
              <a:ext cx="4789715" cy="304800"/>
              <a:chOff x="3732212" y="4800600"/>
              <a:chExt cx="4789715" cy="304800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D89DB933-098B-53A3-50C6-E454C2BA3280}"/>
                  </a:ext>
                </a:extLst>
              </p:cNvPr>
              <p:cNvSpPr/>
              <p:nvPr/>
            </p:nvSpPr>
            <p:spPr>
              <a:xfrm>
                <a:off x="3732212" y="4800600"/>
                <a:ext cx="533400" cy="3048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51547504-2D4D-F1E3-B143-35172BE4C805}"/>
                  </a:ext>
                </a:extLst>
              </p:cNvPr>
              <p:cNvSpPr/>
              <p:nvPr/>
            </p:nvSpPr>
            <p:spPr>
              <a:xfrm>
                <a:off x="4264251" y="4800600"/>
                <a:ext cx="533400" cy="304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F64A3ADC-1DE4-061C-8AC6-4A4B9159652B}"/>
                  </a:ext>
                </a:extLst>
              </p:cNvPr>
              <p:cNvSpPr/>
              <p:nvPr/>
            </p:nvSpPr>
            <p:spPr>
              <a:xfrm>
                <a:off x="4796290" y="4800600"/>
                <a:ext cx="533400" cy="3048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91151D5-6B0E-9D87-702E-604459CC0F07}"/>
                  </a:ext>
                </a:extLst>
              </p:cNvPr>
              <p:cNvSpPr/>
              <p:nvPr/>
            </p:nvSpPr>
            <p:spPr>
              <a:xfrm>
                <a:off x="5328329" y="4800600"/>
                <a:ext cx="533400" cy="304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863DF82F-4DD4-EAF5-3B56-95975E47C682}"/>
                  </a:ext>
                </a:extLst>
              </p:cNvPr>
              <p:cNvSpPr/>
              <p:nvPr/>
            </p:nvSpPr>
            <p:spPr>
              <a:xfrm>
                <a:off x="5860368" y="4800600"/>
                <a:ext cx="533400" cy="3048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4300D593-3395-5B71-15D7-1CCB15B2A231}"/>
                  </a:ext>
                </a:extLst>
              </p:cNvPr>
              <p:cNvSpPr/>
              <p:nvPr/>
            </p:nvSpPr>
            <p:spPr>
              <a:xfrm>
                <a:off x="6392407" y="4800600"/>
                <a:ext cx="533400" cy="304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9E9509F0-15FE-8371-733E-BF8FCDA4C085}"/>
                  </a:ext>
                </a:extLst>
              </p:cNvPr>
              <p:cNvSpPr/>
              <p:nvPr/>
            </p:nvSpPr>
            <p:spPr>
              <a:xfrm>
                <a:off x="6924446" y="4800600"/>
                <a:ext cx="533400" cy="3048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04376E29-973A-0273-1365-8509E93DD54F}"/>
                  </a:ext>
                </a:extLst>
              </p:cNvPr>
              <p:cNvSpPr/>
              <p:nvPr/>
            </p:nvSpPr>
            <p:spPr>
              <a:xfrm>
                <a:off x="7456485" y="4800600"/>
                <a:ext cx="533400" cy="304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11FDE791-FBC9-A65B-2C11-799D39347F36}"/>
                  </a:ext>
                </a:extLst>
              </p:cNvPr>
              <p:cNvSpPr/>
              <p:nvPr/>
            </p:nvSpPr>
            <p:spPr>
              <a:xfrm>
                <a:off x="7988527" y="4800600"/>
                <a:ext cx="533400" cy="3048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" name="Group 130">
              <a:extLst>
                <a:ext uri="{FF2B5EF4-FFF2-40B4-BE49-F238E27FC236}">
                  <a16:creationId xmlns:a16="http://schemas.microsoft.com/office/drawing/2014/main" id="{A6B93BC7-D47B-CDB7-3E37-90849ADDA68B}"/>
                </a:ext>
              </a:extLst>
            </p:cNvPr>
            <p:cNvGrpSpPr/>
            <p:nvPr/>
          </p:nvGrpSpPr>
          <p:grpSpPr>
            <a:xfrm>
              <a:off x="4180447" y="4648200"/>
              <a:ext cx="4187159" cy="1524000"/>
              <a:chOff x="4180447" y="4648200"/>
              <a:chExt cx="4187159" cy="1524000"/>
            </a:xfrm>
            <a:solidFill>
              <a:schemeClr val="bg1">
                <a:lumMod val="50000"/>
              </a:schemeClr>
            </a:solidFill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42C297A8-9281-DF30-EA1E-2C67C5A330DA}"/>
                  </a:ext>
                </a:extLst>
              </p:cNvPr>
              <p:cNvSpPr/>
              <p:nvPr/>
            </p:nvSpPr>
            <p:spPr>
              <a:xfrm>
                <a:off x="4180447" y="4648200"/>
                <a:ext cx="85165" cy="14478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sp3d>
                <a:bevelT w="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3246C347-3261-CCD8-F07D-CF8935BBB05A}"/>
                  </a:ext>
                </a:extLst>
              </p:cNvPr>
              <p:cNvSpPr/>
              <p:nvPr/>
            </p:nvSpPr>
            <p:spPr>
              <a:xfrm>
                <a:off x="8282441" y="4724400"/>
                <a:ext cx="85165" cy="14478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sp3d>
                <a:bevelT w="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1" name="Group 131">
            <a:extLst>
              <a:ext uri="{FF2B5EF4-FFF2-40B4-BE49-F238E27FC236}">
                <a16:creationId xmlns:a16="http://schemas.microsoft.com/office/drawing/2014/main" id="{62DD4C8B-23A5-60D5-6E16-2763B85548C1}"/>
              </a:ext>
            </a:extLst>
          </p:cNvPr>
          <p:cNvGrpSpPr/>
          <p:nvPr/>
        </p:nvGrpSpPr>
        <p:grpSpPr>
          <a:xfrm rot="5400000">
            <a:off x="5099293" y="5245552"/>
            <a:ext cx="4789715" cy="1732676"/>
            <a:chOff x="3732212" y="4419600"/>
            <a:chExt cx="4789715" cy="1732676"/>
          </a:xfrm>
          <a:scene3d>
            <a:camera prst="perspectiveRelaxed" fov="1500000">
              <a:rot lat="21000000" lon="5340000" rev="0"/>
            </a:camera>
            <a:lightRig rig="balanced" dir="t">
              <a:rot lat="0" lon="0" rev="10800000"/>
            </a:lightRig>
          </a:scene3d>
        </p:grpSpPr>
        <p:grpSp>
          <p:nvGrpSpPr>
            <p:cNvPr id="52" name="Group 127">
              <a:extLst>
                <a:ext uri="{FF2B5EF4-FFF2-40B4-BE49-F238E27FC236}">
                  <a16:creationId xmlns:a16="http://schemas.microsoft.com/office/drawing/2014/main" id="{D5AB505A-87A6-447A-69B7-A275E6680C1F}"/>
                </a:ext>
              </a:extLst>
            </p:cNvPr>
            <p:cNvGrpSpPr/>
            <p:nvPr/>
          </p:nvGrpSpPr>
          <p:grpSpPr>
            <a:xfrm>
              <a:off x="3732212" y="4419600"/>
              <a:ext cx="4789715" cy="304800"/>
              <a:chOff x="3732212" y="4800600"/>
              <a:chExt cx="4789715" cy="304800"/>
            </a:xfrm>
          </p:grpSpPr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64E6556F-40D7-A0F0-2423-3907E3420E04}"/>
                  </a:ext>
                </a:extLst>
              </p:cNvPr>
              <p:cNvSpPr/>
              <p:nvPr/>
            </p:nvSpPr>
            <p:spPr>
              <a:xfrm>
                <a:off x="3732212" y="4800600"/>
                <a:ext cx="533400" cy="3048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D96C25DC-BCFC-9008-96CE-B3369EF8BB5C}"/>
                  </a:ext>
                </a:extLst>
              </p:cNvPr>
              <p:cNvSpPr/>
              <p:nvPr/>
            </p:nvSpPr>
            <p:spPr>
              <a:xfrm>
                <a:off x="4264251" y="4800600"/>
                <a:ext cx="533400" cy="304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D407A44E-E73C-7AB8-5E95-987B9F2095B3}"/>
                  </a:ext>
                </a:extLst>
              </p:cNvPr>
              <p:cNvSpPr/>
              <p:nvPr/>
            </p:nvSpPr>
            <p:spPr>
              <a:xfrm>
                <a:off x="4796290" y="4800600"/>
                <a:ext cx="533400" cy="3048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70DBDC91-1108-3F0E-6E98-AE0E4A4BD05B}"/>
                  </a:ext>
                </a:extLst>
              </p:cNvPr>
              <p:cNvSpPr/>
              <p:nvPr/>
            </p:nvSpPr>
            <p:spPr>
              <a:xfrm>
                <a:off x="5328329" y="4800600"/>
                <a:ext cx="533400" cy="304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5CC8D429-690C-BC4C-657F-CB39EEF5BDD7}"/>
                  </a:ext>
                </a:extLst>
              </p:cNvPr>
              <p:cNvSpPr/>
              <p:nvPr/>
            </p:nvSpPr>
            <p:spPr>
              <a:xfrm>
                <a:off x="5860368" y="4800600"/>
                <a:ext cx="533400" cy="3048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A19204DD-F1E4-5DE5-0A1B-B32EC6411D28}"/>
                  </a:ext>
                </a:extLst>
              </p:cNvPr>
              <p:cNvSpPr/>
              <p:nvPr/>
            </p:nvSpPr>
            <p:spPr>
              <a:xfrm>
                <a:off x="6392407" y="4800600"/>
                <a:ext cx="533400" cy="304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109AB13E-AE08-C991-6556-CF382E59B9AA}"/>
                  </a:ext>
                </a:extLst>
              </p:cNvPr>
              <p:cNvSpPr/>
              <p:nvPr/>
            </p:nvSpPr>
            <p:spPr>
              <a:xfrm>
                <a:off x="6924446" y="4800600"/>
                <a:ext cx="533400" cy="3048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BE16553F-8DFD-EE3C-004B-1CC186C1A66C}"/>
                  </a:ext>
                </a:extLst>
              </p:cNvPr>
              <p:cNvSpPr/>
              <p:nvPr/>
            </p:nvSpPr>
            <p:spPr>
              <a:xfrm>
                <a:off x="7456485" y="4800600"/>
                <a:ext cx="533400" cy="304800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7CD92B89-3763-1DFA-9D95-F31F66FA2A32}"/>
                  </a:ext>
                </a:extLst>
              </p:cNvPr>
              <p:cNvSpPr/>
              <p:nvPr/>
            </p:nvSpPr>
            <p:spPr>
              <a:xfrm>
                <a:off x="7988527" y="4800600"/>
                <a:ext cx="533400" cy="3048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sp3d>
                <a:bevelT w="0" h="254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3" name="Group 130">
              <a:extLst>
                <a:ext uri="{FF2B5EF4-FFF2-40B4-BE49-F238E27FC236}">
                  <a16:creationId xmlns:a16="http://schemas.microsoft.com/office/drawing/2014/main" id="{56A39688-162D-F316-3C82-712DF01BEA25}"/>
                </a:ext>
              </a:extLst>
            </p:cNvPr>
            <p:cNvGrpSpPr/>
            <p:nvPr/>
          </p:nvGrpSpPr>
          <p:grpSpPr>
            <a:xfrm>
              <a:off x="4180447" y="4648200"/>
              <a:ext cx="3914049" cy="1504076"/>
              <a:chOff x="4180447" y="4648200"/>
              <a:chExt cx="3914049" cy="1504076"/>
            </a:xfrm>
            <a:solidFill>
              <a:schemeClr val="bg1">
                <a:lumMod val="50000"/>
              </a:schemeClr>
            </a:solidFill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B8C69248-449B-7D1E-D0F9-FE57C3EDA8A1}"/>
                  </a:ext>
                </a:extLst>
              </p:cNvPr>
              <p:cNvSpPr/>
              <p:nvPr/>
            </p:nvSpPr>
            <p:spPr>
              <a:xfrm>
                <a:off x="4180447" y="4648200"/>
                <a:ext cx="85165" cy="14478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sp3d>
                <a:bevelT w="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54C462B3-355C-423B-AD31-B67E17C8C990}"/>
                  </a:ext>
                </a:extLst>
              </p:cNvPr>
              <p:cNvSpPr/>
              <p:nvPr/>
            </p:nvSpPr>
            <p:spPr>
              <a:xfrm>
                <a:off x="8009331" y="4704476"/>
                <a:ext cx="85165" cy="144780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>
                <a:noFill/>
              </a:ln>
              <a:sp3d>
                <a:bevelT w="0" h="1270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034926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266D6-793A-7D40-648B-4578CEE93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Considerations for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30D5AB-A9AB-EBFE-5147-258AFDB7C8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445" y="1844824"/>
            <a:ext cx="8059813" cy="4280400"/>
          </a:xfrm>
        </p:spPr>
        <p:txBody>
          <a:bodyPr/>
          <a:lstStyle/>
          <a:p>
            <a:r>
              <a:rPr lang="en-GB"/>
              <a:t>Support required </a:t>
            </a:r>
          </a:p>
          <a:p>
            <a:pPr lvl="1"/>
            <a:r>
              <a:rPr lang="en-GB"/>
              <a:t>Defensible Decision Making (Regional Delivery)</a:t>
            </a:r>
          </a:p>
          <a:p>
            <a:pPr lvl="1"/>
            <a:r>
              <a:rPr lang="en-GB"/>
              <a:t>Train the Trainer loggist training</a:t>
            </a:r>
          </a:p>
          <a:p>
            <a:pPr lvl="1"/>
            <a:r>
              <a:rPr lang="en-GB"/>
              <a:t>EPRR diploma training vs degree/apprenticeship increased spaces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E5E1F0-51AB-487B-0E53-82FAAD66A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7FD9BA-56EC-6CCB-4547-D71E6209A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60DCE-9105-48A5-8A92-25C9283756D1}" type="slidenum">
              <a:rPr lang="en-GB" smtClean="0"/>
              <a:pPr/>
              <a:t>12</a:t>
            </a:fld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D5173E3-C4EE-749F-0D28-F21B7EFD6600}"/>
              </a:ext>
            </a:extLst>
          </p:cNvPr>
          <p:cNvGrpSpPr/>
          <p:nvPr/>
        </p:nvGrpSpPr>
        <p:grpSpPr>
          <a:xfrm>
            <a:off x="6734631" y="1680342"/>
            <a:ext cx="5203457" cy="4280400"/>
            <a:chOff x="5197893" y="690562"/>
            <a:chExt cx="6101564" cy="525303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" name="Freeform 34">
              <a:extLst>
                <a:ext uri="{FF2B5EF4-FFF2-40B4-BE49-F238E27FC236}">
                  <a16:creationId xmlns:a16="http://schemas.microsoft.com/office/drawing/2014/main" id="{45D09DD9-87F1-EAFA-E05F-2E678668B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28518" y="2951499"/>
              <a:ext cx="257660" cy="508576"/>
            </a:xfrm>
            <a:custGeom>
              <a:avLst/>
              <a:gdLst>
                <a:gd name="T0" fmla="*/ 11 w 45"/>
                <a:gd name="T1" fmla="*/ 5 h 89"/>
                <a:gd name="T2" fmla="*/ 3 w 45"/>
                <a:gd name="T3" fmla="*/ 10 h 89"/>
                <a:gd name="T4" fmla="*/ 33 w 45"/>
                <a:gd name="T5" fmla="*/ 83 h 89"/>
                <a:gd name="T6" fmla="*/ 43 w 45"/>
                <a:gd name="T7" fmla="*/ 81 h 89"/>
                <a:gd name="T8" fmla="*/ 11 w 45"/>
                <a:gd name="T9" fmla="*/ 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89">
                  <a:moveTo>
                    <a:pt x="11" y="5"/>
                  </a:moveTo>
                  <a:cubicBezTo>
                    <a:pt x="9" y="0"/>
                    <a:pt x="0" y="5"/>
                    <a:pt x="3" y="10"/>
                  </a:cubicBezTo>
                  <a:cubicBezTo>
                    <a:pt x="14" y="34"/>
                    <a:pt x="24" y="59"/>
                    <a:pt x="33" y="83"/>
                  </a:cubicBezTo>
                  <a:cubicBezTo>
                    <a:pt x="36" y="89"/>
                    <a:pt x="45" y="87"/>
                    <a:pt x="43" y="81"/>
                  </a:cubicBezTo>
                  <a:cubicBezTo>
                    <a:pt x="33" y="55"/>
                    <a:pt x="23" y="30"/>
                    <a:pt x="11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Freeform 35">
              <a:extLst>
                <a:ext uri="{FF2B5EF4-FFF2-40B4-BE49-F238E27FC236}">
                  <a16:creationId xmlns:a16="http://schemas.microsoft.com/office/drawing/2014/main" id="{298CDA64-282E-2E5B-714B-ABED7D38A6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80782" y="2700584"/>
              <a:ext cx="473501" cy="383118"/>
            </a:xfrm>
            <a:custGeom>
              <a:avLst/>
              <a:gdLst>
                <a:gd name="T0" fmla="*/ 78 w 83"/>
                <a:gd name="T1" fmla="*/ 55 h 67"/>
                <a:gd name="T2" fmla="*/ 11 w 83"/>
                <a:gd name="T3" fmla="*/ 5 h 67"/>
                <a:gd name="T4" fmla="*/ 4 w 83"/>
                <a:gd name="T5" fmla="*/ 12 h 67"/>
                <a:gd name="T6" fmla="*/ 73 w 83"/>
                <a:gd name="T7" fmla="*/ 64 h 67"/>
                <a:gd name="T8" fmla="*/ 78 w 83"/>
                <a:gd name="T9" fmla="*/ 5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67">
                  <a:moveTo>
                    <a:pt x="78" y="55"/>
                  </a:moveTo>
                  <a:cubicBezTo>
                    <a:pt x="56" y="39"/>
                    <a:pt x="29" y="27"/>
                    <a:pt x="11" y="5"/>
                  </a:cubicBezTo>
                  <a:cubicBezTo>
                    <a:pt x="7" y="0"/>
                    <a:pt x="0" y="7"/>
                    <a:pt x="4" y="12"/>
                  </a:cubicBezTo>
                  <a:cubicBezTo>
                    <a:pt x="22" y="35"/>
                    <a:pt x="50" y="47"/>
                    <a:pt x="73" y="64"/>
                  </a:cubicBezTo>
                  <a:cubicBezTo>
                    <a:pt x="78" y="67"/>
                    <a:pt x="83" y="59"/>
                    <a:pt x="78" y="5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9" name="Freeform 36">
              <a:extLst>
                <a:ext uri="{FF2B5EF4-FFF2-40B4-BE49-F238E27FC236}">
                  <a16:creationId xmlns:a16="http://schemas.microsoft.com/office/drawing/2014/main" id="{8751CD4C-F468-694E-7967-A82E44CA0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68295" y="2204149"/>
              <a:ext cx="376373" cy="97129"/>
            </a:xfrm>
            <a:custGeom>
              <a:avLst/>
              <a:gdLst>
                <a:gd name="T0" fmla="*/ 59 w 66"/>
                <a:gd name="T1" fmla="*/ 7 h 17"/>
                <a:gd name="T2" fmla="*/ 7 w 66"/>
                <a:gd name="T3" fmla="*/ 0 h 17"/>
                <a:gd name="T4" fmla="*/ 7 w 66"/>
                <a:gd name="T5" fmla="*/ 10 h 17"/>
                <a:gd name="T6" fmla="*/ 59 w 66"/>
                <a:gd name="T7" fmla="*/ 17 h 17"/>
                <a:gd name="T8" fmla="*/ 59 w 66"/>
                <a:gd name="T9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17">
                  <a:moveTo>
                    <a:pt x="59" y="7"/>
                  </a:moveTo>
                  <a:cubicBezTo>
                    <a:pt x="42" y="4"/>
                    <a:pt x="24" y="0"/>
                    <a:pt x="7" y="0"/>
                  </a:cubicBezTo>
                  <a:cubicBezTo>
                    <a:pt x="0" y="0"/>
                    <a:pt x="0" y="10"/>
                    <a:pt x="7" y="10"/>
                  </a:cubicBezTo>
                  <a:cubicBezTo>
                    <a:pt x="24" y="10"/>
                    <a:pt x="42" y="14"/>
                    <a:pt x="59" y="17"/>
                  </a:cubicBezTo>
                  <a:cubicBezTo>
                    <a:pt x="66" y="17"/>
                    <a:pt x="66" y="7"/>
                    <a:pt x="59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0" name="Freeform 37">
              <a:extLst>
                <a:ext uri="{FF2B5EF4-FFF2-40B4-BE49-F238E27FC236}">
                  <a16:creationId xmlns:a16="http://schemas.microsoft.com/office/drawing/2014/main" id="{4208EDA3-05A6-A8FF-C0DA-98791BE748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65770" y="1409583"/>
              <a:ext cx="833687" cy="349393"/>
            </a:xfrm>
            <a:custGeom>
              <a:avLst/>
              <a:gdLst>
                <a:gd name="T0" fmla="*/ 137 w 146"/>
                <a:gd name="T1" fmla="*/ 2 h 61"/>
                <a:gd name="T2" fmla="*/ 51 w 146"/>
                <a:gd name="T3" fmla="*/ 27 h 61"/>
                <a:gd name="T4" fmla="*/ 4 w 146"/>
                <a:gd name="T5" fmla="*/ 51 h 61"/>
                <a:gd name="T6" fmla="*/ 12 w 146"/>
                <a:gd name="T7" fmla="*/ 56 h 61"/>
                <a:gd name="T8" fmla="*/ 61 w 146"/>
                <a:gd name="T9" fmla="*/ 34 h 61"/>
                <a:gd name="T10" fmla="*/ 139 w 146"/>
                <a:gd name="T11" fmla="*/ 11 h 61"/>
                <a:gd name="T12" fmla="*/ 137 w 146"/>
                <a:gd name="T13" fmla="*/ 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6" h="61">
                  <a:moveTo>
                    <a:pt x="137" y="2"/>
                  </a:moveTo>
                  <a:cubicBezTo>
                    <a:pt x="108" y="9"/>
                    <a:pt x="80" y="18"/>
                    <a:pt x="51" y="27"/>
                  </a:cubicBezTo>
                  <a:cubicBezTo>
                    <a:pt x="35" y="31"/>
                    <a:pt x="13" y="36"/>
                    <a:pt x="4" y="51"/>
                  </a:cubicBezTo>
                  <a:cubicBezTo>
                    <a:pt x="0" y="56"/>
                    <a:pt x="9" y="61"/>
                    <a:pt x="12" y="56"/>
                  </a:cubicBezTo>
                  <a:cubicBezTo>
                    <a:pt x="21" y="42"/>
                    <a:pt x="46" y="39"/>
                    <a:pt x="61" y="34"/>
                  </a:cubicBezTo>
                  <a:cubicBezTo>
                    <a:pt x="87" y="27"/>
                    <a:pt x="113" y="18"/>
                    <a:pt x="139" y="11"/>
                  </a:cubicBezTo>
                  <a:cubicBezTo>
                    <a:pt x="146" y="10"/>
                    <a:pt x="143" y="0"/>
                    <a:pt x="137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1" name="Freeform 38">
              <a:extLst>
                <a:ext uri="{FF2B5EF4-FFF2-40B4-BE49-F238E27FC236}">
                  <a16:creationId xmlns:a16="http://schemas.microsoft.com/office/drawing/2014/main" id="{351D2F13-C4FF-FCFE-E3C3-5B021BDC3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4792" y="896960"/>
              <a:ext cx="348044" cy="478898"/>
            </a:xfrm>
            <a:custGeom>
              <a:avLst/>
              <a:gdLst>
                <a:gd name="T0" fmla="*/ 11 w 61"/>
                <a:gd name="T1" fmla="*/ 78 h 84"/>
                <a:gd name="T2" fmla="*/ 35 w 61"/>
                <a:gd name="T3" fmla="*/ 46 h 84"/>
                <a:gd name="T4" fmla="*/ 58 w 61"/>
                <a:gd name="T5" fmla="*/ 11 h 84"/>
                <a:gd name="T6" fmla="*/ 49 w 61"/>
                <a:gd name="T7" fmla="*/ 6 h 84"/>
                <a:gd name="T8" fmla="*/ 25 w 61"/>
                <a:gd name="T9" fmla="*/ 44 h 84"/>
                <a:gd name="T10" fmla="*/ 3 w 61"/>
                <a:gd name="T11" fmla="*/ 73 h 84"/>
                <a:gd name="T12" fmla="*/ 11 w 61"/>
                <a:gd name="T13" fmla="*/ 7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1" h="84">
                  <a:moveTo>
                    <a:pt x="11" y="78"/>
                  </a:moveTo>
                  <a:cubicBezTo>
                    <a:pt x="17" y="66"/>
                    <a:pt x="27" y="58"/>
                    <a:pt x="35" y="46"/>
                  </a:cubicBezTo>
                  <a:cubicBezTo>
                    <a:pt x="43" y="35"/>
                    <a:pt x="51" y="23"/>
                    <a:pt x="58" y="11"/>
                  </a:cubicBezTo>
                  <a:cubicBezTo>
                    <a:pt x="61" y="6"/>
                    <a:pt x="52" y="0"/>
                    <a:pt x="49" y="6"/>
                  </a:cubicBezTo>
                  <a:cubicBezTo>
                    <a:pt x="42" y="19"/>
                    <a:pt x="34" y="32"/>
                    <a:pt x="25" y="44"/>
                  </a:cubicBezTo>
                  <a:cubicBezTo>
                    <a:pt x="17" y="53"/>
                    <a:pt x="8" y="62"/>
                    <a:pt x="3" y="73"/>
                  </a:cubicBezTo>
                  <a:cubicBezTo>
                    <a:pt x="0" y="79"/>
                    <a:pt x="8" y="84"/>
                    <a:pt x="11" y="7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2" name="Freeform 39">
              <a:extLst>
                <a:ext uri="{FF2B5EF4-FFF2-40B4-BE49-F238E27FC236}">
                  <a16:creationId xmlns:a16="http://schemas.microsoft.com/office/drawing/2014/main" id="{876AEA2C-477C-C8A4-3593-90BE357A5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2714" y="690562"/>
              <a:ext cx="331856" cy="582772"/>
            </a:xfrm>
            <a:custGeom>
              <a:avLst/>
              <a:gdLst>
                <a:gd name="T0" fmla="*/ 27 w 58"/>
                <a:gd name="T1" fmla="*/ 54 h 102"/>
                <a:gd name="T2" fmla="*/ 47 w 58"/>
                <a:gd name="T3" fmla="*/ 96 h 102"/>
                <a:gd name="T4" fmla="*/ 57 w 58"/>
                <a:gd name="T5" fmla="*/ 93 h 102"/>
                <a:gd name="T6" fmla="*/ 38 w 58"/>
                <a:gd name="T7" fmla="*/ 54 h 102"/>
                <a:gd name="T8" fmla="*/ 12 w 58"/>
                <a:gd name="T9" fmla="*/ 5 h 102"/>
                <a:gd name="T10" fmla="*/ 3 w 58"/>
                <a:gd name="T11" fmla="*/ 10 h 102"/>
                <a:gd name="T12" fmla="*/ 27 w 58"/>
                <a:gd name="T13" fmla="*/ 5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102">
                  <a:moveTo>
                    <a:pt x="27" y="54"/>
                  </a:moveTo>
                  <a:cubicBezTo>
                    <a:pt x="34" y="68"/>
                    <a:pt x="44" y="80"/>
                    <a:pt x="47" y="96"/>
                  </a:cubicBezTo>
                  <a:cubicBezTo>
                    <a:pt x="49" y="102"/>
                    <a:pt x="58" y="100"/>
                    <a:pt x="57" y="93"/>
                  </a:cubicBezTo>
                  <a:cubicBezTo>
                    <a:pt x="54" y="79"/>
                    <a:pt x="46" y="66"/>
                    <a:pt x="38" y="54"/>
                  </a:cubicBezTo>
                  <a:cubicBezTo>
                    <a:pt x="28" y="38"/>
                    <a:pt x="20" y="22"/>
                    <a:pt x="12" y="5"/>
                  </a:cubicBezTo>
                  <a:cubicBezTo>
                    <a:pt x="9" y="0"/>
                    <a:pt x="0" y="5"/>
                    <a:pt x="3" y="10"/>
                  </a:cubicBezTo>
                  <a:cubicBezTo>
                    <a:pt x="11" y="25"/>
                    <a:pt x="19" y="40"/>
                    <a:pt x="27" y="5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3" name="Freeform 40">
              <a:extLst>
                <a:ext uri="{FF2B5EF4-FFF2-40B4-BE49-F238E27FC236}">
                  <a16:creationId xmlns:a16="http://schemas.microsoft.com/office/drawing/2014/main" id="{AC35D409-AFBB-169E-52E5-D4CF9EE6AD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8582" y="999485"/>
              <a:ext cx="849875" cy="570630"/>
            </a:xfrm>
            <a:custGeom>
              <a:avLst/>
              <a:gdLst>
                <a:gd name="T0" fmla="*/ 5 w 149"/>
                <a:gd name="T1" fmla="*/ 13 h 100"/>
                <a:gd name="T2" fmla="*/ 67 w 149"/>
                <a:gd name="T3" fmla="*/ 50 h 100"/>
                <a:gd name="T4" fmla="*/ 139 w 149"/>
                <a:gd name="T5" fmla="*/ 96 h 100"/>
                <a:gd name="T6" fmla="*/ 144 w 149"/>
                <a:gd name="T7" fmla="*/ 88 h 100"/>
                <a:gd name="T8" fmla="*/ 78 w 149"/>
                <a:gd name="T9" fmla="*/ 44 h 100"/>
                <a:gd name="T10" fmla="*/ 10 w 149"/>
                <a:gd name="T11" fmla="*/ 4 h 100"/>
                <a:gd name="T12" fmla="*/ 5 w 149"/>
                <a:gd name="T13" fmla="*/ 1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00">
                  <a:moveTo>
                    <a:pt x="5" y="13"/>
                  </a:moveTo>
                  <a:cubicBezTo>
                    <a:pt x="24" y="28"/>
                    <a:pt x="45" y="38"/>
                    <a:pt x="67" y="50"/>
                  </a:cubicBezTo>
                  <a:cubicBezTo>
                    <a:pt x="92" y="63"/>
                    <a:pt x="116" y="79"/>
                    <a:pt x="139" y="96"/>
                  </a:cubicBezTo>
                  <a:cubicBezTo>
                    <a:pt x="144" y="100"/>
                    <a:pt x="149" y="92"/>
                    <a:pt x="144" y="88"/>
                  </a:cubicBezTo>
                  <a:cubicBezTo>
                    <a:pt x="123" y="71"/>
                    <a:pt x="101" y="57"/>
                    <a:pt x="78" y="44"/>
                  </a:cubicBezTo>
                  <a:cubicBezTo>
                    <a:pt x="54" y="31"/>
                    <a:pt x="31" y="20"/>
                    <a:pt x="10" y="4"/>
                  </a:cubicBezTo>
                  <a:cubicBezTo>
                    <a:pt x="5" y="0"/>
                    <a:pt x="0" y="9"/>
                    <a:pt x="5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4" name="Freeform 41">
              <a:extLst>
                <a:ext uri="{FF2B5EF4-FFF2-40B4-BE49-F238E27FC236}">
                  <a16:creationId xmlns:a16="http://schemas.microsoft.com/office/drawing/2014/main" id="{86CD2002-8254-EBAC-A92C-42DEDFE94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8174" y="2004495"/>
              <a:ext cx="559838" cy="56658"/>
            </a:xfrm>
            <a:custGeom>
              <a:avLst/>
              <a:gdLst>
                <a:gd name="T0" fmla="*/ 91 w 98"/>
                <a:gd name="T1" fmla="*/ 0 h 10"/>
                <a:gd name="T2" fmla="*/ 7 w 98"/>
                <a:gd name="T3" fmla="*/ 0 h 10"/>
                <a:gd name="T4" fmla="*/ 7 w 98"/>
                <a:gd name="T5" fmla="*/ 10 h 10"/>
                <a:gd name="T6" fmla="*/ 91 w 98"/>
                <a:gd name="T7" fmla="*/ 10 h 10"/>
                <a:gd name="T8" fmla="*/ 91 w 9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10">
                  <a:moveTo>
                    <a:pt x="91" y="0"/>
                  </a:moveTo>
                  <a:cubicBezTo>
                    <a:pt x="63" y="0"/>
                    <a:pt x="35" y="0"/>
                    <a:pt x="7" y="0"/>
                  </a:cubicBezTo>
                  <a:cubicBezTo>
                    <a:pt x="0" y="0"/>
                    <a:pt x="0" y="10"/>
                    <a:pt x="7" y="10"/>
                  </a:cubicBezTo>
                  <a:cubicBezTo>
                    <a:pt x="35" y="10"/>
                    <a:pt x="63" y="10"/>
                    <a:pt x="91" y="10"/>
                  </a:cubicBezTo>
                  <a:cubicBezTo>
                    <a:pt x="98" y="10"/>
                    <a:pt x="98" y="0"/>
                    <a:pt x="9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5" name="Freeform 42">
              <a:extLst>
                <a:ext uri="{FF2B5EF4-FFF2-40B4-BE49-F238E27FC236}">
                  <a16:creationId xmlns:a16="http://schemas.microsoft.com/office/drawing/2014/main" id="{B75CB9DF-9D0C-FD61-793D-32E0A1DA6C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176502" y="2518468"/>
              <a:ext cx="577376" cy="279244"/>
            </a:xfrm>
            <a:custGeom>
              <a:avLst/>
              <a:gdLst>
                <a:gd name="T0" fmla="*/ 11 w 101"/>
                <a:gd name="T1" fmla="*/ 46 h 49"/>
                <a:gd name="T2" fmla="*/ 95 w 101"/>
                <a:gd name="T3" fmla="*/ 11 h 49"/>
                <a:gd name="T4" fmla="*/ 92 w 101"/>
                <a:gd name="T5" fmla="*/ 2 h 49"/>
                <a:gd name="T6" fmla="*/ 6 w 101"/>
                <a:gd name="T7" fmla="*/ 38 h 49"/>
                <a:gd name="T8" fmla="*/ 11 w 101"/>
                <a:gd name="T9" fmla="*/ 4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49">
                  <a:moveTo>
                    <a:pt x="11" y="46"/>
                  </a:moveTo>
                  <a:cubicBezTo>
                    <a:pt x="38" y="33"/>
                    <a:pt x="65" y="19"/>
                    <a:pt x="95" y="11"/>
                  </a:cubicBezTo>
                  <a:cubicBezTo>
                    <a:pt x="101" y="10"/>
                    <a:pt x="99" y="0"/>
                    <a:pt x="92" y="2"/>
                  </a:cubicBezTo>
                  <a:cubicBezTo>
                    <a:pt x="62" y="9"/>
                    <a:pt x="34" y="24"/>
                    <a:pt x="6" y="38"/>
                  </a:cubicBezTo>
                  <a:cubicBezTo>
                    <a:pt x="0" y="40"/>
                    <a:pt x="5" y="49"/>
                    <a:pt x="11" y="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6" name="Freeform 43">
              <a:extLst>
                <a:ext uri="{FF2B5EF4-FFF2-40B4-BE49-F238E27FC236}">
                  <a16:creationId xmlns:a16="http://schemas.microsoft.com/office/drawing/2014/main" id="{C25F658D-F1B4-6A56-9ABA-47E9F43F3C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695871" y="3288751"/>
              <a:ext cx="994219" cy="708229"/>
            </a:xfrm>
            <a:custGeom>
              <a:avLst/>
              <a:gdLst>
                <a:gd name="T0" fmla="*/ 97 w 174"/>
                <a:gd name="T1" fmla="*/ 17 h 124"/>
                <a:gd name="T2" fmla="*/ 20 w 174"/>
                <a:gd name="T3" fmla="*/ 5 h 124"/>
                <a:gd name="T4" fmla="*/ 91 w 174"/>
                <a:gd name="T5" fmla="*/ 60 h 124"/>
                <a:gd name="T6" fmla="*/ 86 w 174"/>
                <a:gd name="T7" fmla="*/ 59 h 124"/>
                <a:gd name="T8" fmla="*/ 22 w 174"/>
                <a:gd name="T9" fmla="*/ 63 h 124"/>
                <a:gd name="T10" fmla="*/ 131 w 174"/>
                <a:gd name="T11" fmla="*/ 90 h 124"/>
                <a:gd name="T12" fmla="*/ 96 w 174"/>
                <a:gd name="T13" fmla="*/ 61 h 124"/>
                <a:gd name="T14" fmla="*/ 149 w 174"/>
                <a:gd name="T15" fmla="*/ 40 h 124"/>
                <a:gd name="T16" fmla="*/ 67 w 174"/>
                <a:gd name="T17" fmla="*/ 69 h 124"/>
                <a:gd name="T18" fmla="*/ 89 w 174"/>
                <a:gd name="T19" fmla="*/ 71 h 124"/>
                <a:gd name="T20" fmla="*/ 74 w 174"/>
                <a:gd name="T21" fmla="*/ 80 h 124"/>
                <a:gd name="T22" fmla="*/ 48 w 174"/>
                <a:gd name="T23" fmla="*/ 71 h 124"/>
                <a:gd name="T24" fmla="*/ 56 w 174"/>
                <a:gd name="T25" fmla="*/ 59 h 124"/>
                <a:gd name="T26" fmla="*/ 75 w 174"/>
                <a:gd name="T27" fmla="*/ 66 h 124"/>
                <a:gd name="T28" fmla="*/ 99 w 174"/>
                <a:gd name="T29" fmla="*/ 88 h 124"/>
                <a:gd name="T30" fmla="*/ 98 w 174"/>
                <a:gd name="T31" fmla="*/ 89 h 124"/>
                <a:gd name="T32" fmla="*/ 107 w 174"/>
                <a:gd name="T33" fmla="*/ 81 h 124"/>
                <a:gd name="T34" fmla="*/ 31 w 174"/>
                <a:gd name="T35" fmla="*/ 59 h 124"/>
                <a:gd name="T36" fmla="*/ 48 w 174"/>
                <a:gd name="T37" fmla="*/ 59 h 124"/>
                <a:gd name="T38" fmla="*/ 36 w 174"/>
                <a:gd name="T39" fmla="*/ 63 h 124"/>
                <a:gd name="T40" fmla="*/ 31 w 174"/>
                <a:gd name="T41" fmla="*/ 59 h 124"/>
                <a:gd name="T42" fmla="*/ 116 w 174"/>
                <a:gd name="T43" fmla="*/ 87 h 124"/>
                <a:gd name="T44" fmla="*/ 113 w 174"/>
                <a:gd name="T45" fmla="*/ 91 h 124"/>
                <a:gd name="T46" fmla="*/ 85 w 174"/>
                <a:gd name="T47" fmla="*/ 46 h 124"/>
                <a:gd name="T48" fmla="*/ 57 w 174"/>
                <a:gd name="T49" fmla="*/ 21 h 124"/>
                <a:gd name="T50" fmla="*/ 84 w 174"/>
                <a:gd name="T51" fmla="*/ 21 h 124"/>
                <a:gd name="T52" fmla="*/ 72 w 174"/>
                <a:gd name="T53" fmla="*/ 37 h 124"/>
                <a:gd name="T54" fmla="*/ 98 w 174"/>
                <a:gd name="T55" fmla="*/ 27 h 124"/>
                <a:gd name="T56" fmla="*/ 89 w 174"/>
                <a:gd name="T57" fmla="*/ 42 h 124"/>
                <a:gd name="T58" fmla="*/ 29 w 174"/>
                <a:gd name="T59" fmla="*/ 14 h 124"/>
                <a:gd name="T60" fmla="*/ 31 w 174"/>
                <a:gd name="T61" fmla="*/ 21 h 124"/>
                <a:gd name="T62" fmla="*/ 143 w 174"/>
                <a:gd name="T63" fmla="*/ 59 h 124"/>
                <a:gd name="T64" fmla="*/ 141 w 174"/>
                <a:gd name="T65" fmla="*/ 57 h 124"/>
                <a:gd name="T66" fmla="*/ 125 w 174"/>
                <a:gd name="T67" fmla="*/ 51 h 124"/>
                <a:gd name="T68" fmla="*/ 99 w 174"/>
                <a:gd name="T69" fmla="*/ 51 h 124"/>
                <a:gd name="T70" fmla="*/ 130 w 174"/>
                <a:gd name="T71" fmla="*/ 4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4" h="124">
                  <a:moveTo>
                    <a:pt x="149" y="40"/>
                  </a:moveTo>
                  <a:cubicBezTo>
                    <a:pt x="135" y="29"/>
                    <a:pt x="114" y="23"/>
                    <a:pt x="97" y="17"/>
                  </a:cubicBezTo>
                  <a:cubicBezTo>
                    <a:pt x="75" y="8"/>
                    <a:pt x="50" y="0"/>
                    <a:pt x="26" y="4"/>
                  </a:cubicBezTo>
                  <a:cubicBezTo>
                    <a:pt x="25" y="3"/>
                    <a:pt x="22" y="3"/>
                    <a:pt x="20" y="5"/>
                  </a:cubicBezTo>
                  <a:cubicBezTo>
                    <a:pt x="0" y="26"/>
                    <a:pt x="55" y="48"/>
                    <a:pt x="92" y="60"/>
                  </a:cubicBezTo>
                  <a:cubicBezTo>
                    <a:pt x="92" y="60"/>
                    <a:pt x="91" y="60"/>
                    <a:pt x="91" y="60"/>
                  </a:cubicBezTo>
                  <a:cubicBezTo>
                    <a:pt x="91" y="60"/>
                    <a:pt x="90" y="61"/>
                    <a:pt x="89" y="61"/>
                  </a:cubicBezTo>
                  <a:cubicBezTo>
                    <a:pt x="88" y="60"/>
                    <a:pt x="87" y="60"/>
                    <a:pt x="86" y="59"/>
                  </a:cubicBezTo>
                  <a:cubicBezTo>
                    <a:pt x="69" y="52"/>
                    <a:pt x="35" y="38"/>
                    <a:pt x="20" y="55"/>
                  </a:cubicBezTo>
                  <a:cubicBezTo>
                    <a:pt x="18" y="58"/>
                    <a:pt x="19" y="62"/>
                    <a:pt x="22" y="63"/>
                  </a:cubicBezTo>
                  <a:cubicBezTo>
                    <a:pt x="22" y="64"/>
                    <a:pt x="23" y="65"/>
                    <a:pt x="24" y="66"/>
                  </a:cubicBezTo>
                  <a:cubicBezTo>
                    <a:pt x="34" y="76"/>
                    <a:pt x="126" y="124"/>
                    <a:pt x="131" y="90"/>
                  </a:cubicBezTo>
                  <a:cubicBezTo>
                    <a:pt x="132" y="81"/>
                    <a:pt x="112" y="70"/>
                    <a:pt x="97" y="64"/>
                  </a:cubicBezTo>
                  <a:cubicBezTo>
                    <a:pt x="97" y="63"/>
                    <a:pt x="97" y="62"/>
                    <a:pt x="96" y="61"/>
                  </a:cubicBezTo>
                  <a:cubicBezTo>
                    <a:pt x="107" y="65"/>
                    <a:pt x="117" y="67"/>
                    <a:pt x="121" y="68"/>
                  </a:cubicBezTo>
                  <a:cubicBezTo>
                    <a:pt x="142" y="74"/>
                    <a:pt x="174" y="62"/>
                    <a:pt x="149" y="40"/>
                  </a:cubicBezTo>
                  <a:close/>
                  <a:moveTo>
                    <a:pt x="75" y="66"/>
                  </a:moveTo>
                  <a:cubicBezTo>
                    <a:pt x="72" y="67"/>
                    <a:pt x="69" y="68"/>
                    <a:pt x="67" y="69"/>
                  </a:cubicBezTo>
                  <a:cubicBezTo>
                    <a:pt x="61" y="71"/>
                    <a:pt x="63" y="81"/>
                    <a:pt x="69" y="78"/>
                  </a:cubicBezTo>
                  <a:cubicBezTo>
                    <a:pt x="76" y="76"/>
                    <a:pt x="82" y="73"/>
                    <a:pt x="89" y="71"/>
                  </a:cubicBezTo>
                  <a:cubicBezTo>
                    <a:pt x="91" y="72"/>
                    <a:pt x="93" y="74"/>
                    <a:pt x="96" y="75"/>
                  </a:cubicBezTo>
                  <a:cubicBezTo>
                    <a:pt x="89" y="77"/>
                    <a:pt x="81" y="79"/>
                    <a:pt x="74" y="80"/>
                  </a:cubicBezTo>
                  <a:cubicBezTo>
                    <a:pt x="73" y="80"/>
                    <a:pt x="73" y="80"/>
                    <a:pt x="72" y="81"/>
                  </a:cubicBezTo>
                  <a:cubicBezTo>
                    <a:pt x="64" y="78"/>
                    <a:pt x="55" y="75"/>
                    <a:pt x="48" y="71"/>
                  </a:cubicBezTo>
                  <a:cubicBezTo>
                    <a:pt x="51" y="70"/>
                    <a:pt x="53" y="68"/>
                    <a:pt x="55" y="66"/>
                  </a:cubicBezTo>
                  <a:cubicBezTo>
                    <a:pt x="58" y="64"/>
                    <a:pt x="57" y="61"/>
                    <a:pt x="56" y="59"/>
                  </a:cubicBezTo>
                  <a:cubicBezTo>
                    <a:pt x="62" y="61"/>
                    <a:pt x="67" y="63"/>
                    <a:pt x="71" y="64"/>
                  </a:cubicBezTo>
                  <a:cubicBezTo>
                    <a:pt x="72" y="65"/>
                    <a:pt x="74" y="65"/>
                    <a:pt x="75" y="66"/>
                  </a:cubicBezTo>
                  <a:close/>
                  <a:moveTo>
                    <a:pt x="109" y="82"/>
                  </a:moveTo>
                  <a:cubicBezTo>
                    <a:pt x="106" y="84"/>
                    <a:pt x="102" y="86"/>
                    <a:pt x="99" y="88"/>
                  </a:cubicBezTo>
                  <a:cubicBezTo>
                    <a:pt x="99" y="88"/>
                    <a:pt x="99" y="89"/>
                    <a:pt x="98" y="89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96" y="88"/>
                    <a:pt x="93" y="88"/>
                    <a:pt x="91" y="87"/>
                  </a:cubicBezTo>
                  <a:cubicBezTo>
                    <a:pt x="96" y="85"/>
                    <a:pt x="102" y="83"/>
                    <a:pt x="107" y="81"/>
                  </a:cubicBezTo>
                  <a:cubicBezTo>
                    <a:pt x="108" y="81"/>
                    <a:pt x="108" y="82"/>
                    <a:pt x="109" y="82"/>
                  </a:cubicBezTo>
                  <a:close/>
                  <a:moveTo>
                    <a:pt x="31" y="59"/>
                  </a:moveTo>
                  <a:cubicBezTo>
                    <a:pt x="36" y="56"/>
                    <a:pt x="43" y="56"/>
                    <a:pt x="50" y="58"/>
                  </a:cubicBezTo>
                  <a:cubicBezTo>
                    <a:pt x="49" y="58"/>
                    <a:pt x="49" y="58"/>
                    <a:pt x="48" y="59"/>
                  </a:cubicBezTo>
                  <a:cubicBezTo>
                    <a:pt x="46" y="61"/>
                    <a:pt x="42" y="63"/>
                    <a:pt x="39" y="63"/>
                  </a:cubicBezTo>
                  <a:cubicBezTo>
                    <a:pt x="37" y="63"/>
                    <a:pt x="37" y="63"/>
                    <a:pt x="36" y="63"/>
                  </a:cubicBezTo>
                  <a:cubicBezTo>
                    <a:pt x="34" y="62"/>
                    <a:pt x="32" y="61"/>
                    <a:pt x="31" y="59"/>
                  </a:cubicBezTo>
                  <a:cubicBezTo>
                    <a:pt x="31" y="59"/>
                    <a:pt x="31" y="59"/>
                    <a:pt x="31" y="59"/>
                  </a:cubicBezTo>
                  <a:close/>
                  <a:moveTo>
                    <a:pt x="113" y="91"/>
                  </a:moveTo>
                  <a:cubicBezTo>
                    <a:pt x="115" y="90"/>
                    <a:pt x="116" y="89"/>
                    <a:pt x="116" y="87"/>
                  </a:cubicBezTo>
                  <a:cubicBezTo>
                    <a:pt x="117" y="87"/>
                    <a:pt x="117" y="87"/>
                    <a:pt x="118" y="87"/>
                  </a:cubicBezTo>
                  <a:cubicBezTo>
                    <a:pt x="117" y="90"/>
                    <a:pt x="115" y="92"/>
                    <a:pt x="113" y="91"/>
                  </a:cubicBezTo>
                  <a:close/>
                  <a:moveTo>
                    <a:pt x="89" y="42"/>
                  </a:moveTo>
                  <a:cubicBezTo>
                    <a:pt x="86" y="42"/>
                    <a:pt x="85" y="44"/>
                    <a:pt x="85" y="46"/>
                  </a:cubicBezTo>
                  <a:cubicBezTo>
                    <a:pt x="73" y="42"/>
                    <a:pt x="55" y="35"/>
                    <a:pt x="42" y="28"/>
                  </a:cubicBezTo>
                  <a:cubicBezTo>
                    <a:pt x="47" y="26"/>
                    <a:pt x="51" y="23"/>
                    <a:pt x="57" y="21"/>
                  </a:cubicBezTo>
                  <a:cubicBezTo>
                    <a:pt x="60" y="20"/>
                    <a:pt x="60" y="17"/>
                    <a:pt x="60" y="15"/>
                  </a:cubicBezTo>
                  <a:cubicBezTo>
                    <a:pt x="68" y="16"/>
                    <a:pt x="76" y="19"/>
                    <a:pt x="84" y="21"/>
                  </a:cubicBezTo>
                  <a:cubicBezTo>
                    <a:pt x="78" y="24"/>
                    <a:pt x="72" y="26"/>
                    <a:pt x="67" y="29"/>
                  </a:cubicBezTo>
                  <a:cubicBezTo>
                    <a:pt x="61" y="31"/>
                    <a:pt x="66" y="40"/>
                    <a:pt x="72" y="37"/>
                  </a:cubicBezTo>
                  <a:cubicBezTo>
                    <a:pt x="80" y="33"/>
                    <a:pt x="89" y="30"/>
                    <a:pt x="98" y="27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5" y="30"/>
                    <a:pt x="111" y="33"/>
                    <a:pt x="117" y="35"/>
                  </a:cubicBezTo>
                  <a:cubicBezTo>
                    <a:pt x="108" y="39"/>
                    <a:pt x="99" y="42"/>
                    <a:pt x="89" y="42"/>
                  </a:cubicBezTo>
                  <a:close/>
                  <a:moveTo>
                    <a:pt x="26" y="14"/>
                  </a:moveTo>
                  <a:cubicBezTo>
                    <a:pt x="27" y="14"/>
                    <a:pt x="28" y="14"/>
                    <a:pt x="29" y="14"/>
                  </a:cubicBezTo>
                  <a:cubicBezTo>
                    <a:pt x="35" y="12"/>
                    <a:pt x="42" y="12"/>
                    <a:pt x="50" y="13"/>
                  </a:cubicBezTo>
                  <a:cubicBezTo>
                    <a:pt x="44" y="16"/>
                    <a:pt x="38" y="19"/>
                    <a:pt x="31" y="21"/>
                  </a:cubicBezTo>
                  <a:cubicBezTo>
                    <a:pt x="28" y="19"/>
                    <a:pt x="26" y="16"/>
                    <a:pt x="26" y="14"/>
                  </a:cubicBezTo>
                  <a:close/>
                  <a:moveTo>
                    <a:pt x="143" y="59"/>
                  </a:moveTo>
                  <a:cubicBezTo>
                    <a:pt x="139" y="61"/>
                    <a:pt x="135" y="61"/>
                    <a:pt x="130" y="60"/>
                  </a:cubicBezTo>
                  <a:cubicBezTo>
                    <a:pt x="134" y="59"/>
                    <a:pt x="137" y="58"/>
                    <a:pt x="141" y="57"/>
                  </a:cubicBezTo>
                  <a:cubicBezTo>
                    <a:pt x="147" y="55"/>
                    <a:pt x="144" y="45"/>
                    <a:pt x="138" y="47"/>
                  </a:cubicBezTo>
                  <a:cubicBezTo>
                    <a:pt x="134" y="49"/>
                    <a:pt x="129" y="50"/>
                    <a:pt x="125" y="51"/>
                  </a:cubicBezTo>
                  <a:cubicBezTo>
                    <a:pt x="122" y="53"/>
                    <a:pt x="121" y="57"/>
                    <a:pt x="123" y="59"/>
                  </a:cubicBezTo>
                  <a:cubicBezTo>
                    <a:pt x="114" y="57"/>
                    <a:pt x="106" y="54"/>
                    <a:pt x="99" y="51"/>
                  </a:cubicBezTo>
                  <a:cubicBezTo>
                    <a:pt x="109" y="49"/>
                    <a:pt x="119" y="45"/>
                    <a:pt x="129" y="42"/>
                  </a:cubicBezTo>
                  <a:cubicBezTo>
                    <a:pt x="129" y="42"/>
                    <a:pt x="130" y="41"/>
                    <a:pt x="130" y="41"/>
                  </a:cubicBezTo>
                  <a:cubicBezTo>
                    <a:pt x="139" y="45"/>
                    <a:pt x="156" y="55"/>
                    <a:pt x="14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7" name="Freeform 44">
              <a:extLst>
                <a:ext uri="{FF2B5EF4-FFF2-40B4-BE49-F238E27FC236}">
                  <a16:creationId xmlns:a16="http://schemas.microsoft.com/office/drawing/2014/main" id="{83DC9A91-CC0F-F8C1-1516-2BE3837E99C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30945" y="3779790"/>
              <a:ext cx="644826" cy="308923"/>
            </a:xfrm>
            <a:custGeom>
              <a:avLst/>
              <a:gdLst>
                <a:gd name="T0" fmla="*/ 89 w 113"/>
                <a:gd name="T1" fmla="*/ 23 h 54"/>
                <a:gd name="T2" fmla="*/ 84 w 113"/>
                <a:gd name="T3" fmla="*/ 20 h 54"/>
                <a:gd name="T4" fmla="*/ 79 w 113"/>
                <a:gd name="T5" fmla="*/ 16 h 54"/>
                <a:gd name="T6" fmla="*/ 78 w 113"/>
                <a:gd name="T7" fmla="*/ 16 h 54"/>
                <a:gd name="T8" fmla="*/ 21 w 113"/>
                <a:gd name="T9" fmla="*/ 1 h 54"/>
                <a:gd name="T10" fmla="*/ 20 w 113"/>
                <a:gd name="T11" fmla="*/ 1 h 54"/>
                <a:gd name="T12" fmla="*/ 19 w 113"/>
                <a:gd name="T13" fmla="*/ 1 h 54"/>
                <a:gd name="T14" fmla="*/ 19 w 113"/>
                <a:gd name="T15" fmla="*/ 31 h 54"/>
                <a:gd name="T16" fmla="*/ 55 w 113"/>
                <a:gd name="T17" fmla="*/ 43 h 54"/>
                <a:gd name="T18" fmla="*/ 95 w 113"/>
                <a:gd name="T19" fmla="*/ 51 h 54"/>
                <a:gd name="T20" fmla="*/ 89 w 113"/>
                <a:gd name="T21" fmla="*/ 23 h 54"/>
                <a:gd name="T22" fmla="*/ 19 w 113"/>
                <a:gd name="T23" fmla="*/ 11 h 54"/>
                <a:gd name="T24" fmla="*/ 20 w 113"/>
                <a:gd name="T25" fmla="*/ 11 h 54"/>
                <a:gd name="T26" fmla="*/ 21 w 113"/>
                <a:gd name="T27" fmla="*/ 11 h 54"/>
                <a:gd name="T28" fmla="*/ 62 w 113"/>
                <a:gd name="T29" fmla="*/ 19 h 54"/>
                <a:gd name="T30" fmla="*/ 41 w 113"/>
                <a:gd name="T31" fmla="*/ 25 h 54"/>
                <a:gd name="T32" fmla="*/ 39 w 113"/>
                <a:gd name="T33" fmla="*/ 27 h 54"/>
                <a:gd name="T34" fmla="*/ 34 w 113"/>
                <a:gd name="T35" fmla="*/ 25 h 54"/>
                <a:gd name="T36" fmla="*/ 40 w 113"/>
                <a:gd name="T37" fmla="*/ 23 h 54"/>
                <a:gd name="T38" fmla="*/ 37 w 113"/>
                <a:gd name="T39" fmla="*/ 13 h 54"/>
                <a:gd name="T40" fmla="*/ 19 w 113"/>
                <a:gd name="T41" fmla="*/ 18 h 54"/>
                <a:gd name="T42" fmla="*/ 19 w 113"/>
                <a:gd name="T43" fmla="*/ 11 h 54"/>
                <a:gd name="T44" fmla="*/ 53 w 113"/>
                <a:gd name="T45" fmla="*/ 32 h 54"/>
                <a:gd name="T46" fmla="*/ 76 w 113"/>
                <a:gd name="T47" fmla="*/ 26 h 54"/>
                <a:gd name="T48" fmla="*/ 81 w 113"/>
                <a:gd name="T49" fmla="*/ 29 h 54"/>
                <a:gd name="T50" fmla="*/ 66 w 113"/>
                <a:gd name="T51" fmla="*/ 31 h 54"/>
                <a:gd name="T52" fmla="*/ 61 w 113"/>
                <a:gd name="T53" fmla="*/ 35 h 54"/>
                <a:gd name="T54" fmla="*/ 53 w 113"/>
                <a:gd name="T55" fmla="*/ 32 h 54"/>
                <a:gd name="T56" fmla="*/ 77 w 113"/>
                <a:gd name="T57" fmla="*/ 40 h 54"/>
                <a:gd name="T58" fmla="*/ 88 w 113"/>
                <a:gd name="T59" fmla="*/ 38 h 54"/>
                <a:gd name="T60" fmla="*/ 90 w 113"/>
                <a:gd name="T61" fmla="*/ 37 h 54"/>
                <a:gd name="T62" fmla="*/ 92 w 113"/>
                <a:gd name="T63" fmla="*/ 38 h 54"/>
                <a:gd name="T64" fmla="*/ 77 w 113"/>
                <a:gd name="T65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" h="54">
                  <a:moveTo>
                    <a:pt x="89" y="23"/>
                  </a:moveTo>
                  <a:cubicBezTo>
                    <a:pt x="87" y="22"/>
                    <a:pt x="86" y="21"/>
                    <a:pt x="84" y="20"/>
                  </a:cubicBezTo>
                  <a:cubicBezTo>
                    <a:pt x="84" y="17"/>
                    <a:pt x="82" y="16"/>
                    <a:pt x="79" y="16"/>
                  </a:cubicBezTo>
                  <a:cubicBezTo>
                    <a:pt x="79" y="16"/>
                    <a:pt x="78" y="16"/>
                    <a:pt x="78" y="16"/>
                  </a:cubicBezTo>
                  <a:cubicBezTo>
                    <a:pt x="61" y="7"/>
                    <a:pt x="39" y="0"/>
                    <a:pt x="21" y="1"/>
                  </a:cubicBezTo>
                  <a:cubicBezTo>
                    <a:pt x="21" y="1"/>
                    <a:pt x="20" y="1"/>
                    <a:pt x="20" y="1"/>
                  </a:cubicBezTo>
                  <a:cubicBezTo>
                    <a:pt x="20" y="1"/>
                    <a:pt x="20" y="1"/>
                    <a:pt x="19" y="1"/>
                  </a:cubicBezTo>
                  <a:cubicBezTo>
                    <a:pt x="0" y="2"/>
                    <a:pt x="5" y="24"/>
                    <a:pt x="19" y="31"/>
                  </a:cubicBezTo>
                  <a:cubicBezTo>
                    <a:pt x="29" y="37"/>
                    <a:pt x="43" y="38"/>
                    <a:pt x="55" y="43"/>
                  </a:cubicBezTo>
                  <a:cubicBezTo>
                    <a:pt x="66" y="48"/>
                    <a:pt x="82" y="54"/>
                    <a:pt x="95" y="51"/>
                  </a:cubicBezTo>
                  <a:cubicBezTo>
                    <a:pt x="113" y="45"/>
                    <a:pt x="98" y="29"/>
                    <a:pt x="89" y="23"/>
                  </a:cubicBezTo>
                  <a:close/>
                  <a:moveTo>
                    <a:pt x="19" y="11"/>
                  </a:moveTo>
                  <a:cubicBezTo>
                    <a:pt x="19" y="11"/>
                    <a:pt x="20" y="11"/>
                    <a:pt x="20" y="11"/>
                  </a:cubicBezTo>
                  <a:cubicBezTo>
                    <a:pt x="20" y="11"/>
                    <a:pt x="20" y="11"/>
                    <a:pt x="21" y="11"/>
                  </a:cubicBezTo>
                  <a:cubicBezTo>
                    <a:pt x="33" y="10"/>
                    <a:pt x="48" y="13"/>
                    <a:pt x="62" y="19"/>
                  </a:cubicBezTo>
                  <a:cubicBezTo>
                    <a:pt x="55" y="21"/>
                    <a:pt x="48" y="23"/>
                    <a:pt x="41" y="25"/>
                  </a:cubicBezTo>
                  <a:cubicBezTo>
                    <a:pt x="40" y="26"/>
                    <a:pt x="40" y="26"/>
                    <a:pt x="39" y="27"/>
                  </a:cubicBezTo>
                  <a:cubicBezTo>
                    <a:pt x="37" y="26"/>
                    <a:pt x="36" y="26"/>
                    <a:pt x="34" y="25"/>
                  </a:cubicBezTo>
                  <a:cubicBezTo>
                    <a:pt x="36" y="24"/>
                    <a:pt x="38" y="24"/>
                    <a:pt x="40" y="23"/>
                  </a:cubicBezTo>
                  <a:cubicBezTo>
                    <a:pt x="46" y="21"/>
                    <a:pt x="43" y="12"/>
                    <a:pt x="37" y="13"/>
                  </a:cubicBezTo>
                  <a:cubicBezTo>
                    <a:pt x="31" y="15"/>
                    <a:pt x="26" y="18"/>
                    <a:pt x="19" y="18"/>
                  </a:cubicBezTo>
                  <a:cubicBezTo>
                    <a:pt x="16" y="15"/>
                    <a:pt x="13" y="11"/>
                    <a:pt x="19" y="11"/>
                  </a:cubicBezTo>
                  <a:close/>
                  <a:moveTo>
                    <a:pt x="53" y="32"/>
                  </a:moveTo>
                  <a:cubicBezTo>
                    <a:pt x="61" y="29"/>
                    <a:pt x="68" y="28"/>
                    <a:pt x="76" y="26"/>
                  </a:cubicBezTo>
                  <a:cubicBezTo>
                    <a:pt x="78" y="27"/>
                    <a:pt x="79" y="28"/>
                    <a:pt x="81" y="29"/>
                  </a:cubicBezTo>
                  <a:cubicBezTo>
                    <a:pt x="76" y="30"/>
                    <a:pt x="71" y="32"/>
                    <a:pt x="66" y="31"/>
                  </a:cubicBezTo>
                  <a:cubicBezTo>
                    <a:pt x="63" y="31"/>
                    <a:pt x="62" y="33"/>
                    <a:pt x="61" y="35"/>
                  </a:cubicBezTo>
                  <a:cubicBezTo>
                    <a:pt x="59" y="34"/>
                    <a:pt x="56" y="33"/>
                    <a:pt x="53" y="32"/>
                  </a:cubicBezTo>
                  <a:close/>
                  <a:moveTo>
                    <a:pt x="77" y="40"/>
                  </a:moveTo>
                  <a:cubicBezTo>
                    <a:pt x="81" y="39"/>
                    <a:pt x="84" y="38"/>
                    <a:pt x="88" y="38"/>
                  </a:cubicBezTo>
                  <a:cubicBezTo>
                    <a:pt x="89" y="38"/>
                    <a:pt x="90" y="38"/>
                    <a:pt x="90" y="37"/>
                  </a:cubicBezTo>
                  <a:cubicBezTo>
                    <a:pt x="91" y="37"/>
                    <a:pt x="91" y="38"/>
                    <a:pt x="92" y="38"/>
                  </a:cubicBezTo>
                  <a:cubicBezTo>
                    <a:pt x="96" y="43"/>
                    <a:pt x="84" y="41"/>
                    <a:pt x="77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8" name="Freeform 45">
              <a:extLst>
                <a:ext uri="{FF2B5EF4-FFF2-40B4-BE49-F238E27FC236}">
                  <a16:creationId xmlns:a16="http://schemas.microsoft.com/office/drawing/2014/main" id="{7F330242-765C-9E5B-7E00-02E82921D4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64670" y="1261192"/>
              <a:ext cx="1809020" cy="2239354"/>
            </a:xfrm>
            <a:custGeom>
              <a:avLst/>
              <a:gdLst>
                <a:gd name="T0" fmla="*/ 209 w 317"/>
                <a:gd name="T1" fmla="*/ 17 h 392"/>
                <a:gd name="T2" fmla="*/ 14 w 317"/>
                <a:gd name="T3" fmla="*/ 303 h 392"/>
                <a:gd name="T4" fmla="*/ 162 w 317"/>
                <a:gd name="T5" fmla="*/ 382 h 392"/>
                <a:gd name="T6" fmla="*/ 120 w 317"/>
                <a:gd name="T7" fmla="*/ 84 h 392"/>
                <a:gd name="T8" fmla="*/ 120 w 317"/>
                <a:gd name="T9" fmla="*/ 84 h 392"/>
                <a:gd name="T10" fmla="*/ 75 w 317"/>
                <a:gd name="T11" fmla="*/ 102 h 392"/>
                <a:gd name="T12" fmla="*/ 140 w 317"/>
                <a:gd name="T13" fmla="*/ 92 h 392"/>
                <a:gd name="T14" fmla="*/ 197 w 317"/>
                <a:gd name="T15" fmla="*/ 64 h 392"/>
                <a:gd name="T16" fmla="*/ 64 w 317"/>
                <a:gd name="T17" fmla="*/ 94 h 392"/>
                <a:gd name="T18" fmla="*/ 129 w 317"/>
                <a:gd name="T19" fmla="*/ 70 h 392"/>
                <a:gd name="T20" fmla="*/ 33 w 317"/>
                <a:gd name="T21" fmla="*/ 87 h 392"/>
                <a:gd name="T22" fmla="*/ 167 w 317"/>
                <a:gd name="T23" fmla="*/ 51 h 392"/>
                <a:gd name="T24" fmla="*/ 34 w 317"/>
                <a:gd name="T25" fmla="*/ 112 h 392"/>
                <a:gd name="T26" fmla="*/ 15 w 317"/>
                <a:gd name="T27" fmla="*/ 143 h 392"/>
                <a:gd name="T28" fmla="*/ 62 w 317"/>
                <a:gd name="T29" fmla="*/ 127 h 392"/>
                <a:gd name="T30" fmla="*/ 14 w 317"/>
                <a:gd name="T31" fmla="*/ 152 h 392"/>
                <a:gd name="T32" fmla="*/ 118 w 317"/>
                <a:gd name="T33" fmla="*/ 121 h 392"/>
                <a:gd name="T34" fmla="*/ 191 w 317"/>
                <a:gd name="T35" fmla="*/ 133 h 392"/>
                <a:gd name="T36" fmla="*/ 32 w 317"/>
                <a:gd name="T37" fmla="*/ 185 h 392"/>
                <a:gd name="T38" fmla="*/ 27 w 317"/>
                <a:gd name="T39" fmla="*/ 209 h 392"/>
                <a:gd name="T40" fmla="*/ 152 w 317"/>
                <a:gd name="T41" fmla="*/ 190 h 392"/>
                <a:gd name="T42" fmla="*/ 105 w 317"/>
                <a:gd name="T43" fmla="*/ 225 h 392"/>
                <a:gd name="T44" fmla="*/ 135 w 317"/>
                <a:gd name="T45" fmla="*/ 234 h 392"/>
                <a:gd name="T46" fmla="*/ 29 w 317"/>
                <a:gd name="T47" fmla="*/ 257 h 392"/>
                <a:gd name="T48" fmla="*/ 91 w 317"/>
                <a:gd name="T49" fmla="*/ 240 h 392"/>
                <a:gd name="T50" fmla="*/ 23 w 317"/>
                <a:gd name="T51" fmla="*/ 326 h 392"/>
                <a:gd name="T52" fmla="*/ 203 w 317"/>
                <a:gd name="T53" fmla="*/ 244 h 392"/>
                <a:gd name="T54" fmla="*/ 155 w 317"/>
                <a:gd name="T55" fmla="*/ 290 h 392"/>
                <a:gd name="T56" fmla="*/ 93 w 317"/>
                <a:gd name="T57" fmla="*/ 334 h 392"/>
                <a:gd name="T58" fmla="*/ 157 w 317"/>
                <a:gd name="T59" fmla="*/ 332 h 392"/>
                <a:gd name="T60" fmla="*/ 156 w 317"/>
                <a:gd name="T61" fmla="*/ 346 h 392"/>
                <a:gd name="T62" fmla="*/ 169 w 317"/>
                <a:gd name="T63" fmla="*/ 312 h 392"/>
                <a:gd name="T64" fmla="*/ 250 w 317"/>
                <a:gd name="T65" fmla="*/ 238 h 392"/>
                <a:gd name="T66" fmla="*/ 150 w 317"/>
                <a:gd name="T67" fmla="*/ 246 h 392"/>
                <a:gd name="T68" fmla="*/ 269 w 317"/>
                <a:gd name="T69" fmla="*/ 198 h 392"/>
                <a:gd name="T70" fmla="*/ 207 w 317"/>
                <a:gd name="T71" fmla="*/ 200 h 392"/>
                <a:gd name="T72" fmla="*/ 277 w 317"/>
                <a:gd name="T73" fmla="*/ 167 h 392"/>
                <a:gd name="T74" fmla="*/ 99 w 317"/>
                <a:gd name="T75" fmla="*/ 216 h 392"/>
                <a:gd name="T76" fmla="*/ 283 w 317"/>
                <a:gd name="T77" fmla="*/ 145 h 392"/>
                <a:gd name="T78" fmla="*/ 156 w 317"/>
                <a:gd name="T79" fmla="*/ 172 h 392"/>
                <a:gd name="T80" fmla="*/ 206 w 317"/>
                <a:gd name="T81" fmla="*/ 144 h 392"/>
                <a:gd name="T82" fmla="*/ 168 w 317"/>
                <a:gd name="T83" fmla="*/ 151 h 392"/>
                <a:gd name="T84" fmla="*/ 231 w 317"/>
                <a:gd name="T85" fmla="*/ 110 h 392"/>
                <a:gd name="T86" fmla="*/ 264 w 317"/>
                <a:gd name="T87" fmla="*/ 93 h 392"/>
                <a:gd name="T88" fmla="*/ 161 w 317"/>
                <a:gd name="T89" fmla="*/ 97 h 392"/>
                <a:gd name="T90" fmla="*/ 230 w 317"/>
                <a:gd name="T91" fmla="*/ 54 h 392"/>
                <a:gd name="T92" fmla="*/ 209 w 317"/>
                <a:gd name="T93" fmla="*/ 34 h 392"/>
                <a:gd name="T94" fmla="*/ 115 w 317"/>
                <a:gd name="T95" fmla="*/ 31 h 392"/>
                <a:gd name="T96" fmla="*/ 132 w 317"/>
                <a:gd name="T97" fmla="*/ 37 h 392"/>
                <a:gd name="T98" fmla="*/ 208 w 317"/>
                <a:gd name="T99" fmla="*/ 27 h 392"/>
                <a:gd name="T100" fmla="*/ 146 w 317"/>
                <a:gd name="T101" fmla="*/ 284 h 392"/>
                <a:gd name="T102" fmla="*/ 63 w 317"/>
                <a:gd name="T103" fmla="*/ 202 h 392"/>
                <a:gd name="T104" fmla="*/ 252 w 317"/>
                <a:gd name="T105" fmla="*/ 114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7" h="392">
                  <a:moveTo>
                    <a:pt x="305" y="143"/>
                  </a:moveTo>
                  <a:cubicBezTo>
                    <a:pt x="298" y="89"/>
                    <a:pt x="263" y="39"/>
                    <a:pt x="212" y="18"/>
                  </a:cubicBezTo>
                  <a:cubicBezTo>
                    <a:pt x="212" y="18"/>
                    <a:pt x="211" y="17"/>
                    <a:pt x="211" y="17"/>
                  </a:cubicBezTo>
                  <a:cubicBezTo>
                    <a:pt x="210" y="17"/>
                    <a:pt x="210" y="17"/>
                    <a:pt x="209" y="17"/>
                  </a:cubicBezTo>
                  <a:cubicBezTo>
                    <a:pt x="143" y="0"/>
                    <a:pt x="75" y="10"/>
                    <a:pt x="33" y="69"/>
                  </a:cubicBezTo>
                  <a:cubicBezTo>
                    <a:pt x="18" y="89"/>
                    <a:pt x="9" y="115"/>
                    <a:pt x="5" y="140"/>
                  </a:cubicBezTo>
                  <a:cubicBezTo>
                    <a:pt x="0" y="170"/>
                    <a:pt x="7" y="198"/>
                    <a:pt x="14" y="227"/>
                  </a:cubicBezTo>
                  <a:cubicBezTo>
                    <a:pt x="21" y="254"/>
                    <a:pt x="20" y="276"/>
                    <a:pt x="14" y="303"/>
                  </a:cubicBezTo>
                  <a:cubicBezTo>
                    <a:pt x="11" y="316"/>
                    <a:pt x="11" y="330"/>
                    <a:pt x="20" y="341"/>
                  </a:cubicBezTo>
                  <a:cubicBezTo>
                    <a:pt x="29" y="353"/>
                    <a:pt x="54" y="355"/>
                    <a:pt x="66" y="359"/>
                  </a:cubicBezTo>
                  <a:cubicBezTo>
                    <a:pt x="86" y="365"/>
                    <a:pt x="105" y="372"/>
                    <a:pt x="123" y="379"/>
                  </a:cubicBezTo>
                  <a:cubicBezTo>
                    <a:pt x="135" y="384"/>
                    <a:pt x="151" y="392"/>
                    <a:pt x="162" y="382"/>
                  </a:cubicBezTo>
                  <a:cubicBezTo>
                    <a:pt x="168" y="377"/>
                    <a:pt x="171" y="371"/>
                    <a:pt x="172" y="364"/>
                  </a:cubicBezTo>
                  <a:cubicBezTo>
                    <a:pt x="174" y="346"/>
                    <a:pt x="192" y="328"/>
                    <a:pt x="203" y="316"/>
                  </a:cubicBezTo>
                  <a:cubicBezTo>
                    <a:pt x="251" y="264"/>
                    <a:pt x="317" y="223"/>
                    <a:pt x="305" y="143"/>
                  </a:cubicBezTo>
                  <a:close/>
                  <a:moveTo>
                    <a:pt x="120" y="84"/>
                  </a:moveTo>
                  <a:cubicBezTo>
                    <a:pt x="131" y="82"/>
                    <a:pt x="143" y="79"/>
                    <a:pt x="154" y="78"/>
                  </a:cubicBezTo>
                  <a:cubicBezTo>
                    <a:pt x="150" y="79"/>
                    <a:pt x="145" y="81"/>
                    <a:pt x="140" y="82"/>
                  </a:cubicBezTo>
                  <a:cubicBezTo>
                    <a:pt x="123" y="86"/>
                    <a:pt x="106" y="92"/>
                    <a:pt x="90" y="97"/>
                  </a:cubicBezTo>
                  <a:cubicBezTo>
                    <a:pt x="100" y="93"/>
                    <a:pt x="110" y="89"/>
                    <a:pt x="120" y="84"/>
                  </a:cubicBezTo>
                  <a:close/>
                  <a:moveTo>
                    <a:pt x="75" y="102"/>
                  </a:moveTo>
                  <a:cubicBezTo>
                    <a:pt x="70" y="103"/>
                    <a:pt x="66" y="105"/>
                    <a:pt x="62" y="106"/>
                  </a:cubicBezTo>
                  <a:cubicBezTo>
                    <a:pt x="63" y="105"/>
                    <a:pt x="65" y="105"/>
                    <a:pt x="66" y="104"/>
                  </a:cubicBezTo>
                  <a:cubicBezTo>
                    <a:pt x="69" y="103"/>
                    <a:pt x="72" y="103"/>
                    <a:pt x="75" y="102"/>
                  </a:cubicBezTo>
                  <a:close/>
                  <a:moveTo>
                    <a:pt x="190" y="76"/>
                  </a:moveTo>
                  <a:cubicBezTo>
                    <a:pt x="193" y="75"/>
                    <a:pt x="196" y="74"/>
                    <a:pt x="198" y="74"/>
                  </a:cubicBezTo>
                  <a:cubicBezTo>
                    <a:pt x="205" y="73"/>
                    <a:pt x="213" y="73"/>
                    <a:pt x="220" y="73"/>
                  </a:cubicBezTo>
                  <a:cubicBezTo>
                    <a:pt x="193" y="79"/>
                    <a:pt x="166" y="85"/>
                    <a:pt x="140" y="92"/>
                  </a:cubicBezTo>
                  <a:cubicBezTo>
                    <a:pt x="157" y="87"/>
                    <a:pt x="173" y="81"/>
                    <a:pt x="190" y="76"/>
                  </a:cubicBezTo>
                  <a:close/>
                  <a:moveTo>
                    <a:pt x="179" y="65"/>
                  </a:moveTo>
                  <a:cubicBezTo>
                    <a:pt x="188" y="63"/>
                    <a:pt x="197" y="60"/>
                    <a:pt x="206" y="59"/>
                  </a:cubicBezTo>
                  <a:cubicBezTo>
                    <a:pt x="203" y="61"/>
                    <a:pt x="200" y="62"/>
                    <a:pt x="197" y="64"/>
                  </a:cubicBezTo>
                  <a:cubicBezTo>
                    <a:pt x="191" y="64"/>
                    <a:pt x="185" y="64"/>
                    <a:pt x="179" y="65"/>
                  </a:cubicBezTo>
                  <a:close/>
                  <a:moveTo>
                    <a:pt x="129" y="70"/>
                  </a:moveTo>
                  <a:cubicBezTo>
                    <a:pt x="125" y="72"/>
                    <a:pt x="120" y="74"/>
                    <a:pt x="116" y="75"/>
                  </a:cubicBezTo>
                  <a:cubicBezTo>
                    <a:pt x="97" y="80"/>
                    <a:pt x="80" y="86"/>
                    <a:pt x="64" y="94"/>
                  </a:cubicBezTo>
                  <a:cubicBezTo>
                    <a:pt x="62" y="95"/>
                    <a:pt x="60" y="95"/>
                    <a:pt x="58" y="95"/>
                  </a:cubicBezTo>
                  <a:cubicBezTo>
                    <a:pt x="81" y="84"/>
                    <a:pt x="106" y="77"/>
                    <a:pt x="128" y="70"/>
                  </a:cubicBezTo>
                  <a:cubicBezTo>
                    <a:pt x="130" y="70"/>
                    <a:pt x="132" y="69"/>
                    <a:pt x="134" y="68"/>
                  </a:cubicBezTo>
                  <a:cubicBezTo>
                    <a:pt x="132" y="69"/>
                    <a:pt x="131" y="70"/>
                    <a:pt x="129" y="70"/>
                  </a:cubicBezTo>
                  <a:close/>
                  <a:moveTo>
                    <a:pt x="112" y="65"/>
                  </a:moveTo>
                  <a:cubicBezTo>
                    <a:pt x="83" y="75"/>
                    <a:pt x="50" y="84"/>
                    <a:pt x="25" y="105"/>
                  </a:cubicBezTo>
                  <a:cubicBezTo>
                    <a:pt x="25" y="105"/>
                    <a:pt x="25" y="106"/>
                    <a:pt x="24" y="106"/>
                  </a:cubicBezTo>
                  <a:cubicBezTo>
                    <a:pt x="27" y="99"/>
                    <a:pt x="30" y="93"/>
                    <a:pt x="33" y="87"/>
                  </a:cubicBezTo>
                  <a:cubicBezTo>
                    <a:pt x="34" y="89"/>
                    <a:pt x="36" y="91"/>
                    <a:pt x="39" y="90"/>
                  </a:cubicBezTo>
                  <a:cubicBezTo>
                    <a:pt x="66" y="79"/>
                    <a:pt x="93" y="69"/>
                    <a:pt x="121" y="61"/>
                  </a:cubicBezTo>
                  <a:cubicBezTo>
                    <a:pt x="139" y="56"/>
                    <a:pt x="158" y="50"/>
                    <a:pt x="177" y="47"/>
                  </a:cubicBezTo>
                  <a:cubicBezTo>
                    <a:pt x="174" y="48"/>
                    <a:pt x="171" y="50"/>
                    <a:pt x="167" y="51"/>
                  </a:cubicBezTo>
                  <a:cubicBezTo>
                    <a:pt x="149" y="57"/>
                    <a:pt x="130" y="59"/>
                    <a:pt x="112" y="65"/>
                  </a:cubicBezTo>
                  <a:close/>
                  <a:moveTo>
                    <a:pt x="24" y="108"/>
                  </a:moveTo>
                  <a:cubicBezTo>
                    <a:pt x="23" y="111"/>
                    <a:pt x="27" y="115"/>
                    <a:pt x="30" y="113"/>
                  </a:cubicBezTo>
                  <a:cubicBezTo>
                    <a:pt x="31" y="113"/>
                    <a:pt x="33" y="112"/>
                    <a:pt x="34" y="112"/>
                  </a:cubicBezTo>
                  <a:cubicBezTo>
                    <a:pt x="30" y="115"/>
                    <a:pt x="26" y="118"/>
                    <a:pt x="22" y="121"/>
                  </a:cubicBezTo>
                  <a:cubicBezTo>
                    <a:pt x="19" y="124"/>
                    <a:pt x="23" y="131"/>
                    <a:pt x="27" y="129"/>
                  </a:cubicBezTo>
                  <a:cubicBezTo>
                    <a:pt x="46" y="122"/>
                    <a:pt x="65" y="115"/>
                    <a:pt x="85" y="109"/>
                  </a:cubicBezTo>
                  <a:cubicBezTo>
                    <a:pt x="60" y="117"/>
                    <a:pt x="37" y="128"/>
                    <a:pt x="15" y="143"/>
                  </a:cubicBezTo>
                  <a:cubicBezTo>
                    <a:pt x="16" y="133"/>
                    <a:pt x="18" y="123"/>
                    <a:pt x="22" y="114"/>
                  </a:cubicBezTo>
                  <a:cubicBezTo>
                    <a:pt x="22" y="112"/>
                    <a:pt x="23" y="110"/>
                    <a:pt x="24" y="108"/>
                  </a:cubicBezTo>
                  <a:close/>
                  <a:moveTo>
                    <a:pt x="102" y="113"/>
                  </a:moveTo>
                  <a:cubicBezTo>
                    <a:pt x="88" y="118"/>
                    <a:pt x="75" y="122"/>
                    <a:pt x="62" y="127"/>
                  </a:cubicBezTo>
                  <a:cubicBezTo>
                    <a:pt x="67" y="124"/>
                    <a:pt x="73" y="122"/>
                    <a:pt x="79" y="120"/>
                  </a:cubicBezTo>
                  <a:cubicBezTo>
                    <a:pt x="86" y="118"/>
                    <a:pt x="94" y="115"/>
                    <a:pt x="102" y="113"/>
                  </a:cubicBezTo>
                  <a:close/>
                  <a:moveTo>
                    <a:pt x="16" y="189"/>
                  </a:moveTo>
                  <a:cubicBezTo>
                    <a:pt x="13" y="177"/>
                    <a:pt x="13" y="165"/>
                    <a:pt x="14" y="152"/>
                  </a:cubicBezTo>
                  <a:cubicBezTo>
                    <a:pt x="15" y="153"/>
                    <a:pt x="16" y="153"/>
                    <a:pt x="17" y="153"/>
                  </a:cubicBezTo>
                  <a:cubicBezTo>
                    <a:pt x="72" y="134"/>
                    <a:pt x="126" y="111"/>
                    <a:pt x="184" y="104"/>
                  </a:cubicBezTo>
                  <a:cubicBezTo>
                    <a:pt x="184" y="104"/>
                    <a:pt x="184" y="104"/>
                    <a:pt x="184" y="104"/>
                  </a:cubicBezTo>
                  <a:cubicBezTo>
                    <a:pt x="162" y="109"/>
                    <a:pt x="140" y="114"/>
                    <a:pt x="118" y="121"/>
                  </a:cubicBezTo>
                  <a:cubicBezTo>
                    <a:pt x="84" y="131"/>
                    <a:pt x="42" y="139"/>
                    <a:pt x="16" y="166"/>
                  </a:cubicBezTo>
                  <a:cubicBezTo>
                    <a:pt x="13" y="169"/>
                    <a:pt x="16" y="176"/>
                    <a:pt x="21" y="174"/>
                  </a:cubicBezTo>
                  <a:cubicBezTo>
                    <a:pt x="66" y="159"/>
                    <a:pt x="111" y="149"/>
                    <a:pt x="157" y="139"/>
                  </a:cubicBezTo>
                  <a:cubicBezTo>
                    <a:pt x="169" y="137"/>
                    <a:pt x="180" y="135"/>
                    <a:pt x="191" y="133"/>
                  </a:cubicBezTo>
                  <a:cubicBezTo>
                    <a:pt x="178" y="137"/>
                    <a:pt x="164" y="141"/>
                    <a:pt x="151" y="145"/>
                  </a:cubicBezTo>
                  <a:cubicBezTo>
                    <a:pt x="111" y="157"/>
                    <a:pt x="71" y="168"/>
                    <a:pt x="32" y="185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2" y="185"/>
                    <a:pt x="32" y="185"/>
                    <a:pt x="32" y="185"/>
                  </a:cubicBezTo>
                  <a:cubicBezTo>
                    <a:pt x="32" y="185"/>
                    <a:pt x="32" y="185"/>
                    <a:pt x="31" y="185"/>
                  </a:cubicBezTo>
                  <a:cubicBezTo>
                    <a:pt x="26" y="188"/>
                    <a:pt x="30" y="196"/>
                    <a:pt x="35" y="195"/>
                  </a:cubicBezTo>
                  <a:cubicBezTo>
                    <a:pt x="59" y="189"/>
                    <a:pt x="83" y="183"/>
                    <a:pt x="107" y="177"/>
                  </a:cubicBezTo>
                  <a:cubicBezTo>
                    <a:pt x="80" y="185"/>
                    <a:pt x="52" y="193"/>
                    <a:pt x="27" y="209"/>
                  </a:cubicBezTo>
                  <a:cubicBezTo>
                    <a:pt x="23" y="211"/>
                    <a:pt x="24" y="219"/>
                    <a:pt x="29" y="218"/>
                  </a:cubicBezTo>
                  <a:cubicBezTo>
                    <a:pt x="73" y="213"/>
                    <a:pt x="113" y="194"/>
                    <a:pt x="155" y="184"/>
                  </a:cubicBezTo>
                  <a:cubicBezTo>
                    <a:pt x="173" y="179"/>
                    <a:pt x="192" y="176"/>
                    <a:pt x="210" y="173"/>
                  </a:cubicBezTo>
                  <a:cubicBezTo>
                    <a:pt x="191" y="179"/>
                    <a:pt x="171" y="183"/>
                    <a:pt x="152" y="190"/>
                  </a:cubicBezTo>
                  <a:cubicBezTo>
                    <a:pt x="113" y="203"/>
                    <a:pt x="69" y="209"/>
                    <a:pt x="37" y="237"/>
                  </a:cubicBezTo>
                  <a:cubicBezTo>
                    <a:pt x="33" y="240"/>
                    <a:pt x="37" y="246"/>
                    <a:pt x="42" y="245"/>
                  </a:cubicBezTo>
                  <a:cubicBezTo>
                    <a:pt x="60" y="240"/>
                    <a:pt x="76" y="232"/>
                    <a:pt x="94" y="228"/>
                  </a:cubicBezTo>
                  <a:cubicBezTo>
                    <a:pt x="98" y="227"/>
                    <a:pt x="102" y="226"/>
                    <a:pt x="105" y="225"/>
                  </a:cubicBezTo>
                  <a:cubicBezTo>
                    <a:pt x="79" y="234"/>
                    <a:pt x="51" y="245"/>
                    <a:pt x="35" y="267"/>
                  </a:cubicBezTo>
                  <a:cubicBezTo>
                    <a:pt x="32" y="271"/>
                    <a:pt x="37" y="276"/>
                    <a:pt x="41" y="275"/>
                  </a:cubicBezTo>
                  <a:cubicBezTo>
                    <a:pt x="74" y="262"/>
                    <a:pt x="104" y="243"/>
                    <a:pt x="137" y="233"/>
                  </a:cubicBezTo>
                  <a:cubicBezTo>
                    <a:pt x="137" y="233"/>
                    <a:pt x="136" y="233"/>
                    <a:pt x="135" y="234"/>
                  </a:cubicBezTo>
                  <a:cubicBezTo>
                    <a:pt x="95" y="250"/>
                    <a:pt x="56" y="269"/>
                    <a:pt x="25" y="299"/>
                  </a:cubicBezTo>
                  <a:cubicBezTo>
                    <a:pt x="25" y="299"/>
                    <a:pt x="25" y="299"/>
                    <a:pt x="24" y="299"/>
                  </a:cubicBezTo>
                  <a:cubicBezTo>
                    <a:pt x="26" y="295"/>
                    <a:pt x="27" y="290"/>
                    <a:pt x="28" y="286"/>
                  </a:cubicBezTo>
                  <a:cubicBezTo>
                    <a:pt x="30" y="277"/>
                    <a:pt x="30" y="267"/>
                    <a:pt x="29" y="257"/>
                  </a:cubicBezTo>
                  <a:cubicBezTo>
                    <a:pt x="28" y="234"/>
                    <a:pt x="20" y="212"/>
                    <a:pt x="16" y="189"/>
                  </a:cubicBezTo>
                  <a:close/>
                  <a:moveTo>
                    <a:pt x="91" y="240"/>
                  </a:moveTo>
                  <a:cubicBezTo>
                    <a:pt x="82" y="245"/>
                    <a:pt x="72" y="250"/>
                    <a:pt x="63" y="254"/>
                  </a:cubicBezTo>
                  <a:cubicBezTo>
                    <a:pt x="71" y="249"/>
                    <a:pt x="81" y="244"/>
                    <a:pt x="91" y="240"/>
                  </a:cubicBezTo>
                  <a:close/>
                  <a:moveTo>
                    <a:pt x="165" y="354"/>
                  </a:moveTo>
                  <a:cubicBezTo>
                    <a:pt x="160" y="367"/>
                    <a:pt x="158" y="380"/>
                    <a:pt x="139" y="375"/>
                  </a:cubicBezTo>
                  <a:cubicBezTo>
                    <a:pt x="119" y="370"/>
                    <a:pt x="98" y="359"/>
                    <a:pt x="78" y="352"/>
                  </a:cubicBezTo>
                  <a:cubicBezTo>
                    <a:pt x="63" y="347"/>
                    <a:pt x="28" y="344"/>
                    <a:pt x="23" y="326"/>
                  </a:cubicBezTo>
                  <a:cubicBezTo>
                    <a:pt x="21" y="319"/>
                    <a:pt x="22" y="311"/>
                    <a:pt x="23" y="303"/>
                  </a:cubicBezTo>
                  <a:cubicBezTo>
                    <a:pt x="24" y="306"/>
                    <a:pt x="28" y="308"/>
                    <a:pt x="31" y="307"/>
                  </a:cubicBezTo>
                  <a:cubicBezTo>
                    <a:pt x="71" y="289"/>
                    <a:pt x="111" y="269"/>
                    <a:pt x="153" y="256"/>
                  </a:cubicBezTo>
                  <a:cubicBezTo>
                    <a:pt x="169" y="250"/>
                    <a:pt x="186" y="247"/>
                    <a:pt x="203" y="244"/>
                  </a:cubicBezTo>
                  <a:cubicBezTo>
                    <a:pt x="188" y="250"/>
                    <a:pt x="174" y="257"/>
                    <a:pt x="160" y="264"/>
                  </a:cubicBezTo>
                  <a:cubicBezTo>
                    <a:pt x="121" y="284"/>
                    <a:pt x="81" y="300"/>
                    <a:pt x="44" y="324"/>
                  </a:cubicBezTo>
                  <a:cubicBezTo>
                    <a:pt x="39" y="328"/>
                    <a:pt x="43" y="335"/>
                    <a:pt x="49" y="333"/>
                  </a:cubicBezTo>
                  <a:cubicBezTo>
                    <a:pt x="84" y="318"/>
                    <a:pt x="120" y="305"/>
                    <a:pt x="155" y="290"/>
                  </a:cubicBezTo>
                  <a:cubicBezTo>
                    <a:pt x="176" y="282"/>
                    <a:pt x="196" y="271"/>
                    <a:pt x="216" y="261"/>
                  </a:cubicBezTo>
                  <a:cubicBezTo>
                    <a:pt x="200" y="273"/>
                    <a:pt x="183" y="283"/>
                    <a:pt x="165" y="293"/>
                  </a:cubicBezTo>
                  <a:cubicBezTo>
                    <a:pt x="140" y="305"/>
                    <a:pt x="109" y="307"/>
                    <a:pt x="88" y="325"/>
                  </a:cubicBezTo>
                  <a:cubicBezTo>
                    <a:pt x="84" y="329"/>
                    <a:pt x="88" y="335"/>
                    <a:pt x="93" y="334"/>
                  </a:cubicBezTo>
                  <a:cubicBezTo>
                    <a:pt x="101" y="332"/>
                    <a:pt x="109" y="329"/>
                    <a:pt x="117" y="326"/>
                  </a:cubicBezTo>
                  <a:cubicBezTo>
                    <a:pt x="106" y="331"/>
                    <a:pt x="96" y="336"/>
                    <a:pt x="87" y="344"/>
                  </a:cubicBezTo>
                  <a:cubicBezTo>
                    <a:pt x="83" y="347"/>
                    <a:pt x="87" y="354"/>
                    <a:pt x="92" y="353"/>
                  </a:cubicBezTo>
                  <a:cubicBezTo>
                    <a:pt x="113" y="345"/>
                    <a:pt x="133" y="330"/>
                    <a:pt x="157" y="332"/>
                  </a:cubicBezTo>
                  <a:cubicBezTo>
                    <a:pt x="146" y="344"/>
                    <a:pt x="126" y="347"/>
                    <a:pt x="112" y="355"/>
                  </a:cubicBezTo>
                  <a:cubicBezTo>
                    <a:pt x="106" y="358"/>
                    <a:pt x="111" y="366"/>
                    <a:pt x="117" y="364"/>
                  </a:cubicBezTo>
                  <a:cubicBezTo>
                    <a:pt x="127" y="358"/>
                    <a:pt x="141" y="353"/>
                    <a:pt x="153" y="355"/>
                  </a:cubicBezTo>
                  <a:cubicBezTo>
                    <a:pt x="159" y="356"/>
                    <a:pt x="162" y="347"/>
                    <a:pt x="156" y="346"/>
                  </a:cubicBezTo>
                  <a:cubicBezTo>
                    <a:pt x="162" y="342"/>
                    <a:pt x="167" y="337"/>
                    <a:pt x="170" y="331"/>
                  </a:cubicBezTo>
                  <a:cubicBezTo>
                    <a:pt x="172" y="328"/>
                    <a:pt x="171" y="325"/>
                    <a:pt x="167" y="324"/>
                  </a:cubicBezTo>
                  <a:cubicBezTo>
                    <a:pt x="162" y="322"/>
                    <a:pt x="156" y="322"/>
                    <a:pt x="151" y="322"/>
                  </a:cubicBezTo>
                  <a:cubicBezTo>
                    <a:pt x="157" y="319"/>
                    <a:pt x="163" y="315"/>
                    <a:pt x="169" y="312"/>
                  </a:cubicBezTo>
                  <a:cubicBezTo>
                    <a:pt x="173" y="311"/>
                    <a:pt x="177" y="309"/>
                    <a:pt x="181" y="307"/>
                  </a:cubicBezTo>
                  <a:cubicBezTo>
                    <a:pt x="186" y="304"/>
                    <a:pt x="183" y="296"/>
                    <a:pt x="178" y="297"/>
                  </a:cubicBezTo>
                  <a:cubicBezTo>
                    <a:pt x="204" y="284"/>
                    <a:pt x="228" y="265"/>
                    <a:pt x="249" y="244"/>
                  </a:cubicBezTo>
                  <a:cubicBezTo>
                    <a:pt x="251" y="242"/>
                    <a:pt x="251" y="240"/>
                    <a:pt x="250" y="238"/>
                  </a:cubicBezTo>
                  <a:cubicBezTo>
                    <a:pt x="260" y="234"/>
                    <a:pt x="270" y="229"/>
                    <a:pt x="279" y="222"/>
                  </a:cubicBezTo>
                  <a:cubicBezTo>
                    <a:pt x="282" y="219"/>
                    <a:pt x="280" y="213"/>
                    <a:pt x="275" y="213"/>
                  </a:cubicBezTo>
                  <a:cubicBezTo>
                    <a:pt x="256" y="215"/>
                    <a:pt x="241" y="227"/>
                    <a:pt x="223" y="230"/>
                  </a:cubicBezTo>
                  <a:cubicBezTo>
                    <a:pt x="198" y="235"/>
                    <a:pt x="174" y="239"/>
                    <a:pt x="150" y="246"/>
                  </a:cubicBezTo>
                  <a:cubicBezTo>
                    <a:pt x="120" y="255"/>
                    <a:pt x="92" y="268"/>
                    <a:pt x="63" y="281"/>
                  </a:cubicBezTo>
                  <a:cubicBezTo>
                    <a:pt x="87" y="265"/>
                    <a:pt x="114" y="254"/>
                    <a:pt x="140" y="242"/>
                  </a:cubicBezTo>
                  <a:cubicBezTo>
                    <a:pt x="161" y="233"/>
                    <a:pt x="183" y="225"/>
                    <a:pt x="206" y="218"/>
                  </a:cubicBezTo>
                  <a:cubicBezTo>
                    <a:pt x="227" y="213"/>
                    <a:pt x="248" y="208"/>
                    <a:pt x="269" y="198"/>
                  </a:cubicBezTo>
                  <a:cubicBezTo>
                    <a:pt x="274" y="195"/>
                    <a:pt x="269" y="187"/>
                    <a:pt x="264" y="189"/>
                  </a:cubicBezTo>
                  <a:cubicBezTo>
                    <a:pt x="243" y="199"/>
                    <a:pt x="220" y="203"/>
                    <a:pt x="198" y="210"/>
                  </a:cubicBezTo>
                  <a:cubicBezTo>
                    <a:pt x="184" y="212"/>
                    <a:pt x="171" y="215"/>
                    <a:pt x="157" y="218"/>
                  </a:cubicBezTo>
                  <a:cubicBezTo>
                    <a:pt x="174" y="212"/>
                    <a:pt x="191" y="206"/>
                    <a:pt x="207" y="200"/>
                  </a:cubicBezTo>
                  <a:cubicBezTo>
                    <a:pt x="214" y="199"/>
                    <a:pt x="220" y="197"/>
                    <a:pt x="226" y="196"/>
                  </a:cubicBezTo>
                  <a:cubicBezTo>
                    <a:pt x="237" y="193"/>
                    <a:pt x="246" y="188"/>
                    <a:pt x="256" y="184"/>
                  </a:cubicBezTo>
                  <a:cubicBezTo>
                    <a:pt x="264" y="181"/>
                    <a:pt x="272" y="179"/>
                    <a:pt x="279" y="176"/>
                  </a:cubicBezTo>
                  <a:cubicBezTo>
                    <a:pt x="286" y="174"/>
                    <a:pt x="283" y="166"/>
                    <a:pt x="277" y="167"/>
                  </a:cubicBezTo>
                  <a:cubicBezTo>
                    <a:pt x="266" y="168"/>
                    <a:pt x="256" y="172"/>
                    <a:pt x="247" y="177"/>
                  </a:cubicBezTo>
                  <a:cubicBezTo>
                    <a:pt x="231" y="182"/>
                    <a:pt x="216" y="187"/>
                    <a:pt x="201" y="192"/>
                  </a:cubicBezTo>
                  <a:cubicBezTo>
                    <a:pt x="189" y="195"/>
                    <a:pt x="177" y="196"/>
                    <a:pt x="165" y="199"/>
                  </a:cubicBezTo>
                  <a:cubicBezTo>
                    <a:pt x="143" y="205"/>
                    <a:pt x="121" y="211"/>
                    <a:pt x="99" y="216"/>
                  </a:cubicBezTo>
                  <a:cubicBezTo>
                    <a:pt x="95" y="217"/>
                    <a:pt x="92" y="218"/>
                    <a:pt x="89" y="219"/>
                  </a:cubicBezTo>
                  <a:cubicBezTo>
                    <a:pt x="115" y="209"/>
                    <a:pt x="144" y="203"/>
                    <a:pt x="169" y="195"/>
                  </a:cubicBezTo>
                  <a:cubicBezTo>
                    <a:pt x="208" y="181"/>
                    <a:pt x="252" y="176"/>
                    <a:pt x="287" y="154"/>
                  </a:cubicBezTo>
                  <a:cubicBezTo>
                    <a:pt x="292" y="151"/>
                    <a:pt x="289" y="143"/>
                    <a:pt x="283" y="145"/>
                  </a:cubicBezTo>
                  <a:cubicBezTo>
                    <a:pt x="265" y="151"/>
                    <a:pt x="249" y="157"/>
                    <a:pt x="229" y="160"/>
                  </a:cubicBezTo>
                  <a:cubicBezTo>
                    <a:pt x="206" y="164"/>
                    <a:pt x="183" y="168"/>
                    <a:pt x="159" y="172"/>
                  </a:cubicBezTo>
                  <a:cubicBezTo>
                    <a:pt x="154" y="174"/>
                    <a:pt x="148" y="175"/>
                    <a:pt x="143" y="176"/>
                  </a:cubicBezTo>
                  <a:cubicBezTo>
                    <a:pt x="147" y="175"/>
                    <a:pt x="151" y="174"/>
                    <a:pt x="156" y="172"/>
                  </a:cubicBezTo>
                  <a:cubicBezTo>
                    <a:pt x="166" y="168"/>
                    <a:pt x="177" y="165"/>
                    <a:pt x="187" y="161"/>
                  </a:cubicBezTo>
                  <a:cubicBezTo>
                    <a:pt x="220" y="156"/>
                    <a:pt x="252" y="150"/>
                    <a:pt x="281" y="133"/>
                  </a:cubicBezTo>
                  <a:cubicBezTo>
                    <a:pt x="286" y="130"/>
                    <a:pt x="281" y="122"/>
                    <a:pt x="276" y="125"/>
                  </a:cubicBezTo>
                  <a:cubicBezTo>
                    <a:pt x="254" y="136"/>
                    <a:pt x="229" y="137"/>
                    <a:pt x="206" y="144"/>
                  </a:cubicBezTo>
                  <a:cubicBezTo>
                    <a:pt x="198" y="146"/>
                    <a:pt x="190" y="149"/>
                    <a:pt x="182" y="152"/>
                  </a:cubicBezTo>
                  <a:cubicBezTo>
                    <a:pt x="176" y="153"/>
                    <a:pt x="169" y="154"/>
                    <a:pt x="162" y="155"/>
                  </a:cubicBezTo>
                  <a:cubicBezTo>
                    <a:pt x="156" y="156"/>
                    <a:pt x="150" y="157"/>
                    <a:pt x="144" y="158"/>
                  </a:cubicBezTo>
                  <a:cubicBezTo>
                    <a:pt x="152" y="155"/>
                    <a:pt x="160" y="153"/>
                    <a:pt x="168" y="151"/>
                  </a:cubicBezTo>
                  <a:cubicBezTo>
                    <a:pt x="189" y="144"/>
                    <a:pt x="210" y="137"/>
                    <a:pt x="232" y="130"/>
                  </a:cubicBezTo>
                  <a:cubicBezTo>
                    <a:pt x="246" y="125"/>
                    <a:pt x="260" y="124"/>
                    <a:pt x="273" y="115"/>
                  </a:cubicBezTo>
                  <a:cubicBezTo>
                    <a:pt x="277" y="113"/>
                    <a:pt x="276" y="108"/>
                    <a:pt x="272" y="106"/>
                  </a:cubicBezTo>
                  <a:cubicBezTo>
                    <a:pt x="258" y="102"/>
                    <a:pt x="245" y="105"/>
                    <a:pt x="231" y="110"/>
                  </a:cubicBezTo>
                  <a:cubicBezTo>
                    <a:pt x="210" y="116"/>
                    <a:pt x="191" y="122"/>
                    <a:pt x="170" y="126"/>
                  </a:cubicBezTo>
                  <a:cubicBezTo>
                    <a:pt x="128" y="135"/>
                    <a:pt x="86" y="144"/>
                    <a:pt x="46" y="156"/>
                  </a:cubicBezTo>
                  <a:cubicBezTo>
                    <a:pt x="72" y="141"/>
                    <a:pt x="108" y="134"/>
                    <a:pt x="135" y="126"/>
                  </a:cubicBezTo>
                  <a:cubicBezTo>
                    <a:pt x="177" y="113"/>
                    <a:pt x="221" y="107"/>
                    <a:pt x="264" y="93"/>
                  </a:cubicBezTo>
                  <a:cubicBezTo>
                    <a:pt x="269" y="91"/>
                    <a:pt x="268" y="83"/>
                    <a:pt x="262" y="83"/>
                  </a:cubicBezTo>
                  <a:cubicBezTo>
                    <a:pt x="239" y="82"/>
                    <a:pt x="218" y="87"/>
                    <a:pt x="196" y="92"/>
                  </a:cubicBezTo>
                  <a:cubicBezTo>
                    <a:pt x="196" y="92"/>
                    <a:pt x="195" y="92"/>
                    <a:pt x="195" y="92"/>
                  </a:cubicBezTo>
                  <a:cubicBezTo>
                    <a:pt x="184" y="93"/>
                    <a:pt x="172" y="95"/>
                    <a:pt x="161" y="97"/>
                  </a:cubicBezTo>
                  <a:cubicBezTo>
                    <a:pt x="193" y="89"/>
                    <a:pt x="225" y="83"/>
                    <a:pt x="257" y="73"/>
                  </a:cubicBezTo>
                  <a:cubicBezTo>
                    <a:pt x="262" y="71"/>
                    <a:pt x="261" y="63"/>
                    <a:pt x="256" y="63"/>
                  </a:cubicBezTo>
                  <a:cubicBezTo>
                    <a:pt x="244" y="63"/>
                    <a:pt x="231" y="63"/>
                    <a:pt x="218" y="63"/>
                  </a:cubicBezTo>
                  <a:cubicBezTo>
                    <a:pt x="222" y="60"/>
                    <a:pt x="225" y="56"/>
                    <a:pt x="230" y="54"/>
                  </a:cubicBezTo>
                  <a:cubicBezTo>
                    <a:pt x="236" y="52"/>
                    <a:pt x="234" y="44"/>
                    <a:pt x="227" y="45"/>
                  </a:cubicBezTo>
                  <a:cubicBezTo>
                    <a:pt x="215" y="46"/>
                    <a:pt x="203" y="49"/>
                    <a:pt x="191" y="52"/>
                  </a:cubicBezTo>
                  <a:cubicBezTo>
                    <a:pt x="197" y="48"/>
                    <a:pt x="203" y="45"/>
                    <a:pt x="210" y="44"/>
                  </a:cubicBezTo>
                  <a:cubicBezTo>
                    <a:pt x="216" y="43"/>
                    <a:pt x="214" y="34"/>
                    <a:pt x="209" y="34"/>
                  </a:cubicBezTo>
                  <a:cubicBezTo>
                    <a:pt x="185" y="34"/>
                    <a:pt x="161" y="40"/>
                    <a:pt x="138" y="46"/>
                  </a:cubicBezTo>
                  <a:cubicBezTo>
                    <a:pt x="149" y="41"/>
                    <a:pt x="159" y="35"/>
                    <a:pt x="171" y="33"/>
                  </a:cubicBezTo>
                  <a:cubicBezTo>
                    <a:pt x="178" y="31"/>
                    <a:pt x="175" y="22"/>
                    <a:pt x="169" y="23"/>
                  </a:cubicBezTo>
                  <a:cubicBezTo>
                    <a:pt x="151" y="26"/>
                    <a:pt x="133" y="27"/>
                    <a:pt x="115" y="31"/>
                  </a:cubicBezTo>
                  <a:cubicBezTo>
                    <a:pt x="97" y="34"/>
                    <a:pt x="81" y="45"/>
                    <a:pt x="64" y="51"/>
                  </a:cubicBezTo>
                  <a:cubicBezTo>
                    <a:pt x="58" y="53"/>
                    <a:pt x="60" y="63"/>
                    <a:pt x="66" y="61"/>
                  </a:cubicBezTo>
                  <a:cubicBezTo>
                    <a:pt x="84" y="55"/>
                    <a:pt x="100" y="45"/>
                    <a:pt x="118" y="40"/>
                  </a:cubicBezTo>
                  <a:cubicBezTo>
                    <a:pt x="122" y="39"/>
                    <a:pt x="127" y="38"/>
                    <a:pt x="132" y="37"/>
                  </a:cubicBezTo>
                  <a:cubicBezTo>
                    <a:pt x="123" y="41"/>
                    <a:pt x="114" y="45"/>
                    <a:pt x="105" y="48"/>
                  </a:cubicBezTo>
                  <a:cubicBezTo>
                    <a:pt x="81" y="55"/>
                    <a:pt x="59" y="66"/>
                    <a:pt x="38" y="79"/>
                  </a:cubicBezTo>
                  <a:cubicBezTo>
                    <a:pt x="48" y="63"/>
                    <a:pt x="62" y="49"/>
                    <a:pt x="78" y="38"/>
                  </a:cubicBezTo>
                  <a:cubicBezTo>
                    <a:pt x="116" y="13"/>
                    <a:pt x="165" y="16"/>
                    <a:pt x="208" y="27"/>
                  </a:cubicBezTo>
                  <a:cubicBezTo>
                    <a:pt x="266" y="51"/>
                    <a:pt x="308" y="122"/>
                    <a:pt x="294" y="187"/>
                  </a:cubicBezTo>
                  <a:cubicBezTo>
                    <a:pt x="278" y="260"/>
                    <a:pt x="191" y="286"/>
                    <a:pt x="165" y="354"/>
                  </a:cubicBezTo>
                  <a:close/>
                  <a:moveTo>
                    <a:pt x="210" y="252"/>
                  </a:moveTo>
                  <a:cubicBezTo>
                    <a:pt x="189" y="263"/>
                    <a:pt x="168" y="275"/>
                    <a:pt x="146" y="284"/>
                  </a:cubicBezTo>
                  <a:cubicBezTo>
                    <a:pt x="139" y="286"/>
                    <a:pt x="133" y="289"/>
                    <a:pt x="126" y="291"/>
                  </a:cubicBezTo>
                  <a:cubicBezTo>
                    <a:pt x="139" y="285"/>
                    <a:pt x="152" y="279"/>
                    <a:pt x="165" y="273"/>
                  </a:cubicBezTo>
                  <a:cubicBezTo>
                    <a:pt x="180" y="266"/>
                    <a:pt x="195" y="259"/>
                    <a:pt x="210" y="252"/>
                  </a:cubicBezTo>
                  <a:close/>
                  <a:moveTo>
                    <a:pt x="63" y="202"/>
                  </a:moveTo>
                  <a:cubicBezTo>
                    <a:pt x="82" y="194"/>
                    <a:pt x="103" y="188"/>
                    <a:pt x="123" y="182"/>
                  </a:cubicBezTo>
                  <a:cubicBezTo>
                    <a:pt x="103" y="189"/>
                    <a:pt x="83" y="196"/>
                    <a:pt x="63" y="202"/>
                  </a:cubicBezTo>
                  <a:close/>
                  <a:moveTo>
                    <a:pt x="229" y="121"/>
                  </a:moveTo>
                  <a:cubicBezTo>
                    <a:pt x="237" y="118"/>
                    <a:pt x="244" y="115"/>
                    <a:pt x="252" y="114"/>
                  </a:cubicBezTo>
                  <a:cubicBezTo>
                    <a:pt x="245" y="117"/>
                    <a:pt x="237" y="119"/>
                    <a:pt x="229" y="1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19" name="Freeform 46">
              <a:extLst>
                <a:ext uri="{FF2B5EF4-FFF2-40B4-BE49-F238E27FC236}">
                  <a16:creationId xmlns:a16="http://schemas.microsoft.com/office/drawing/2014/main" id="{6EC79343-351C-9E8B-EABE-EF33D35CEB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7893" y="3700199"/>
              <a:ext cx="3886492" cy="2243401"/>
            </a:xfrm>
            <a:custGeom>
              <a:avLst/>
              <a:gdLst>
                <a:gd name="T0" fmla="*/ 643 w 681"/>
                <a:gd name="T1" fmla="*/ 251 h 393"/>
                <a:gd name="T2" fmla="*/ 552 w 681"/>
                <a:gd name="T3" fmla="*/ 222 h 393"/>
                <a:gd name="T4" fmla="*/ 365 w 681"/>
                <a:gd name="T5" fmla="*/ 198 h 393"/>
                <a:gd name="T6" fmla="*/ 383 w 681"/>
                <a:gd name="T7" fmla="*/ 131 h 393"/>
                <a:gd name="T8" fmla="*/ 416 w 681"/>
                <a:gd name="T9" fmla="*/ 134 h 393"/>
                <a:gd name="T10" fmla="*/ 659 w 681"/>
                <a:gd name="T11" fmla="*/ 92 h 393"/>
                <a:gd name="T12" fmla="*/ 653 w 681"/>
                <a:gd name="T13" fmla="*/ 83 h 393"/>
                <a:gd name="T14" fmla="*/ 384 w 681"/>
                <a:gd name="T15" fmla="*/ 122 h 393"/>
                <a:gd name="T16" fmla="*/ 353 w 681"/>
                <a:gd name="T17" fmla="*/ 3 h 393"/>
                <a:gd name="T18" fmla="*/ 301 w 681"/>
                <a:gd name="T19" fmla="*/ 103 h 393"/>
                <a:gd name="T20" fmla="*/ 84 w 681"/>
                <a:gd name="T21" fmla="*/ 71 h 393"/>
                <a:gd name="T22" fmla="*/ 42 w 681"/>
                <a:gd name="T23" fmla="*/ 239 h 393"/>
                <a:gd name="T24" fmla="*/ 147 w 681"/>
                <a:gd name="T25" fmla="*/ 284 h 393"/>
                <a:gd name="T26" fmla="*/ 275 w 681"/>
                <a:gd name="T27" fmla="*/ 269 h 393"/>
                <a:gd name="T28" fmla="*/ 361 w 681"/>
                <a:gd name="T29" fmla="*/ 205 h 393"/>
                <a:gd name="T30" fmla="*/ 395 w 681"/>
                <a:gd name="T31" fmla="*/ 221 h 393"/>
                <a:gd name="T32" fmla="*/ 501 w 681"/>
                <a:gd name="T33" fmla="*/ 231 h 393"/>
                <a:gd name="T34" fmla="*/ 664 w 681"/>
                <a:gd name="T35" fmla="*/ 313 h 393"/>
                <a:gd name="T36" fmla="*/ 518 w 681"/>
                <a:gd name="T37" fmla="*/ 383 h 393"/>
                <a:gd name="T38" fmla="*/ 518 w 681"/>
                <a:gd name="T39" fmla="*/ 393 h 393"/>
                <a:gd name="T40" fmla="*/ 672 w 681"/>
                <a:gd name="T41" fmla="*/ 333 h 393"/>
                <a:gd name="T42" fmla="*/ 643 w 681"/>
                <a:gd name="T43" fmla="*/ 251 h 393"/>
                <a:gd name="T44" fmla="*/ 356 w 681"/>
                <a:gd name="T45" fmla="*/ 192 h 393"/>
                <a:gd name="T46" fmla="*/ 322 w 681"/>
                <a:gd name="T47" fmla="*/ 151 h 393"/>
                <a:gd name="T48" fmla="*/ 312 w 681"/>
                <a:gd name="T49" fmla="*/ 116 h 393"/>
                <a:gd name="T50" fmla="*/ 373 w 681"/>
                <a:gd name="T51" fmla="*/ 129 h 393"/>
                <a:gd name="T52" fmla="*/ 356 w 681"/>
                <a:gd name="T53" fmla="*/ 192 h 393"/>
                <a:gd name="T54" fmla="*/ 318 w 681"/>
                <a:gd name="T55" fmla="*/ 38 h 393"/>
                <a:gd name="T56" fmla="*/ 354 w 681"/>
                <a:gd name="T57" fmla="*/ 14 h 393"/>
                <a:gd name="T58" fmla="*/ 374 w 681"/>
                <a:gd name="T59" fmla="*/ 42 h 393"/>
                <a:gd name="T60" fmla="*/ 374 w 681"/>
                <a:gd name="T61" fmla="*/ 121 h 393"/>
                <a:gd name="T62" fmla="*/ 347 w 681"/>
                <a:gd name="T63" fmla="*/ 116 h 393"/>
                <a:gd name="T64" fmla="*/ 311 w 681"/>
                <a:gd name="T65" fmla="*/ 106 h 393"/>
                <a:gd name="T66" fmla="*/ 318 w 681"/>
                <a:gd name="T67" fmla="*/ 38 h 393"/>
                <a:gd name="T68" fmla="*/ 340 w 681"/>
                <a:gd name="T69" fmla="*/ 217 h 393"/>
                <a:gd name="T70" fmla="*/ 217 w 681"/>
                <a:gd name="T71" fmla="*/ 270 h 393"/>
                <a:gd name="T72" fmla="*/ 77 w 681"/>
                <a:gd name="T73" fmla="*/ 258 h 393"/>
                <a:gd name="T74" fmla="*/ 35 w 681"/>
                <a:gd name="T75" fmla="*/ 145 h 393"/>
                <a:gd name="T76" fmla="*/ 126 w 681"/>
                <a:gd name="T77" fmla="*/ 69 h 393"/>
                <a:gd name="T78" fmla="*/ 277 w 681"/>
                <a:gd name="T79" fmla="*/ 104 h 393"/>
                <a:gd name="T80" fmla="*/ 303 w 681"/>
                <a:gd name="T81" fmla="*/ 113 h 393"/>
                <a:gd name="T82" fmla="*/ 309 w 681"/>
                <a:gd name="T83" fmla="*/ 144 h 393"/>
                <a:gd name="T84" fmla="*/ 352 w 681"/>
                <a:gd name="T85" fmla="*/ 200 h 393"/>
                <a:gd name="T86" fmla="*/ 340 w 681"/>
                <a:gd name="T87" fmla="*/ 21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81" h="393">
                  <a:moveTo>
                    <a:pt x="643" y="251"/>
                  </a:moveTo>
                  <a:cubicBezTo>
                    <a:pt x="618" y="229"/>
                    <a:pt x="583" y="224"/>
                    <a:pt x="552" y="222"/>
                  </a:cubicBezTo>
                  <a:cubicBezTo>
                    <a:pt x="492" y="218"/>
                    <a:pt x="418" y="229"/>
                    <a:pt x="365" y="198"/>
                  </a:cubicBezTo>
                  <a:cubicBezTo>
                    <a:pt x="376" y="177"/>
                    <a:pt x="380" y="154"/>
                    <a:pt x="383" y="131"/>
                  </a:cubicBezTo>
                  <a:cubicBezTo>
                    <a:pt x="394" y="132"/>
                    <a:pt x="405" y="133"/>
                    <a:pt x="416" y="134"/>
                  </a:cubicBezTo>
                  <a:cubicBezTo>
                    <a:pt x="498" y="142"/>
                    <a:pt x="588" y="140"/>
                    <a:pt x="659" y="92"/>
                  </a:cubicBezTo>
                  <a:cubicBezTo>
                    <a:pt x="664" y="88"/>
                    <a:pt x="659" y="80"/>
                    <a:pt x="653" y="83"/>
                  </a:cubicBezTo>
                  <a:cubicBezTo>
                    <a:pt x="578" y="134"/>
                    <a:pt x="474" y="135"/>
                    <a:pt x="384" y="122"/>
                  </a:cubicBezTo>
                  <a:cubicBezTo>
                    <a:pt x="389" y="90"/>
                    <a:pt x="399" y="6"/>
                    <a:pt x="353" y="3"/>
                  </a:cubicBezTo>
                  <a:cubicBezTo>
                    <a:pt x="306" y="0"/>
                    <a:pt x="298" y="57"/>
                    <a:pt x="301" y="103"/>
                  </a:cubicBezTo>
                  <a:cubicBezTo>
                    <a:pt x="230" y="78"/>
                    <a:pt x="157" y="35"/>
                    <a:pt x="84" y="71"/>
                  </a:cubicBezTo>
                  <a:cubicBezTo>
                    <a:pt x="23" y="100"/>
                    <a:pt x="0" y="185"/>
                    <a:pt x="42" y="239"/>
                  </a:cubicBezTo>
                  <a:cubicBezTo>
                    <a:pt x="68" y="273"/>
                    <a:pt x="106" y="282"/>
                    <a:pt x="147" y="284"/>
                  </a:cubicBezTo>
                  <a:cubicBezTo>
                    <a:pt x="188" y="286"/>
                    <a:pt x="235" y="281"/>
                    <a:pt x="275" y="269"/>
                  </a:cubicBezTo>
                  <a:cubicBezTo>
                    <a:pt x="310" y="258"/>
                    <a:pt x="341" y="237"/>
                    <a:pt x="361" y="205"/>
                  </a:cubicBezTo>
                  <a:cubicBezTo>
                    <a:pt x="372" y="212"/>
                    <a:pt x="383" y="217"/>
                    <a:pt x="395" y="221"/>
                  </a:cubicBezTo>
                  <a:cubicBezTo>
                    <a:pt x="429" y="234"/>
                    <a:pt x="465" y="232"/>
                    <a:pt x="501" y="231"/>
                  </a:cubicBezTo>
                  <a:cubicBezTo>
                    <a:pt x="563" y="231"/>
                    <a:pt x="655" y="232"/>
                    <a:pt x="664" y="313"/>
                  </a:cubicBezTo>
                  <a:cubicBezTo>
                    <a:pt x="670" y="379"/>
                    <a:pt x="561" y="381"/>
                    <a:pt x="518" y="383"/>
                  </a:cubicBezTo>
                  <a:cubicBezTo>
                    <a:pt x="512" y="383"/>
                    <a:pt x="512" y="393"/>
                    <a:pt x="518" y="393"/>
                  </a:cubicBezTo>
                  <a:cubicBezTo>
                    <a:pt x="567" y="391"/>
                    <a:pt x="654" y="390"/>
                    <a:pt x="672" y="333"/>
                  </a:cubicBezTo>
                  <a:cubicBezTo>
                    <a:pt x="681" y="304"/>
                    <a:pt x="664" y="269"/>
                    <a:pt x="643" y="251"/>
                  </a:cubicBezTo>
                  <a:close/>
                  <a:moveTo>
                    <a:pt x="356" y="192"/>
                  </a:moveTo>
                  <a:cubicBezTo>
                    <a:pt x="343" y="182"/>
                    <a:pt x="331" y="169"/>
                    <a:pt x="322" y="151"/>
                  </a:cubicBezTo>
                  <a:cubicBezTo>
                    <a:pt x="317" y="141"/>
                    <a:pt x="314" y="129"/>
                    <a:pt x="312" y="116"/>
                  </a:cubicBezTo>
                  <a:cubicBezTo>
                    <a:pt x="332" y="122"/>
                    <a:pt x="352" y="126"/>
                    <a:pt x="373" y="129"/>
                  </a:cubicBezTo>
                  <a:cubicBezTo>
                    <a:pt x="370" y="151"/>
                    <a:pt x="366" y="172"/>
                    <a:pt x="356" y="192"/>
                  </a:cubicBezTo>
                  <a:close/>
                  <a:moveTo>
                    <a:pt x="318" y="38"/>
                  </a:moveTo>
                  <a:cubicBezTo>
                    <a:pt x="323" y="22"/>
                    <a:pt x="337" y="11"/>
                    <a:pt x="354" y="14"/>
                  </a:cubicBezTo>
                  <a:cubicBezTo>
                    <a:pt x="367" y="16"/>
                    <a:pt x="372" y="31"/>
                    <a:pt x="374" y="42"/>
                  </a:cubicBezTo>
                  <a:cubicBezTo>
                    <a:pt x="380" y="67"/>
                    <a:pt x="378" y="95"/>
                    <a:pt x="374" y="121"/>
                  </a:cubicBezTo>
                  <a:cubicBezTo>
                    <a:pt x="365" y="119"/>
                    <a:pt x="356" y="118"/>
                    <a:pt x="347" y="116"/>
                  </a:cubicBezTo>
                  <a:cubicBezTo>
                    <a:pt x="335" y="114"/>
                    <a:pt x="323" y="110"/>
                    <a:pt x="311" y="106"/>
                  </a:cubicBezTo>
                  <a:cubicBezTo>
                    <a:pt x="309" y="83"/>
                    <a:pt x="313" y="58"/>
                    <a:pt x="318" y="38"/>
                  </a:cubicBezTo>
                  <a:close/>
                  <a:moveTo>
                    <a:pt x="340" y="217"/>
                  </a:moveTo>
                  <a:cubicBezTo>
                    <a:pt x="310" y="254"/>
                    <a:pt x="261" y="264"/>
                    <a:pt x="217" y="270"/>
                  </a:cubicBezTo>
                  <a:cubicBezTo>
                    <a:pt x="171" y="275"/>
                    <a:pt x="119" y="280"/>
                    <a:pt x="77" y="258"/>
                  </a:cubicBezTo>
                  <a:cubicBezTo>
                    <a:pt x="37" y="236"/>
                    <a:pt x="23" y="186"/>
                    <a:pt x="35" y="145"/>
                  </a:cubicBezTo>
                  <a:cubicBezTo>
                    <a:pt x="46" y="103"/>
                    <a:pt x="83" y="73"/>
                    <a:pt x="126" y="69"/>
                  </a:cubicBezTo>
                  <a:cubicBezTo>
                    <a:pt x="179" y="63"/>
                    <a:pt x="229" y="85"/>
                    <a:pt x="277" y="104"/>
                  </a:cubicBezTo>
                  <a:cubicBezTo>
                    <a:pt x="285" y="107"/>
                    <a:pt x="294" y="110"/>
                    <a:pt x="303" y="113"/>
                  </a:cubicBezTo>
                  <a:cubicBezTo>
                    <a:pt x="304" y="125"/>
                    <a:pt x="306" y="136"/>
                    <a:pt x="309" y="144"/>
                  </a:cubicBezTo>
                  <a:cubicBezTo>
                    <a:pt x="316" y="168"/>
                    <a:pt x="333" y="186"/>
                    <a:pt x="352" y="200"/>
                  </a:cubicBezTo>
                  <a:cubicBezTo>
                    <a:pt x="349" y="206"/>
                    <a:pt x="345" y="212"/>
                    <a:pt x="340" y="2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121898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IN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0893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F8226-8E45-7D61-1F0A-F9B8798FE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Assurance Process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5C48A-D46F-D430-7606-117D059956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/>
              <a:t>2023 full assessment (including Peer Review) focusing on:</a:t>
            </a:r>
          </a:p>
          <a:p>
            <a:pPr lvl="1"/>
            <a:r>
              <a:rPr lang="en-GB" sz="1700"/>
              <a:t>Trust / Provider Business Continuity Plan</a:t>
            </a:r>
          </a:p>
          <a:p>
            <a:pPr lvl="1"/>
            <a:r>
              <a:rPr lang="en-GB" sz="1700"/>
              <a:t>Trust / Provider Incident Response Plan </a:t>
            </a:r>
          </a:p>
          <a:p>
            <a:pPr lvl="1"/>
            <a:r>
              <a:rPr lang="en-GB" sz="1700"/>
              <a:t>Trust / Provider Incident Coordination Centre Plan </a:t>
            </a:r>
          </a:p>
          <a:p>
            <a:pPr lvl="1"/>
            <a:r>
              <a:rPr lang="en-GB" sz="1700"/>
              <a:t>Trust / Provider Training Needs Analysis</a:t>
            </a:r>
          </a:p>
          <a:p>
            <a:pPr lvl="1"/>
            <a:r>
              <a:rPr lang="en-GB" sz="1700"/>
              <a:t>Trust / Provider Training Records</a:t>
            </a:r>
          </a:p>
          <a:p>
            <a:pPr lvl="1"/>
            <a:r>
              <a:rPr lang="en-GB" sz="1700"/>
              <a:t>Trust / Provider Learning from Training</a:t>
            </a:r>
          </a:p>
          <a:p>
            <a:r>
              <a:rPr lang="en-GB"/>
              <a:t>Assurance led by BLMK for</a:t>
            </a:r>
          </a:p>
          <a:p>
            <a:pPr lvl="1"/>
            <a:r>
              <a:rPr lang="en-GB" sz="1900"/>
              <a:t>Bedfordshire Hospitals NHS Foundation Trust</a:t>
            </a:r>
          </a:p>
          <a:p>
            <a:pPr lvl="1"/>
            <a:r>
              <a:rPr lang="en-GB" sz="1900"/>
              <a:t>Milton Keynes University Hospital NHS Foundation Trust</a:t>
            </a:r>
          </a:p>
          <a:p>
            <a:r>
              <a:rPr lang="en-GB"/>
              <a:t>Assurance led by lead ICBs for</a:t>
            </a:r>
          </a:p>
          <a:p>
            <a:pPr lvl="1"/>
            <a:r>
              <a:rPr lang="en-GB" sz="1900"/>
              <a:t>Cambridgeshire Community Services – C&amp;P</a:t>
            </a:r>
          </a:p>
          <a:p>
            <a:pPr lvl="1"/>
            <a:r>
              <a:rPr lang="en-GB" sz="1900"/>
              <a:t>Central &amp; North West London NHS Foundation Trust – London</a:t>
            </a:r>
          </a:p>
          <a:p>
            <a:pPr lvl="1"/>
            <a:r>
              <a:rPr lang="en-GB" sz="1900"/>
              <a:t>East London NHS Foundation Trust – London</a:t>
            </a:r>
          </a:p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639526-73FA-D181-A6B7-1C36C5B3D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478D6E-0A95-AF3F-FC32-BF8C4A5045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60DCE-9105-48A5-8A92-25C9283756D1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9362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0F6919-847B-9ECD-8DEE-AB835EAB7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Assurance Levels Summary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68D474-E90A-24B0-D256-6AA103E20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BC4782-EC33-C155-D3A7-5CB1145C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60DCE-9105-48A5-8A92-25C9283756D1}" type="slidenum">
              <a:rPr lang="en-GB" smtClean="0"/>
              <a:pPr/>
              <a:t>3</a:t>
            </a:fld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BFB37066-CB41-938D-F95D-D0AC7C2266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474801"/>
              </p:ext>
            </p:extLst>
          </p:nvPr>
        </p:nvGraphicFramePr>
        <p:xfrm>
          <a:off x="564541" y="1339019"/>
          <a:ext cx="11131235" cy="475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1139">
                  <a:extLst>
                    <a:ext uri="{9D8B030D-6E8A-4147-A177-3AD203B41FA5}">
                      <a16:colId xmlns:a16="http://schemas.microsoft.com/office/drawing/2014/main" val="2265182682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1534658319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2083117680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4136513210"/>
                    </a:ext>
                  </a:extLst>
                </a:gridCol>
                <a:gridCol w="1783352">
                  <a:extLst>
                    <a:ext uri="{9D8B030D-6E8A-4147-A177-3AD203B41FA5}">
                      <a16:colId xmlns:a16="http://schemas.microsoft.com/office/drawing/2014/main" val="26077429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Organisation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Progress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8535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/>
                        <a:t>BLMK ICB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Substantial Compliant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Substantial Compliant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Substantial Compliant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2653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/>
                        <a:t>Bedfordshire Hospitals NHS Foundation 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Substantially Compliant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Substantial Compliant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Substantial Compliant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73418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/>
                        <a:t>Milton Keynes University Hospital NHS Foundation 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Fully Compliant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>
                          <a:ln>
                            <a:noFill/>
                          </a:ln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Substantial Compliant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Substantial Compliant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31251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/>
                        <a:t>Cambridgeshire Community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Fully Compliant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Partially Compliant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Partially Compliant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>
                        <a:ln>
                          <a:noFill/>
                        </a:ln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0850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/>
                        <a:t>East London NHS Foundation 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Fully Compliant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Fully Compliant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Fully Compliant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7330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/>
                        <a:t>Central and North West London NHS Foundation Trust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/>
                        <a:t>Fully Compliant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Fully Compliant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Fully Compliant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4093334"/>
                  </a:ext>
                </a:extLst>
              </a:tr>
            </a:tbl>
          </a:graphicData>
        </a:graphic>
      </p:graphicFrame>
      <p:pic>
        <p:nvPicPr>
          <p:cNvPr id="8" name="Graphic 7" descr="Transfer with solid fill">
            <a:extLst>
              <a:ext uri="{FF2B5EF4-FFF2-40B4-BE49-F238E27FC236}">
                <a16:creationId xmlns:a16="http://schemas.microsoft.com/office/drawing/2014/main" id="{AD16320B-1025-CB6E-F954-2D01713048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85261" y="1803477"/>
            <a:ext cx="674086" cy="504056"/>
          </a:xfrm>
          <a:prstGeom prst="rect">
            <a:avLst/>
          </a:prstGeom>
        </p:spPr>
      </p:pic>
      <p:pic>
        <p:nvPicPr>
          <p:cNvPr id="9" name="Graphic 8" descr="Transfer with solid fill">
            <a:extLst>
              <a:ext uri="{FF2B5EF4-FFF2-40B4-BE49-F238E27FC236}">
                <a16:creationId xmlns:a16="http://schemas.microsoft.com/office/drawing/2014/main" id="{A850CCAD-71F1-8419-FB1D-8CC5832854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85261" y="2412505"/>
            <a:ext cx="674086" cy="504056"/>
          </a:xfrm>
          <a:prstGeom prst="rect">
            <a:avLst/>
          </a:prstGeom>
        </p:spPr>
      </p:pic>
      <p:pic>
        <p:nvPicPr>
          <p:cNvPr id="11" name="Graphic 10" descr="Transfer with solid fill">
            <a:extLst>
              <a:ext uri="{FF2B5EF4-FFF2-40B4-BE49-F238E27FC236}">
                <a16:creationId xmlns:a16="http://schemas.microsoft.com/office/drawing/2014/main" id="{DB298FB9-9B61-F219-91EA-102E490EED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85261" y="3206727"/>
            <a:ext cx="674086" cy="504056"/>
          </a:xfrm>
          <a:prstGeom prst="rect">
            <a:avLst/>
          </a:prstGeom>
        </p:spPr>
      </p:pic>
      <p:pic>
        <p:nvPicPr>
          <p:cNvPr id="12" name="Graphic 11" descr="Transfer with solid fill">
            <a:extLst>
              <a:ext uri="{FF2B5EF4-FFF2-40B4-BE49-F238E27FC236}">
                <a16:creationId xmlns:a16="http://schemas.microsoft.com/office/drawing/2014/main" id="{42B79650-AFB8-4C85-862F-78DD8DE5F0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85261" y="4003714"/>
            <a:ext cx="674086" cy="504056"/>
          </a:xfrm>
          <a:prstGeom prst="rect">
            <a:avLst/>
          </a:prstGeom>
        </p:spPr>
      </p:pic>
      <p:pic>
        <p:nvPicPr>
          <p:cNvPr id="13" name="Graphic 12" descr="Transfer with solid fill">
            <a:extLst>
              <a:ext uri="{FF2B5EF4-FFF2-40B4-BE49-F238E27FC236}">
                <a16:creationId xmlns:a16="http://schemas.microsoft.com/office/drawing/2014/main" id="{ACED1E8D-F04B-00BA-D6FB-82DEA212E5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85261" y="5414489"/>
            <a:ext cx="674086" cy="504056"/>
          </a:xfrm>
          <a:prstGeom prst="rect">
            <a:avLst/>
          </a:prstGeom>
        </p:spPr>
      </p:pic>
      <p:pic>
        <p:nvPicPr>
          <p:cNvPr id="3" name="Graphic 2" descr="Transfer with solid fill">
            <a:extLst>
              <a:ext uri="{FF2B5EF4-FFF2-40B4-BE49-F238E27FC236}">
                <a16:creationId xmlns:a16="http://schemas.microsoft.com/office/drawing/2014/main" id="{14496B0A-39EF-53AC-0677-D31D82B560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34482" y="4617502"/>
            <a:ext cx="674086" cy="504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499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8D9E59-2F50-553C-8E92-CD8112C5A3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2023 Core Standards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CE79E55D-F86C-FAAC-2DE9-2600A2A014C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2547213"/>
              </p:ext>
            </p:extLst>
          </p:nvPr>
        </p:nvGraphicFramePr>
        <p:xfrm>
          <a:off x="497320" y="1484784"/>
          <a:ext cx="11171235" cy="4719320"/>
        </p:xfrm>
        <a:graphic>
          <a:graphicData uri="http://schemas.openxmlformats.org/drawingml/2006/table">
            <a:tbl>
              <a:tblPr firstRow="1" firstCol="1" lastRow="1">
                <a:tableStyleId>{6E25E649-3F16-4E02-A733-19D2CDBF48F0}</a:tableStyleId>
              </a:tblPr>
              <a:tblGrid>
                <a:gridCol w="2790368">
                  <a:extLst>
                    <a:ext uri="{9D8B030D-6E8A-4147-A177-3AD203B41FA5}">
                      <a16:colId xmlns:a16="http://schemas.microsoft.com/office/drawing/2014/main" val="155172916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1342658443"/>
                    </a:ext>
                  </a:extLst>
                </a:gridCol>
                <a:gridCol w="1896149">
                  <a:extLst>
                    <a:ext uri="{9D8B030D-6E8A-4147-A177-3AD203B41FA5}">
                      <a16:colId xmlns:a16="http://schemas.microsoft.com/office/drawing/2014/main" val="4033412137"/>
                    </a:ext>
                  </a:extLst>
                </a:gridCol>
                <a:gridCol w="2234247">
                  <a:extLst>
                    <a:ext uri="{9D8B030D-6E8A-4147-A177-3AD203B41FA5}">
                      <a16:colId xmlns:a16="http://schemas.microsoft.com/office/drawing/2014/main" val="923679787"/>
                    </a:ext>
                  </a:extLst>
                </a:gridCol>
                <a:gridCol w="2234247">
                  <a:extLst>
                    <a:ext uri="{9D8B030D-6E8A-4147-A177-3AD203B41FA5}">
                      <a16:colId xmlns:a16="http://schemas.microsoft.com/office/drawing/2014/main" val="31439593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Domains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Total applicable standards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Fully compliant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Partially compliant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Non compliant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7532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Governance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8956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Duty to assess risk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6127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Duty to maintain plans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2479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Command and 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0156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Training and exercising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7915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Response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1781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Warning and informing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5545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Cooperation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1715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Business Continuity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0220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CBRN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3012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6184171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5E3533-BA94-16C0-2BE7-914C5F8AD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38C27B-7F9E-221E-A328-A5E212BFA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60DCE-9105-48A5-8A92-25C9283756D1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170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E4A93-21D5-E366-2B29-888C39BBF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2023 Core Standards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ACD4A8-493A-38DC-1E61-A60D849A97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/>
              <a:t>BLMK ICB Self-Assessment = </a:t>
            </a:r>
            <a:r>
              <a:rPr lang="en-GB" sz="2800" b="1"/>
              <a:t>SUBSTANTIAL COMPLIANCE</a:t>
            </a:r>
          </a:p>
          <a:p>
            <a:pPr lvl="1"/>
            <a:r>
              <a:rPr lang="en-GB"/>
              <a:t>BLMK Health Protection MOU currently under review with commissioner and providers for Winter 2023</a:t>
            </a:r>
          </a:p>
          <a:p>
            <a:pPr lvl="1"/>
            <a:r>
              <a:rPr lang="en-GB"/>
              <a:t>Public Health colleagues are currently reviewing the Pandemic Flu Plan in line with new national guidance</a:t>
            </a:r>
          </a:p>
          <a:p>
            <a:pPr lvl="1"/>
            <a:r>
              <a:rPr lang="en-GB"/>
              <a:t>Remedial Data Protection and Security Toolkit action plan in place</a:t>
            </a:r>
          </a:p>
          <a:p>
            <a:r>
              <a:rPr lang="en-GB"/>
              <a:t>Action plan in place to close all actions by April 2024</a:t>
            </a:r>
          </a:p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858ECA-E626-13CB-70DC-32BEBABB6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BF5C68-8715-333A-9F44-DA763D1BE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60DCE-9105-48A5-8A92-25C9283756D1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4160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844A4220-1178-3B3E-85BC-7CCFAB3E2555}"/>
              </a:ext>
            </a:extLst>
          </p:cNvPr>
          <p:cNvSpPr/>
          <p:nvPr/>
        </p:nvSpPr>
        <p:spPr>
          <a:xfrm rot="621888">
            <a:off x="-556055" y="-653964"/>
            <a:ext cx="6544178" cy="7999263"/>
          </a:xfrm>
          <a:custGeom>
            <a:avLst/>
            <a:gdLst>
              <a:gd name="connsiteX0" fmla="*/ 0 w 6544178"/>
              <a:gd name="connsiteY0" fmla="*/ 1196926 h 7943019"/>
              <a:gd name="connsiteX1" fmla="*/ 6544178 w 6544178"/>
              <a:gd name="connsiteY1" fmla="*/ 0 h 7943019"/>
              <a:gd name="connsiteX2" fmla="*/ 6544178 w 6544178"/>
              <a:gd name="connsiteY2" fmla="*/ 6971764 h 7943019"/>
              <a:gd name="connsiteX3" fmla="*/ 1233856 w 6544178"/>
              <a:gd name="connsiteY3" fmla="*/ 7943019 h 7943019"/>
              <a:gd name="connsiteX4" fmla="*/ 0 w 6544178"/>
              <a:gd name="connsiteY4" fmla="*/ 1196926 h 7943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44178" h="7943019">
                <a:moveTo>
                  <a:pt x="0" y="1196926"/>
                </a:moveTo>
                <a:lnTo>
                  <a:pt x="6544178" y="0"/>
                </a:lnTo>
                <a:lnTo>
                  <a:pt x="6544178" y="6971764"/>
                </a:lnTo>
                <a:lnTo>
                  <a:pt x="1233856" y="7943019"/>
                </a:lnTo>
                <a:lnTo>
                  <a:pt x="0" y="1196926"/>
                </a:lnTo>
                <a:close/>
              </a:path>
            </a:pathLst>
          </a:custGeom>
          <a:gradFill>
            <a:gsLst>
              <a:gs pos="0">
                <a:schemeClr val="accent5"/>
              </a:gs>
              <a:gs pos="100000">
                <a:schemeClr val="accent5">
                  <a:lumMod val="5000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N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B309226B-5258-537F-01E2-00015A5842B0}"/>
              </a:ext>
            </a:extLst>
          </p:cNvPr>
          <p:cNvSpPr/>
          <p:nvPr/>
        </p:nvSpPr>
        <p:spPr>
          <a:xfrm>
            <a:off x="643263" y="692696"/>
            <a:ext cx="4660649" cy="936104"/>
          </a:xfrm>
          <a:prstGeom prst="roundRect">
            <a:avLst/>
          </a:prstGeom>
          <a:gradFill flip="none" rotWithShape="1">
            <a:gsLst>
              <a:gs pos="1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6CD9071C-EC25-5D87-42F0-7DF5B33ACAF7}"/>
              </a:ext>
            </a:extLst>
          </p:cNvPr>
          <p:cNvSpPr/>
          <p:nvPr/>
        </p:nvSpPr>
        <p:spPr>
          <a:xfrm>
            <a:off x="643263" y="1704358"/>
            <a:ext cx="4660649" cy="936104"/>
          </a:xfrm>
          <a:prstGeom prst="roundRect">
            <a:avLst/>
          </a:prstGeom>
          <a:gradFill flip="none" rotWithShape="1">
            <a:gsLst>
              <a:gs pos="1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2F889042-E997-DCA7-D7FC-CF6FF7F7B637}"/>
              </a:ext>
            </a:extLst>
          </p:cNvPr>
          <p:cNvSpPr/>
          <p:nvPr/>
        </p:nvSpPr>
        <p:spPr>
          <a:xfrm>
            <a:off x="643263" y="2716020"/>
            <a:ext cx="4660649" cy="936104"/>
          </a:xfrm>
          <a:prstGeom prst="roundRect">
            <a:avLst/>
          </a:prstGeom>
          <a:gradFill flip="none" rotWithShape="1">
            <a:gsLst>
              <a:gs pos="1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6257709E-EEB7-3F9A-1EC5-A36BD0DD41BE}"/>
              </a:ext>
            </a:extLst>
          </p:cNvPr>
          <p:cNvSpPr/>
          <p:nvPr/>
        </p:nvSpPr>
        <p:spPr>
          <a:xfrm>
            <a:off x="643263" y="3727682"/>
            <a:ext cx="4660649" cy="936104"/>
          </a:xfrm>
          <a:prstGeom prst="roundRect">
            <a:avLst/>
          </a:prstGeom>
          <a:gradFill flip="none" rotWithShape="1">
            <a:gsLst>
              <a:gs pos="1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1C5F80B4-D055-2354-1490-6DFDBD5E0F43}"/>
              </a:ext>
            </a:extLst>
          </p:cNvPr>
          <p:cNvSpPr/>
          <p:nvPr/>
        </p:nvSpPr>
        <p:spPr>
          <a:xfrm>
            <a:off x="6920324" y="1618150"/>
            <a:ext cx="4660649" cy="936104"/>
          </a:xfrm>
          <a:prstGeom prst="roundRect">
            <a:avLst/>
          </a:prstGeom>
          <a:gradFill flip="none" rotWithShape="1">
            <a:gsLst>
              <a:gs pos="1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1317315C-38FC-B5F1-B319-861BC85063CC}"/>
              </a:ext>
            </a:extLst>
          </p:cNvPr>
          <p:cNvSpPr/>
          <p:nvPr/>
        </p:nvSpPr>
        <p:spPr>
          <a:xfrm>
            <a:off x="6920324" y="2629812"/>
            <a:ext cx="4660649" cy="936104"/>
          </a:xfrm>
          <a:prstGeom prst="roundRect">
            <a:avLst/>
          </a:prstGeom>
          <a:gradFill flip="none" rotWithShape="1">
            <a:gsLst>
              <a:gs pos="1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A8353188-D3CB-8DFC-87C6-4D2656BC83A5}"/>
              </a:ext>
            </a:extLst>
          </p:cNvPr>
          <p:cNvSpPr/>
          <p:nvPr/>
        </p:nvSpPr>
        <p:spPr>
          <a:xfrm>
            <a:off x="6920324" y="3641474"/>
            <a:ext cx="4660649" cy="936104"/>
          </a:xfrm>
          <a:prstGeom prst="roundRect">
            <a:avLst/>
          </a:prstGeom>
          <a:gradFill flip="none" rotWithShape="1">
            <a:gsLst>
              <a:gs pos="1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grpSp>
        <p:nvGrpSpPr>
          <p:cNvPr id="77" name="!!Group 76">
            <a:extLst>
              <a:ext uri="{FF2B5EF4-FFF2-40B4-BE49-F238E27FC236}">
                <a16:creationId xmlns:a16="http://schemas.microsoft.com/office/drawing/2014/main" id="{4C5A4873-D81F-1185-A4EF-DD70B4E4534B}"/>
              </a:ext>
            </a:extLst>
          </p:cNvPr>
          <p:cNvGrpSpPr/>
          <p:nvPr/>
        </p:nvGrpSpPr>
        <p:grpSpPr>
          <a:xfrm>
            <a:off x="4580143" y="931869"/>
            <a:ext cx="457758" cy="457758"/>
            <a:chOff x="4561840" y="1432560"/>
            <a:chExt cx="426720" cy="426720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EBCF2EE6-0FE1-1669-B825-D4194BAB4E50}"/>
                </a:ext>
              </a:extLst>
            </p:cNvPr>
            <p:cNvSpPr/>
            <p:nvPr/>
          </p:nvSpPr>
          <p:spPr>
            <a:xfrm>
              <a:off x="4561840" y="1432560"/>
              <a:ext cx="426720" cy="42672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0039F75A-7A41-AC2B-DEA0-CCCDB878BA39}"/>
                </a:ext>
              </a:extLst>
            </p:cNvPr>
            <p:cNvGrpSpPr/>
            <p:nvPr/>
          </p:nvGrpSpPr>
          <p:grpSpPr>
            <a:xfrm>
              <a:off x="4674371" y="1545091"/>
              <a:ext cx="201658" cy="201658"/>
              <a:chOff x="11639028" y="2996952"/>
              <a:chExt cx="576064" cy="576064"/>
            </a:xfrm>
            <a:solidFill>
              <a:schemeClr val="bg1"/>
            </a:solidFill>
          </p:grpSpPr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353CC692-FDE6-4F39-6891-AF2CCAF805F3}"/>
                  </a:ext>
                </a:extLst>
              </p:cNvPr>
              <p:cNvSpPr/>
              <p:nvPr/>
            </p:nvSpPr>
            <p:spPr>
              <a:xfrm>
                <a:off x="11855052" y="2996952"/>
                <a:ext cx="144016" cy="5760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DA1C530A-183B-ED8E-C88D-A1B8DA9BA980}"/>
                  </a:ext>
                </a:extLst>
              </p:cNvPr>
              <p:cNvSpPr/>
              <p:nvPr/>
            </p:nvSpPr>
            <p:spPr>
              <a:xfrm rot="5400000">
                <a:off x="11855052" y="2996952"/>
                <a:ext cx="144016" cy="5760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  <p:grpSp>
        <p:nvGrpSpPr>
          <p:cNvPr id="82" name="!!Group 81">
            <a:extLst>
              <a:ext uri="{FF2B5EF4-FFF2-40B4-BE49-F238E27FC236}">
                <a16:creationId xmlns:a16="http://schemas.microsoft.com/office/drawing/2014/main" id="{97B25A73-76CE-113B-EA35-1D7CA6271CBE}"/>
              </a:ext>
            </a:extLst>
          </p:cNvPr>
          <p:cNvGrpSpPr/>
          <p:nvPr/>
        </p:nvGrpSpPr>
        <p:grpSpPr>
          <a:xfrm>
            <a:off x="4580143" y="1943531"/>
            <a:ext cx="457758" cy="457758"/>
            <a:chOff x="4561840" y="1432560"/>
            <a:chExt cx="426720" cy="426720"/>
          </a:xfrm>
        </p:grpSpPr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0B4D9E4D-0077-249E-71C9-FF7D8C750CA0}"/>
                </a:ext>
              </a:extLst>
            </p:cNvPr>
            <p:cNvSpPr/>
            <p:nvPr/>
          </p:nvSpPr>
          <p:spPr>
            <a:xfrm>
              <a:off x="4561840" y="1432560"/>
              <a:ext cx="426720" cy="42672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1A238A9B-CC72-09BD-C275-3E66956248E2}"/>
                </a:ext>
              </a:extLst>
            </p:cNvPr>
            <p:cNvGrpSpPr/>
            <p:nvPr/>
          </p:nvGrpSpPr>
          <p:grpSpPr>
            <a:xfrm>
              <a:off x="4674371" y="1545091"/>
              <a:ext cx="201658" cy="201658"/>
              <a:chOff x="11639028" y="2996952"/>
              <a:chExt cx="576064" cy="576064"/>
            </a:xfrm>
            <a:solidFill>
              <a:schemeClr val="bg1"/>
            </a:solidFill>
          </p:grpSpPr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45334E85-FF9A-1E6B-4AF8-E3F8C56BE92F}"/>
                  </a:ext>
                </a:extLst>
              </p:cNvPr>
              <p:cNvSpPr/>
              <p:nvPr/>
            </p:nvSpPr>
            <p:spPr>
              <a:xfrm>
                <a:off x="11855052" y="2996952"/>
                <a:ext cx="144016" cy="5760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55056F2A-404C-DF9D-DB99-EC3F271AB3D5}"/>
                  </a:ext>
                </a:extLst>
              </p:cNvPr>
              <p:cNvSpPr/>
              <p:nvPr/>
            </p:nvSpPr>
            <p:spPr>
              <a:xfrm rot="5400000">
                <a:off x="11855052" y="2996952"/>
                <a:ext cx="144016" cy="5760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  <p:grpSp>
        <p:nvGrpSpPr>
          <p:cNvPr id="87" name="!!Group 86">
            <a:extLst>
              <a:ext uri="{FF2B5EF4-FFF2-40B4-BE49-F238E27FC236}">
                <a16:creationId xmlns:a16="http://schemas.microsoft.com/office/drawing/2014/main" id="{ECDA6F2B-0966-F4CC-64EE-DB393E04C99D}"/>
              </a:ext>
            </a:extLst>
          </p:cNvPr>
          <p:cNvGrpSpPr/>
          <p:nvPr/>
        </p:nvGrpSpPr>
        <p:grpSpPr>
          <a:xfrm>
            <a:off x="7182720" y="1895014"/>
            <a:ext cx="457758" cy="457758"/>
            <a:chOff x="4561840" y="1432560"/>
            <a:chExt cx="426720" cy="426720"/>
          </a:xfrm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F15ADF42-70BC-BAC8-3F6E-6832062D48AE}"/>
                </a:ext>
              </a:extLst>
            </p:cNvPr>
            <p:cNvSpPr/>
            <p:nvPr/>
          </p:nvSpPr>
          <p:spPr>
            <a:xfrm>
              <a:off x="4561840" y="1432560"/>
              <a:ext cx="426720" cy="426720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1FC51532-067C-2E6C-8A63-2466DBD307A2}"/>
                </a:ext>
              </a:extLst>
            </p:cNvPr>
            <p:cNvSpPr/>
            <p:nvPr/>
          </p:nvSpPr>
          <p:spPr>
            <a:xfrm rot="5400000">
              <a:off x="4749993" y="1545091"/>
              <a:ext cx="50415" cy="2016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grpSp>
        <p:nvGrpSpPr>
          <p:cNvPr id="90" name="!!Group 89">
            <a:extLst>
              <a:ext uri="{FF2B5EF4-FFF2-40B4-BE49-F238E27FC236}">
                <a16:creationId xmlns:a16="http://schemas.microsoft.com/office/drawing/2014/main" id="{D8739F6B-D22F-7F26-221B-C0456A6E1D94}"/>
              </a:ext>
            </a:extLst>
          </p:cNvPr>
          <p:cNvGrpSpPr/>
          <p:nvPr/>
        </p:nvGrpSpPr>
        <p:grpSpPr>
          <a:xfrm>
            <a:off x="7124394" y="2907472"/>
            <a:ext cx="457758" cy="457758"/>
            <a:chOff x="4561840" y="1432560"/>
            <a:chExt cx="426720" cy="426720"/>
          </a:xfrm>
        </p:grpSpPr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0E740694-EF39-B21D-D93F-9DD48DA3342A}"/>
                </a:ext>
              </a:extLst>
            </p:cNvPr>
            <p:cNvSpPr/>
            <p:nvPr/>
          </p:nvSpPr>
          <p:spPr>
            <a:xfrm>
              <a:off x="4561840" y="1432560"/>
              <a:ext cx="426720" cy="426720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25588E8F-6598-19C3-DD86-A2D35A661CEE}"/>
                </a:ext>
              </a:extLst>
            </p:cNvPr>
            <p:cNvSpPr/>
            <p:nvPr/>
          </p:nvSpPr>
          <p:spPr>
            <a:xfrm rot="5400000">
              <a:off x="4749993" y="1545091"/>
              <a:ext cx="50415" cy="2016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D88B3441-C43A-1496-5AC2-B070804FAFCA}"/>
              </a:ext>
            </a:extLst>
          </p:cNvPr>
          <p:cNvSpPr txBox="1"/>
          <p:nvPr/>
        </p:nvSpPr>
        <p:spPr>
          <a:xfrm>
            <a:off x="611028" y="116632"/>
            <a:ext cx="3252724" cy="53032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3200" b="1">
                <a:solidFill>
                  <a:schemeClr val="bg1"/>
                </a:solidFill>
              </a:rPr>
              <a:t>Notable Practice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4790A9EF-7FA5-62C6-0655-2D989A009244}"/>
              </a:ext>
            </a:extLst>
          </p:cNvPr>
          <p:cNvSpPr txBox="1"/>
          <p:nvPr/>
        </p:nvSpPr>
        <p:spPr>
          <a:xfrm>
            <a:off x="6816080" y="599874"/>
            <a:ext cx="3096344" cy="530327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r>
              <a:rPr lang="en-IN" sz="3200" b="1"/>
              <a:t>Challenges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E64FFC3-E082-14E9-84A2-E883E5EB8DA1}"/>
              </a:ext>
            </a:extLst>
          </p:cNvPr>
          <p:cNvSpPr txBox="1"/>
          <p:nvPr/>
        </p:nvSpPr>
        <p:spPr>
          <a:xfrm>
            <a:off x="902094" y="929917"/>
            <a:ext cx="537327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3200" b="1">
                <a:solidFill>
                  <a:schemeClr val="accent5"/>
                </a:solidFill>
              </a:rPr>
              <a:t>01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CBE25911-0F94-6390-2DC5-9556E962F4B5}"/>
              </a:ext>
            </a:extLst>
          </p:cNvPr>
          <p:cNvSpPr txBox="1"/>
          <p:nvPr/>
        </p:nvSpPr>
        <p:spPr>
          <a:xfrm>
            <a:off x="902094" y="1941579"/>
            <a:ext cx="537327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3200" b="1">
                <a:solidFill>
                  <a:schemeClr val="accent5"/>
                </a:solidFill>
              </a:rPr>
              <a:t>02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81AC8B0-BDE4-694E-5204-D1FFB89381EF}"/>
              </a:ext>
            </a:extLst>
          </p:cNvPr>
          <p:cNvSpPr txBox="1"/>
          <p:nvPr/>
        </p:nvSpPr>
        <p:spPr>
          <a:xfrm>
            <a:off x="902094" y="2953241"/>
            <a:ext cx="537327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3200" b="1">
                <a:solidFill>
                  <a:schemeClr val="accent5"/>
                </a:solidFill>
              </a:rPr>
              <a:t>03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9C60A61C-2080-3B7D-9C92-1A31ECB89B83}"/>
              </a:ext>
            </a:extLst>
          </p:cNvPr>
          <p:cNvSpPr txBox="1"/>
          <p:nvPr/>
        </p:nvSpPr>
        <p:spPr>
          <a:xfrm>
            <a:off x="902094" y="3964903"/>
            <a:ext cx="537327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3200" b="1">
                <a:solidFill>
                  <a:schemeClr val="accent5"/>
                </a:solidFill>
              </a:rPr>
              <a:t>04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17823A7-C792-2251-44DE-159FC021A127}"/>
              </a:ext>
            </a:extLst>
          </p:cNvPr>
          <p:cNvSpPr txBox="1"/>
          <p:nvPr/>
        </p:nvSpPr>
        <p:spPr>
          <a:xfrm>
            <a:off x="10734296" y="1855371"/>
            <a:ext cx="537327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3200" b="1">
                <a:solidFill>
                  <a:schemeClr val="tx1">
                    <a:lumMod val="75000"/>
                    <a:lumOff val="25000"/>
                  </a:schemeClr>
                </a:solidFill>
              </a:rPr>
              <a:t>01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928F44C-AE4A-7CD9-7F02-7481FC3096A0}"/>
              </a:ext>
            </a:extLst>
          </p:cNvPr>
          <p:cNvSpPr txBox="1"/>
          <p:nvPr/>
        </p:nvSpPr>
        <p:spPr>
          <a:xfrm>
            <a:off x="10734296" y="2867033"/>
            <a:ext cx="537327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3200" b="1">
                <a:solidFill>
                  <a:schemeClr val="tx1">
                    <a:lumMod val="75000"/>
                    <a:lumOff val="25000"/>
                  </a:schemeClr>
                </a:solidFill>
              </a:rPr>
              <a:t>02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7125CA30-9D91-FD24-2FF4-38D32F03AACC}"/>
              </a:ext>
            </a:extLst>
          </p:cNvPr>
          <p:cNvSpPr txBox="1"/>
          <p:nvPr/>
        </p:nvSpPr>
        <p:spPr>
          <a:xfrm>
            <a:off x="10734296" y="3878695"/>
            <a:ext cx="537327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3200" b="1">
                <a:solidFill>
                  <a:schemeClr val="tx1">
                    <a:lumMod val="75000"/>
                    <a:lumOff val="25000"/>
                  </a:schemeClr>
                </a:solidFill>
              </a:rPr>
              <a:t>03</a:t>
            </a:r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F270BF12-405B-4601-0698-BB0060F39B41}"/>
              </a:ext>
            </a:extLst>
          </p:cNvPr>
          <p:cNvSpPr/>
          <p:nvPr/>
        </p:nvSpPr>
        <p:spPr>
          <a:xfrm>
            <a:off x="1807204" y="881399"/>
            <a:ext cx="2183394" cy="55869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400" b="1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Substantial assurance </a:t>
            </a:r>
            <a:r>
              <a:rPr lang="en-IN" sz="1400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 EPRR/Business Continuity Internal Audit </a:t>
            </a:r>
            <a:endParaRPr lang="en-IN" sz="1100">
              <a:solidFill>
                <a:schemeClr val="tx1">
                  <a:lumMod val="95000"/>
                  <a:lumOff val="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C550EA57-98AC-4F4B-B17D-5CBACD787260}"/>
              </a:ext>
            </a:extLst>
          </p:cNvPr>
          <p:cNvSpPr/>
          <p:nvPr/>
        </p:nvSpPr>
        <p:spPr>
          <a:xfrm>
            <a:off x="1807204" y="2904723"/>
            <a:ext cx="2183394" cy="55869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GB" sz="1400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Development of a </a:t>
            </a:r>
            <a:r>
              <a:rPr lang="en-GB" sz="1400" b="1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comprehensive BCMS Framework </a:t>
            </a:r>
            <a:r>
              <a:rPr lang="en-GB" sz="1400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including 3</a:t>
            </a:r>
            <a:r>
              <a:rPr lang="en-GB" sz="1400" baseline="30000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rd</a:t>
            </a:r>
            <a:r>
              <a:rPr lang="en-GB" sz="1400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Party Suppliers</a:t>
            </a:r>
            <a:endParaRPr lang="en-IN" sz="1100">
              <a:solidFill>
                <a:schemeClr val="tx1">
                  <a:lumMod val="95000"/>
                  <a:lumOff val="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DCD8FF21-DFDE-ED71-B4DD-D6CCC5C3816B}"/>
              </a:ext>
            </a:extLst>
          </p:cNvPr>
          <p:cNvSpPr/>
          <p:nvPr/>
        </p:nvSpPr>
        <p:spPr>
          <a:xfrm>
            <a:off x="1807204" y="1893061"/>
            <a:ext cx="2183394" cy="55869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400" b="1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Common Operating Picture </a:t>
            </a:r>
            <a:r>
              <a:rPr lang="en-IN" sz="1400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embedded in all incident response</a:t>
            </a:r>
            <a:endParaRPr lang="en-IN" sz="1100">
              <a:solidFill>
                <a:schemeClr val="tx1">
                  <a:lumMod val="95000"/>
                  <a:lumOff val="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5B8984C3-A74E-84F1-988D-149C7803DE6B}"/>
              </a:ext>
            </a:extLst>
          </p:cNvPr>
          <p:cNvSpPr/>
          <p:nvPr/>
        </p:nvSpPr>
        <p:spPr>
          <a:xfrm>
            <a:off x="1807204" y="3916385"/>
            <a:ext cx="2183394" cy="55869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400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Delivered </a:t>
            </a:r>
            <a:r>
              <a:rPr lang="en-IN" sz="1400" b="1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Exercise Mighty Oak</a:t>
            </a:r>
            <a:r>
              <a:rPr lang="en-IN" sz="1400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across two LRFs</a:t>
            </a:r>
            <a:endParaRPr lang="en-IN" sz="1100">
              <a:solidFill>
                <a:schemeClr val="tx1">
                  <a:lumMod val="95000"/>
                  <a:lumOff val="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CD213957-0836-6E9E-F724-6429972F64EE}"/>
              </a:ext>
            </a:extLst>
          </p:cNvPr>
          <p:cNvSpPr/>
          <p:nvPr/>
        </p:nvSpPr>
        <p:spPr>
          <a:xfrm>
            <a:off x="8064934" y="1806853"/>
            <a:ext cx="2183394" cy="55869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400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Move to ICB required complete </a:t>
            </a:r>
            <a:r>
              <a:rPr lang="en-IN" sz="1400" b="1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refresh of Business Continuity </a:t>
            </a:r>
            <a:r>
              <a:rPr lang="en-IN" sz="1400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arrangements</a:t>
            </a:r>
            <a:endParaRPr lang="en-IN" sz="1100">
              <a:solidFill>
                <a:schemeClr val="tx1">
                  <a:lumMod val="95000"/>
                  <a:lumOff val="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2D6AEB8A-5A2F-6010-5752-282827CA99DC}"/>
              </a:ext>
            </a:extLst>
          </p:cNvPr>
          <p:cNvSpPr/>
          <p:nvPr/>
        </p:nvSpPr>
        <p:spPr>
          <a:xfrm>
            <a:off x="8064934" y="3830177"/>
            <a:ext cx="2183394" cy="55869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400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Managing </a:t>
            </a:r>
            <a:r>
              <a:rPr lang="en-IN" sz="1400" b="1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BAU alongside protracted incident response</a:t>
            </a:r>
            <a:endParaRPr lang="en-IN" sz="1100" b="1">
              <a:solidFill>
                <a:schemeClr val="tx1">
                  <a:lumMod val="95000"/>
                  <a:lumOff val="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E6C9BEC8-19B4-57AA-56AE-CB9340F0C0EE}"/>
              </a:ext>
            </a:extLst>
          </p:cNvPr>
          <p:cNvSpPr/>
          <p:nvPr/>
        </p:nvSpPr>
        <p:spPr>
          <a:xfrm>
            <a:off x="8064934" y="2818515"/>
            <a:ext cx="2183394" cy="55869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400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Almost </a:t>
            </a:r>
            <a:r>
              <a:rPr lang="en-IN" sz="1400" b="1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1,000 hours of cumulative strike action </a:t>
            </a:r>
            <a:r>
              <a:rPr lang="en-IN" sz="1400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since December 2022</a:t>
            </a:r>
            <a:endParaRPr lang="en-IN" sz="1100">
              <a:solidFill>
                <a:schemeClr val="tx1">
                  <a:lumMod val="95000"/>
                  <a:lumOff val="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4E49913-F869-7E73-A080-0237E659AC1F}"/>
              </a:ext>
            </a:extLst>
          </p:cNvPr>
          <p:cNvSpPr/>
          <p:nvPr/>
        </p:nvSpPr>
        <p:spPr>
          <a:xfrm>
            <a:off x="8237742" y="5589240"/>
            <a:ext cx="3156012" cy="55869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r"/>
            <a:r>
              <a:rPr lang="en-IN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This is a sample text. Insert your desired text here. </a:t>
            </a:r>
            <a:endParaRPr lang="en-IN" sz="1400">
              <a:solidFill>
                <a:schemeClr val="bg1"/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5" name="!!Option1">
            <a:extLst>
              <a:ext uri="{FF2B5EF4-FFF2-40B4-BE49-F238E27FC236}">
                <a16:creationId xmlns:a16="http://schemas.microsoft.com/office/drawing/2014/main" id="{C2937A49-42CA-0F6C-3D00-4832932585E3}"/>
              </a:ext>
            </a:extLst>
          </p:cNvPr>
          <p:cNvGrpSpPr/>
          <p:nvPr/>
        </p:nvGrpSpPr>
        <p:grpSpPr>
          <a:xfrm>
            <a:off x="4553428" y="2957148"/>
            <a:ext cx="457758" cy="457758"/>
            <a:chOff x="4561840" y="1432560"/>
            <a:chExt cx="426720" cy="426720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2838A866-D1E4-C3A9-2602-90AE7942A104}"/>
                </a:ext>
              </a:extLst>
            </p:cNvPr>
            <p:cNvSpPr/>
            <p:nvPr/>
          </p:nvSpPr>
          <p:spPr>
            <a:xfrm>
              <a:off x="4561840" y="1432560"/>
              <a:ext cx="426720" cy="42672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4F8B2818-0988-0E4E-610F-1E8F959F99C3}"/>
                </a:ext>
              </a:extLst>
            </p:cNvPr>
            <p:cNvGrpSpPr/>
            <p:nvPr/>
          </p:nvGrpSpPr>
          <p:grpSpPr>
            <a:xfrm>
              <a:off x="4674371" y="1545091"/>
              <a:ext cx="201658" cy="201658"/>
              <a:chOff x="11639028" y="2996952"/>
              <a:chExt cx="576064" cy="576064"/>
            </a:xfrm>
            <a:solidFill>
              <a:schemeClr val="bg1"/>
            </a:solidFill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F929C091-0BEB-1202-F9D2-A71B797E3035}"/>
                  </a:ext>
                </a:extLst>
              </p:cNvPr>
              <p:cNvSpPr/>
              <p:nvPr/>
            </p:nvSpPr>
            <p:spPr>
              <a:xfrm>
                <a:off x="11855052" y="2996952"/>
                <a:ext cx="144016" cy="5760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7EFFA1A8-E4A6-EDA4-6C30-5D2AD8939114}"/>
                  </a:ext>
                </a:extLst>
              </p:cNvPr>
              <p:cNvSpPr/>
              <p:nvPr/>
            </p:nvSpPr>
            <p:spPr>
              <a:xfrm rot="5400000">
                <a:off x="11855052" y="2996952"/>
                <a:ext cx="144016" cy="5760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  <p:grpSp>
        <p:nvGrpSpPr>
          <p:cNvPr id="40" name="!!Option2">
            <a:extLst>
              <a:ext uri="{FF2B5EF4-FFF2-40B4-BE49-F238E27FC236}">
                <a16:creationId xmlns:a16="http://schemas.microsoft.com/office/drawing/2014/main" id="{B75924C3-A495-1F43-7F30-0FEE8243CC1E}"/>
              </a:ext>
            </a:extLst>
          </p:cNvPr>
          <p:cNvGrpSpPr/>
          <p:nvPr/>
        </p:nvGrpSpPr>
        <p:grpSpPr>
          <a:xfrm>
            <a:off x="4553428" y="3929164"/>
            <a:ext cx="457758" cy="457758"/>
            <a:chOff x="4561840" y="1432560"/>
            <a:chExt cx="426720" cy="426720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560CB345-5CEE-2F28-7E06-043659BB0CC5}"/>
                </a:ext>
              </a:extLst>
            </p:cNvPr>
            <p:cNvSpPr/>
            <p:nvPr/>
          </p:nvSpPr>
          <p:spPr>
            <a:xfrm>
              <a:off x="4561840" y="1432560"/>
              <a:ext cx="426720" cy="42672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BCFCFC3C-3441-8A4F-74DA-D12A7E7D4747}"/>
                </a:ext>
              </a:extLst>
            </p:cNvPr>
            <p:cNvGrpSpPr/>
            <p:nvPr/>
          </p:nvGrpSpPr>
          <p:grpSpPr>
            <a:xfrm>
              <a:off x="4674371" y="1545091"/>
              <a:ext cx="201658" cy="201658"/>
              <a:chOff x="11639028" y="2996952"/>
              <a:chExt cx="576064" cy="576064"/>
            </a:xfrm>
            <a:solidFill>
              <a:schemeClr val="bg1"/>
            </a:solidFill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AA96A5A5-AC7C-788A-9B2B-2A8B843DC95B}"/>
                  </a:ext>
                </a:extLst>
              </p:cNvPr>
              <p:cNvSpPr/>
              <p:nvPr/>
            </p:nvSpPr>
            <p:spPr>
              <a:xfrm>
                <a:off x="11855052" y="2996952"/>
                <a:ext cx="144016" cy="5760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3CF1E374-5BF1-71B6-0637-25E8237ACAA6}"/>
                  </a:ext>
                </a:extLst>
              </p:cNvPr>
              <p:cNvSpPr/>
              <p:nvPr/>
            </p:nvSpPr>
            <p:spPr>
              <a:xfrm rot="5400000">
                <a:off x="11855052" y="2996952"/>
                <a:ext cx="144016" cy="5760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  <p:grpSp>
        <p:nvGrpSpPr>
          <p:cNvPr id="45" name="!!Option3">
            <a:extLst>
              <a:ext uri="{FF2B5EF4-FFF2-40B4-BE49-F238E27FC236}">
                <a16:creationId xmlns:a16="http://schemas.microsoft.com/office/drawing/2014/main" id="{E190CE14-93BD-8B26-FBAE-BCB480CAF555}"/>
              </a:ext>
            </a:extLst>
          </p:cNvPr>
          <p:cNvGrpSpPr/>
          <p:nvPr/>
        </p:nvGrpSpPr>
        <p:grpSpPr>
          <a:xfrm>
            <a:off x="7176120" y="3880647"/>
            <a:ext cx="457758" cy="457758"/>
            <a:chOff x="4561840" y="1432560"/>
            <a:chExt cx="426720" cy="426720"/>
          </a:xfrm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E613FC5-575E-07A9-E640-B9630E6705D5}"/>
                </a:ext>
              </a:extLst>
            </p:cNvPr>
            <p:cNvSpPr/>
            <p:nvPr/>
          </p:nvSpPr>
          <p:spPr>
            <a:xfrm>
              <a:off x="4561840" y="1432560"/>
              <a:ext cx="426720" cy="426720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60A4AAD7-4A23-00A9-BE5D-D71D2CD69E0B}"/>
                </a:ext>
              </a:extLst>
            </p:cNvPr>
            <p:cNvSpPr/>
            <p:nvPr/>
          </p:nvSpPr>
          <p:spPr>
            <a:xfrm rot="5400000">
              <a:off x="4749993" y="1545091"/>
              <a:ext cx="50415" cy="2016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61B4E5C9-5B67-8180-929A-45436317563C}"/>
              </a:ext>
            </a:extLst>
          </p:cNvPr>
          <p:cNvSpPr/>
          <p:nvPr/>
        </p:nvSpPr>
        <p:spPr>
          <a:xfrm>
            <a:off x="623392" y="4725144"/>
            <a:ext cx="4660649" cy="936104"/>
          </a:xfrm>
          <a:prstGeom prst="roundRect">
            <a:avLst/>
          </a:prstGeom>
          <a:gradFill flip="none" rotWithShape="1">
            <a:gsLst>
              <a:gs pos="1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078742-77B2-D1E7-E8D5-86FA94774CD0}"/>
              </a:ext>
            </a:extLst>
          </p:cNvPr>
          <p:cNvSpPr txBox="1"/>
          <p:nvPr/>
        </p:nvSpPr>
        <p:spPr>
          <a:xfrm>
            <a:off x="882223" y="4962365"/>
            <a:ext cx="537327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3200" b="1">
                <a:solidFill>
                  <a:schemeClr val="accent5"/>
                </a:solidFill>
              </a:rPr>
              <a:t>05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B5091C9-D16B-CA02-C850-2DD5D9C7F397}"/>
              </a:ext>
            </a:extLst>
          </p:cNvPr>
          <p:cNvSpPr/>
          <p:nvPr/>
        </p:nvSpPr>
        <p:spPr>
          <a:xfrm>
            <a:off x="1787333" y="4913847"/>
            <a:ext cx="2183394" cy="55869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400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Participating/delivering </a:t>
            </a:r>
            <a:r>
              <a:rPr lang="en-IN" sz="1400" b="1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18 exercises</a:t>
            </a:r>
            <a:r>
              <a:rPr lang="en-IN" sz="1400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between Oct-22 and Oct-23 while in response</a:t>
            </a:r>
            <a:endParaRPr lang="en-IN" sz="1100">
              <a:solidFill>
                <a:schemeClr val="tx1">
                  <a:lumMod val="95000"/>
                  <a:lumOff val="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" name="!!Option2">
            <a:extLst>
              <a:ext uri="{FF2B5EF4-FFF2-40B4-BE49-F238E27FC236}">
                <a16:creationId xmlns:a16="http://schemas.microsoft.com/office/drawing/2014/main" id="{5DA3EBD8-C13D-0EED-60C4-032D96F22702}"/>
              </a:ext>
            </a:extLst>
          </p:cNvPr>
          <p:cNvGrpSpPr/>
          <p:nvPr/>
        </p:nvGrpSpPr>
        <p:grpSpPr>
          <a:xfrm>
            <a:off x="4533557" y="4926626"/>
            <a:ext cx="457758" cy="457758"/>
            <a:chOff x="4561840" y="1432560"/>
            <a:chExt cx="426720" cy="426720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13C41EE-FA0F-B5D3-F274-B87D8B1AA8EB}"/>
                </a:ext>
              </a:extLst>
            </p:cNvPr>
            <p:cNvSpPr/>
            <p:nvPr/>
          </p:nvSpPr>
          <p:spPr>
            <a:xfrm>
              <a:off x="4561840" y="1432560"/>
              <a:ext cx="426720" cy="42672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D43177F0-8DAB-57AA-20AF-07E13980CCEA}"/>
                </a:ext>
              </a:extLst>
            </p:cNvPr>
            <p:cNvGrpSpPr/>
            <p:nvPr/>
          </p:nvGrpSpPr>
          <p:grpSpPr>
            <a:xfrm>
              <a:off x="4674371" y="1545091"/>
              <a:ext cx="201658" cy="201658"/>
              <a:chOff x="11639028" y="2996952"/>
              <a:chExt cx="576064" cy="576064"/>
            </a:xfrm>
            <a:solidFill>
              <a:schemeClr val="bg1"/>
            </a:solidFill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48ACF6F-12C7-3C8C-4F36-376780793535}"/>
                  </a:ext>
                </a:extLst>
              </p:cNvPr>
              <p:cNvSpPr/>
              <p:nvPr/>
            </p:nvSpPr>
            <p:spPr>
              <a:xfrm>
                <a:off x="11855052" y="2996952"/>
                <a:ext cx="144016" cy="5760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79E9161-C684-3ACD-B574-F3089937D3CD}"/>
                  </a:ext>
                </a:extLst>
              </p:cNvPr>
              <p:cNvSpPr/>
              <p:nvPr/>
            </p:nvSpPr>
            <p:spPr>
              <a:xfrm rot="5400000">
                <a:off x="11855052" y="2996952"/>
                <a:ext cx="144016" cy="5760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CA461591-0F4F-57DE-E3CF-C6FCB25EAB97}"/>
              </a:ext>
            </a:extLst>
          </p:cNvPr>
          <p:cNvSpPr/>
          <p:nvPr/>
        </p:nvSpPr>
        <p:spPr>
          <a:xfrm>
            <a:off x="598528" y="5722606"/>
            <a:ext cx="4660649" cy="936104"/>
          </a:xfrm>
          <a:prstGeom prst="roundRect">
            <a:avLst/>
          </a:prstGeom>
          <a:gradFill flip="none" rotWithShape="1">
            <a:gsLst>
              <a:gs pos="1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D16D051-1D67-E475-2BA7-FE5074900661}"/>
              </a:ext>
            </a:extLst>
          </p:cNvPr>
          <p:cNvSpPr txBox="1"/>
          <p:nvPr/>
        </p:nvSpPr>
        <p:spPr>
          <a:xfrm>
            <a:off x="857359" y="5959827"/>
            <a:ext cx="537327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3200" b="1">
                <a:solidFill>
                  <a:schemeClr val="accent5"/>
                </a:solidFill>
              </a:rPr>
              <a:t>06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6278A81-F18A-03E5-62AF-8A0CCE48283E}"/>
              </a:ext>
            </a:extLst>
          </p:cNvPr>
          <p:cNvSpPr/>
          <p:nvPr/>
        </p:nvSpPr>
        <p:spPr>
          <a:xfrm>
            <a:off x="1762469" y="5911309"/>
            <a:ext cx="2625508" cy="55869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400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Development of </a:t>
            </a:r>
            <a:r>
              <a:rPr lang="en-IN" sz="1400" b="1" err="1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innovational</a:t>
            </a:r>
            <a:r>
              <a:rPr lang="en-IN" sz="1400" b="1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systems </a:t>
            </a:r>
            <a:r>
              <a:rPr lang="en-IN" sz="1400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(MIDI, PC POD Pack, Covid-19 Enquiry SharePoint)</a:t>
            </a:r>
            <a:endParaRPr lang="en-IN" sz="1100">
              <a:solidFill>
                <a:schemeClr val="tx1">
                  <a:lumMod val="95000"/>
                  <a:lumOff val="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23" name="!!Option2">
            <a:extLst>
              <a:ext uri="{FF2B5EF4-FFF2-40B4-BE49-F238E27FC236}">
                <a16:creationId xmlns:a16="http://schemas.microsoft.com/office/drawing/2014/main" id="{A8F4DD1B-B34C-E40D-1876-35B40373040C}"/>
              </a:ext>
            </a:extLst>
          </p:cNvPr>
          <p:cNvGrpSpPr/>
          <p:nvPr/>
        </p:nvGrpSpPr>
        <p:grpSpPr>
          <a:xfrm>
            <a:off x="4508693" y="5924088"/>
            <a:ext cx="457758" cy="457758"/>
            <a:chOff x="4561840" y="1432560"/>
            <a:chExt cx="426720" cy="426720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C2347F1-31E5-932F-C9BA-861BA7B5EFF6}"/>
                </a:ext>
              </a:extLst>
            </p:cNvPr>
            <p:cNvSpPr/>
            <p:nvPr/>
          </p:nvSpPr>
          <p:spPr>
            <a:xfrm>
              <a:off x="4561840" y="1432560"/>
              <a:ext cx="426720" cy="42672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77B46A5-38FE-E345-9373-91085A14FD1D}"/>
                </a:ext>
              </a:extLst>
            </p:cNvPr>
            <p:cNvGrpSpPr/>
            <p:nvPr/>
          </p:nvGrpSpPr>
          <p:grpSpPr>
            <a:xfrm>
              <a:off x="4674371" y="1545091"/>
              <a:ext cx="201658" cy="201658"/>
              <a:chOff x="11639028" y="2996952"/>
              <a:chExt cx="576064" cy="576064"/>
            </a:xfrm>
            <a:solidFill>
              <a:schemeClr val="bg1"/>
            </a:solidFill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F33B7D61-6A71-A370-D0EA-41A557ADD324}"/>
                  </a:ext>
                </a:extLst>
              </p:cNvPr>
              <p:cNvSpPr/>
              <p:nvPr/>
            </p:nvSpPr>
            <p:spPr>
              <a:xfrm>
                <a:off x="11855052" y="2996952"/>
                <a:ext cx="144016" cy="5760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D8753E6B-DCF1-3472-4181-5B38DD38E086}"/>
                  </a:ext>
                </a:extLst>
              </p:cNvPr>
              <p:cNvSpPr/>
              <p:nvPr/>
            </p:nvSpPr>
            <p:spPr>
              <a:xfrm rot="5400000">
                <a:off x="11855052" y="2996952"/>
                <a:ext cx="144016" cy="57606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9F3A5E36-FE1D-F9C7-8D2C-89E84303368C}"/>
              </a:ext>
            </a:extLst>
          </p:cNvPr>
          <p:cNvSpPr/>
          <p:nvPr/>
        </p:nvSpPr>
        <p:spPr>
          <a:xfrm>
            <a:off x="6920324" y="4653136"/>
            <a:ext cx="4660649" cy="936104"/>
          </a:xfrm>
          <a:prstGeom prst="roundRect">
            <a:avLst/>
          </a:prstGeom>
          <a:gradFill flip="none" rotWithShape="1">
            <a:gsLst>
              <a:gs pos="1000">
                <a:schemeClr val="bg1"/>
              </a:gs>
              <a:gs pos="100000">
                <a:schemeClr val="bg1">
                  <a:lumMod val="9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5DA968D-F9E5-10E1-F8AB-13164EF993B9}"/>
              </a:ext>
            </a:extLst>
          </p:cNvPr>
          <p:cNvSpPr txBox="1"/>
          <p:nvPr/>
        </p:nvSpPr>
        <p:spPr>
          <a:xfrm>
            <a:off x="10734296" y="4890357"/>
            <a:ext cx="537327" cy="461665"/>
          </a:xfrm>
          <a:prstGeom prst="rect">
            <a:avLst/>
          </a:prstGeom>
          <a:noFill/>
        </p:spPr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IN" sz="3200" b="1">
                <a:solidFill>
                  <a:schemeClr val="tx1">
                    <a:lumMod val="75000"/>
                    <a:lumOff val="25000"/>
                  </a:schemeClr>
                </a:solidFill>
              </a:rPr>
              <a:t>04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AF4D1A9-3F96-22C3-1B65-75FB697F365E}"/>
              </a:ext>
            </a:extLst>
          </p:cNvPr>
          <p:cNvSpPr/>
          <p:nvPr/>
        </p:nvSpPr>
        <p:spPr>
          <a:xfrm>
            <a:off x="8064934" y="4841839"/>
            <a:ext cx="2183394" cy="55869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r>
              <a:rPr lang="en-IN" sz="1400" b="1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Increasing uptake of training </a:t>
            </a:r>
            <a:r>
              <a:rPr lang="en-IN" sz="1400">
                <a:solidFill>
                  <a:schemeClr val="tx1">
                    <a:lumMod val="95000"/>
                    <a:lumOff val="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at core training opportunities </a:t>
            </a:r>
            <a:endParaRPr lang="en-IN" sz="1100" b="1">
              <a:solidFill>
                <a:schemeClr val="tx1">
                  <a:lumMod val="95000"/>
                  <a:lumOff val="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31" name="!!Option3">
            <a:extLst>
              <a:ext uri="{FF2B5EF4-FFF2-40B4-BE49-F238E27FC236}">
                <a16:creationId xmlns:a16="http://schemas.microsoft.com/office/drawing/2014/main" id="{D862CDE3-1262-B89D-D4BA-8140E13F32F7}"/>
              </a:ext>
            </a:extLst>
          </p:cNvPr>
          <p:cNvGrpSpPr/>
          <p:nvPr/>
        </p:nvGrpSpPr>
        <p:grpSpPr>
          <a:xfrm>
            <a:off x="7176120" y="4892309"/>
            <a:ext cx="457758" cy="457758"/>
            <a:chOff x="4561840" y="1432560"/>
            <a:chExt cx="426720" cy="426720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7F0E694-350A-6B2C-A245-A4D9CC12AF47}"/>
                </a:ext>
              </a:extLst>
            </p:cNvPr>
            <p:cNvSpPr/>
            <p:nvPr/>
          </p:nvSpPr>
          <p:spPr>
            <a:xfrm>
              <a:off x="4561840" y="1432560"/>
              <a:ext cx="426720" cy="426720"/>
            </a:xfrm>
            <a:prstGeom prst="ellipse">
              <a:avLst/>
            </a:prstGeom>
            <a:solidFill>
              <a:srgbClr val="FF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86C4C1B-9747-EBF7-C5DA-FDAE85D5B051}"/>
                </a:ext>
              </a:extLst>
            </p:cNvPr>
            <p:cNvSpPr/>
            <p:nvPr/>
          </p:nvSpPr>
          <p:spPr>
            <a:xfrm rot="5400000">
              <a:off x="4749993" y="1545091"/>
              <a:ext cx="50415" cy="2016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  <p:extLst>
      <p:ext uri="{BB962C8B-B14F-4D97-AF65-F5344CB8AC3E}">
        <p14:creationId xmlns:p14="http://schemas.microsoft.com/office/powerpoint/2010/main" val="2018172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DA43C-2D72-06FB-9028-ACDC09642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/>
              <a:t>Bedfordshire Hospitals NHS Foundation Trust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E905F8-7001-7A40-DBB7-8443E2E797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2BF63E-153B-63D4-9D43-E99F8EB11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F9D018-E2FF-8F29-7F55-2D28491C5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60DCE-9105-48A5-8A92-25C9283756D1}" type="slidenum">
              <a:rPr lang="en-GB" smtClean="0"/>
              <a:pPr/>
              <a:t>7</a:t>
            </a:fld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65A408AA-4E97-F3A3-787D-23494AC41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2270794"/>
              </p:ext>
            </p:extLst>
          </p:nvPr>
        </p:nvGraphicFramePr>
        <p:xfrm>
          <a:off x="497320" y="1484784"/>
          <a:ext cx="11171235" cy="4719320"/>
        </p:xfrm>
        <a:graphic>
          <a:graphicData uri="http://schemas.openxmlformats.org/drawingml/2006/table">
            <a:tbl>
              <a:tblPr firstRow="1" firstCol="1" lastRow="1">
                <a:tableStyleId>{6E25E649-3F16-4E02-A733-19D2CDBF48F0}</a:tableStyleId>
              </a:tblPr>
              <a:tblGrid>
                <a:gridCol w="2790368">
                  <a:extLst>
                    <a:ext uri="{9D8B030D-6E8A-4147-A177-3AD203B41FA5}">
                      <a16:colId xmlns:a16="http://schemas.microsoft.com/office/drawing/2014/main" val="155172916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1342658443"/>
                    </a:ext>
                  </a:extLst>
                </a:gridCol>
                <a:gridCol w="1896149">
                  <a:extLst>
                    <a:ext uri="{9D8B030D-6E8A-4147-A177-3AD203B41FA5}">
                      <a16:colId xmlns:a16="http://schemas.microsoft.com/office/drawing/2014/main" val="4033412137"/>
                    </a:ext>
                  </a:extLst>
                </a:gridCol>
                <a:gridCol w="2234247">
                  <a:extLst>
                    <a:ext uri="{9D8B030D-6E8A-4147-A177-3AD203B41FA5}">
                      <a16:colId xmlns:a16="http://schemas.microsoft.com/office/drawing/2014/main" val="923679787"/>
                    </a:ext>
                  </a:extLst>
                </a:gridCol>
                <a:gridCol w="2234247">
                  <a:extLst>
                    <a:ext uri="{9D8B030D-6E8A-4147-A177-3AD203B41FA5}">
                      <a16:colId xmlns:a16="http://schemas.microsoft.com/office/drawing/2014/main" val="31439593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Domains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Total applicable standards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Fully compliant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Partially compliant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Non compliant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7532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Governance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8956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Duty to assess risk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6127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Duty to maintain plans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2479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Command and 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0156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Training and exercising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7915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Response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1781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Warning and informing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5545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Cooperation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1715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Business Continuity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0220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CBRN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3012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61841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0440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C6D97-E089-04D7-2E81-200D0A2A5F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/>
              <a:t>Bedfordshire Hospitals NHS Foundation Trust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D40B0-1451-4CDB-0F91-EB41F44FF8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/>
              <a:t>BHT Self-Assessment = </a:t>
            </a:r>
            <a:r>
              <a:rPr lang="en-GB" sz="2800" b="1"/>
              <a:t>SUBSTANTIAL COMPLIANCE</a:t>
            </a:r>
          </a:p>
          <a:p>
            <a:pPr lvl="1"/>
            <a:r>
              <a:rPr lang="en-GB"/>
              <a:t>EPRR Training and Exercising – the need for training is laid out in the policy. Major incident training is carried out every month</a:t>
            </a:r>
          </a:p>
          <a:p>
            <a:pPr lvl="1"/>
            <a:r>
              <a:rPr lang="en-GB"/>
              <a:t>Business Continuity Management System/Business Continuity Plans – BHT has a BCM Policy however there are details that reflect the old ways of working that hasn’t been fully reflected since the trust merger</a:t>
            </a:r>
          </a:p>
          <a:p>
            <a:pPr lvl="1"/>
            <a:r>
              <a:rPr lang="en-GB"/>
              <a:t>Data Protection Security Toolkit </a:t>
            </a:r>
          </a:p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758393-3829-5729-5952-2BE182742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FE1DCB-D326-D03B-1331-76B023988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60DCE-9105-48A5-8A92-25C9283756D1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536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DA43C-2D72-06FB-9028-ACDC096421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/>
              <a:t>Milton Keynes University Hospital NHS Foundation Trust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E905F8-7001-7A40-DBB7-8443E2E797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2BF63E-153B-63D4-9D43-E99F8EB11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b="1"/>
              <a:t>NHS Bedfordshire, Luton and Milton Keynes Integrated Care Board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F9D018-E2FF-8F29-7F55-2D28491C5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60DCE-9105-48A5-8A92-25C9283756D1}" type="slidenum">
              <a:rPr lang="en-GB" smtClean="0"/>
              <a:pPr/>
              <a:t>9</a:t>
            </a:fld>
            <a:endParaRPr lang="en-GB"/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65A408AA-4E97-F3A3-787D-23494AC41A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2246192"/>
              </p:ext>
            </p:extLst>
          </p:nvPr>
        </p:nvGraphicFramePr>
        <p:xfrm>
          <a:off x="497320" y="1484784"/>
          <a:ext cx="11171235" cy="4719320"/>
        </p:xfrm>
        <a:graphic>
          <a:graphicData uri="http://schemas.openxmlformats.org/drawingml/2006/table">
            <a:tbl>
              <a:tblPr firstRow="1" firstCol="1" lastRow="1">
                <a:tableStyleId>{6E25E649-3F16-4E02-A733-19D2CDBF48F0}</a:tableStyleId>
              </a:tblPr>
              <a:tblGrid>
                <a:gridCol w="2790368">
                  <a:extLst>
                    <a:ext uri="{9D8B030D-6E8A-4147-A177-3AD203B41FA5}">
                      <a16:colId xmlns:a16="http://schemas.microsoft.com/office/drawing/2014/main" val="155172916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1342658443"/>
                    </a:ext>
                  </a:extLst>
                </a:gridCol>
                <a:gridCol w="1896149">
                  <a:extLst>
                    <a:ext uri="{9D8B030D-6E8A-4147-A177-3AD203B41FA5}">
                      <a16:colId xmlns:a16="http://schemas.microsoft.com/office/drawing/2014/main" val="4033412137"/>
                    </a:ext>
                  </a:extLst>
                </a:gridCol>
                <a:gridCol w="2234247">
                  <a:extLst>
                    <a:ext uri="{9D8B030D-6E8A-4147-A177-3AD203B41FA5}">
                      <a16:colId xmlns:a16="http://schemas.microsoft.com/office/drawing/2014/main" val="923679787"/>
                    </a:ext>
                  </a:extLst>
                </a:gridCol>
                <a:gridCol w="2234247">
                  <a:extLst>
                    <a:ext uri="{9D8B030D-6E8A-4147-A177-3AD203B41FA5}">
                      <a16:colId xmlns:a16="http://schemas.microsoft.com/office/drawing/2014/main" val="31439593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Domains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Total applicable standards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Fully compliant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Partially compliant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0"/>
                        <a:t>Non compliant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87532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Governance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8956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Duty to assess risk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86127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Duty to maintain plans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2479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Command and 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0156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Training and exercising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87915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Response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1781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Warning and informing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5545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Cooperation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617156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Business Continuity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60220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CBRN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3012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59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461841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8345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BLMK ICB Colours">
      <a:dk1>
        <a:srgbClr val="000000"/>
      </a:dk1>
      <a:lt1>
        <a:srgbClr val="FFFFFF"/>
      </a:lt1>
      <a:dk2>
        <a:srgbClr val="415563"/>
      </a:dk2>
      <a:lt2>
        <a:srgbClr val="E8EDEE"/>
      </a:lt2>
      <a:accent1>
        <a:srgbClr val="005EB8"/>
      </a:accent1>
      <a:accent2>
        <a:srgbClr val="FFB81C"/>
      </a:accent2>
      <a:accent3>
        <a:srgbClr val="41B6E5"/>
      </a:accent3>
      <a:accent4>
        <a:srgbClr val="78BD20"/>
      </a:accent4>
      <a:accent5>
        <a:srgbClr val="00A399"/>
      </a:accent5>
      <a:accent6>
        <a:srgbClr val="002F86"/>
      </a:accent6>
      <a:hlink>
        <a:srgbClr val="005EB8"/>
      </a:hlink>
      <a:folHlink>
        <a:srgbClr val="002F8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MK-ICB-PowerPoint-Template_June-2022-1" id="{45745398-B909-40C8-A1FD-E0B344C28347}" vid="{E902E404-94FF-46A1-A3F3-FD0A44CCCE5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0a96510-2181-4de2-9e32-d08ce72dcc5f" xsi:nil="true"/>
    <lcf76f155ced4ddcb4097134ff3c332f xmlns="8125e9cf-df19-4b88-bdd0-4876f17b9eb1">
      <Terms xmlns="http://schemas.microsoft.com/office/infopath/2007/PartnerControls"/>
    </lcf76f155ced4ddcb4097134ff3c332f>
    <_ip_UnifiedCompliancePolicyUIAction xmlns="http://schemas.microsoft.com/sharepoint/v3" xsi:nil="true"/>
    <_ip_UnifiedCompliancePolicyProperties xmlns="http://schemas.microsoft.com/sharepoint/v3" xsi:nil="true"/>
    <SharedWithUsers xmlns="00a96510-2181-4de2-9e32-d08ce72dcc5f">
      <UserInfo>
        <DisplayName>MEEKINS, Mark (NHS BEDFORDSHIRE, LUTON AND MILTON KEYNES ICB - M1J4Y)</DisplayName>
        <AccountId>14</AccountId>
        <AccountType/>
      </UserInfo>
      <UserInfo>
        <DisplayName>HILL, Abimbola (NHS BEDFORDSHIRE, LUTON AND MILTON KEYNES ICB - M1J4Y)</DisplayName>
        <AccountId>13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2CBF5A276BFC4D8ABD4C1EC68554BA" ma:contentTypeVersion="19" ma:contentTypeDescription="Create a new document." ma:contentTypeScope="" ma:versionID="f41f6b12cdc84f31f04c32c2ccc0e44f">
  <xsd:schema xmlns:xsd="http://www.w3.org/2001/XMLSchema" xmlns:xs="http://www.w3.org/2001/XMLSchema" xmlns:p="http://schemas.microsoft.com/office/2006/metadata/properties" xmlns:ns1="http://schemas.microsoft.com/sharepoint/v3" xmlns:ns2="8125e9cf-df19-4b88-bdd0-4876f17b9eb1" xmlns:ns3="00a96510-2181-4de2-9e32-d08ce72dcc5f" targetNamespace="http://schemas.microsoft.com/office/2006/metadata/properties" ma:root="true" ma:fieldsID="a5bd4393d9b62216c11017b93688a2f7" ns1:_="" ns2:_="" ns3:_="">
    <xsd:import namespace="http://schemas.microsoft.com/sharepoint/v3"/>
    <xsd:import namespace="8125e9cf-df19-4b88-bdd0-4876f17b9eb1"/>
    <xsd:import namespace="00a96510-2181-4de2-9e32-d08ce72dcc5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25e9cf-df19-4b88-bdd0-4876f17b9eb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2c8d5fda-b97d-42c6-97e2-f76465e161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6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0a96510-2181-4de2-9e32-d08ce72dcc5f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6ce0dcf2-0f33-44d0-9648-a47b485cd6af}" ma:internalName="TaxCatchAll" ma:showField="CatchAllData" ma:web="00a96510-2181-4de2-9e32-d08ce72dcc5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8153355-B80A-41EF-BBF7-77E2ADEBC77E}">
  <ds:schemaRefs>
    <ds:schemaRef ds:uri="00a96510-2181-4de2-9e32-d08ce72dcc5f"/>
    <ds:schemaRef ds:uri="8125e9cf-df19-4b88-bdd0-4876f17b9eb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EF7752D-596C-4A3E-9380-657AEC045AD0}">
  <ds:schemaRefs>
    <ds:schemaRef ds:uri="00a96510-2181-4de2-9e32-d08ce72dcc5f"/>
    <ds:schemaRef ds:uri="8125e9cf-df19-4b88-bdd0-4876f17b9eb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1357A83D-ECB4-43F3-91ED-4BD0089DB1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BLMK-ICB-PowerPoint-Template_June-2022-1</Template>
  <TotalTime>5</TotalTime>
  <Words>879</Words>
  <Application>Microsoft Office PowerPoint</Application>
  <PresentationFormat>Widescreen</PresentationFormat>
  <Paragraphs>297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Segoe UI</vt:lpstr>
      <vt:lpstr>Office Theme</vt:lpstr>
      <vt:lpstr>NHS England  EPRR Core Standards  Assurance 2023</vt:lpstr>
      <vt:lpstr>Assurance Process Summary</vt:lpstr>
      <vt:lpstr>Assurance Levels Summary</vt:lpstr>
      <vt:lpstr>2023 Core Standards</vt:lpstr>
      <vt:lpstr>2023 Core Standards</vt:lpstr>
      <vt:lpstr>PowerPoint Presentation</vt:lpstr>
      <vt:lpstr>Bedfordshire Hospitals NHS Foundation Trust</vt:lpstr>
      <vt:lpstr>Bedfordshire Hospitals NHS Foundation Trust</vt:lpstr>
      <vt:lpstr>Milton Keynes University Hospital NHS Foundation Trust</vt:lpstr>
      <vt:lpstr>Milton Keynes University Hospital NHS Foundation Trust</vt:lpstr>
      <vt:lpstr>Common Challenges across BLMK</vt:lpstr>
      <vt:lpstr>Considerations for 2024</vt:lpstr>
    </vt:vector>
  </TitlesOfParts>
  <Company>NHS HBL ICT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NHS England  EPRR Core Standards  Assurance 2023</dc:title>
  <dc:creator>HILL, Abimbola (NHS BEDFORDSHIRE, LUTON AND MILTON KEYNES ICB - M1J4Y)</dc:creator>
  <cp:lastModifiedBy>EVANS-RICHES, Michelle (NHS BEDFORDSHIRE, LUTON AND MILTON KEYNES ICB - M1J4Y)</cp:lastModifiedBy>
  <cp:revision>2</cp:revision>
  <dcterms:created xsi:type="dcterms:W3CDTF">2023-10-06T14:40:11Z</dcterms:created>
  <dcterms:modified xsi:type="dcterms:W3CDTF">2024-03-13T16:27:56Z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0x0101004F2CBF5A276BFC4D8ABD4C1EC68554BA</vt:lpwstr>
  </property>
  <property fmtid="{D5CDD505-2E9C-101B-9397-08002B2CF9AE}" pid="3" name="_dlc_DocIdItemGuid">
    <vt:lpwstr>c64c13b8-7e70-4379-bdce-53a70a6f98c7</vt:lpwstr>
  </property>
  <property fmtid="{D5CDD505-2E9C-101B-9397-08002B2CF9AE}" pid="4" name="MediaServiceImageTags">
    <vt:lpwstr/>
  </property>
</Properties>
</file>