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0" r:id="rId5"/>
  </p:sldMasterIdLst>
  <p:notesMasterIdLst>
    <p:notesMasterId r:id="rId43"/>
  </p:notesMasterIdLst>
  <p:handoutMasterIdLst>
    <p:handoutMasterId r:id="rId44"/>
  </p:handoutMasterIdLst>
  <p:sldIdLst>
    <p:sldId id="256" r:id="rId6"/>
    <p:sldId id="3961" r:id="rId7"/>
    <p:sldId id="3930" r:id="rId8"/>
    <p:sldId id="3860" r:id="rId9"/>
    <p:sldId id="3929" r:id="rId10"/>
    <p:sldId id="3926" r:id="rId11"/>
    <p:sldId id="3858" r:id="rId12"/>
    <p:sldId id="3927" r:id="rId13"/>
    <p:sldId id="3873" r:id="rId14"/>
    <p:sldId id="3931" r:id="rId15"/>
    <p:sldId id="3932" r:id="rId16"/>
    <p:sldId id="3933" r:id="rId17"/>
    <p:sldId id="303" r:id="rId18"/>
    <p:sldId id="306" r:id="rId19"/>
    <p:sldId id="304" r:id="rId20"/>
    <p:sldId id="305" r:id="rId21"/>
    <p:sldId id="307" r:id="rId22"/>
    <p:sldId id="308" r:id="rId23"/>
    <p:sldId id="3968" r:id="rId24"/>
    <p:sldId id="3969" r:id="rId25"/>
    <p:sldId id="301" r:id="rId26"/>
    <p:sldId id="3936" r:id="rId27"/>
    <p:sldId id="3937" r:id="rId28"/>
    <p:sldId id="3971" r:id="rId29"/>
    <p:sldId id="3938" r:id="rId30"/>
    <p:sldId id="3973" r:id="rId31"/>
    <p:sldId id="3939" r:id="rId32"/>
    <p:sldId id="3967" r:id="rId33"/>
    <p:sldId id="3942" r:id="rId34"/>
    <p:sldId id="3965" r:id="rId35"/>
    <p:sldId id="3934" r:id="rId36"/>
    <p:sldId id="3940" r:id="rId37"/>
    <p:sldId id="594" r:id="rId38"/>
    <p:sldId id="3972" r:id="rId39"/>
    <p:sldId id="3975" r:id="rId40"/>
    <p:sldId id="3974" r:id="rId41"/>
    <p:sldId id="394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DA436349-A5CB-DBAC-8AB8-2C32B733D367}" name="DARKNELL, Lorna (EAST LONDON NHS FOUNDATION TRUST)" initials="DL(LNFT" userId="S::lorna.darknell@nhs.net::17500b46-5116-453e-89e4-75353680ac2c" providerId="AD"/>
  <p188:author id="{CA6F2FA8-7A6C-53EA-3CA9-A61F0553ECE6}" name="Sharon Kendal (MLCSU)" initials="SK(" userId="S::sharon.kendal@mlcsu.nhs.uk::e065a7e3-5912-4383-95b1-d4249b4ce151" providerId="AD"/>
  <p188:author id="{245FC5FA-184F-13A2-7AA8-92E9A715C2CB}" name="CONROY, Kaysie (NHS BEDFORDSHIRE, LUTON AND MILTON KEYNES ICB - M1J4Y)" initials="CM" userId="S::kaysie.conroy@nhs.net::53e0d600-ec8d-42f6-95a8-2ffb71628cc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CONROY, Kaysie (NHS BEDFORDSHIRE, LUTON AND MILTON KEYNES ICB - M1J4Y)" initials="CK(BLAMKIM" lastIdx="4" clrIdx="3">
    <p:extLst>
      <p:ext uri="{19B8F6BF-5375-455C-9EA6-DF929625EA0E}">
        <p15:presenceInfo xmlns:p15="http://schemas.microsoft.com/office/powerpoint/2012/main" userId="S::kaysie.conroy@nhs.net::53e0d600-ec8d-42f6-95a8-2ffb71628c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252A6D"/>
    <a:srgbClr val="FF6600"/>
    <a:srgbClr val="5EA131"/>
    <a:srgbClr val="007BF6"/>
    <a:srgbClr val="1DB5EB"/>
    <a:srgbClr val="FFFFFF"/>
    <a:srgbClr val="004F9E"/>
    <a:srgbClr val="0180FF"/>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807A0-94C8-48A3-FF95-EF6326FAA55F}" v="105" dt="2023-10-03T11:10:30.501"/>
    <p1510:client id="{6BC47158-E168-3029-21B0-1D8FF7984EE2}" v="74" dt="2023-09-21T08:04:43.842"/>
    <p1510:client id="{F2A592FE-CE8F-430A-B970-0D7893B5D699}" v="309" dt="2023-09-19T08:49:41.5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77"/>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diagrams/_rels/data1.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10" Type="http://schemas.openxmlformats.org/officeDocument/2006/relationships/image" Target="../media/image65.svg"/><Relationship Id="rId4" Type="http://schemas.openxmlformats.org/officeDocument/2006/relationships/image" Target="../media/image59.svg"/><Relationship Id="rId9" Type="http://schemas.openxmlformats.org/officeDocument/2006/relationships/image" Target="../media/image6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10" Type="http://schemas.openxmlformats.org/officeDocument/2006/relationships/image" Target="../media/image65.svg"/><Relationship Id="rId4" Type="http://schemas.openxmlformats.org/officeDocument/2006/relationships/image" Target="../media/image59.svg"/><Relationship Id="rId9" Type="http://schemas.openxmlformats.org/officeDocument/2006/relationships/image" Target="../media/image64.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00A29A-4EAA-4EFB-9AE0-1182F33D001E}"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9439E418-E7F5-45B4-889C-880F73E556AC}">
      <dgm:prSet/>
      <dgm:spPr/>
      <dgm:t>
        <a:bodyPr/>
        <a:lstStyle/>
        <a:p>
          <a:pPr>
            <a:lnSpc>
              <a:spcPct val="100000"/>
            </a:lnSpc>
          </a:pPr>
          <a:r>
            <a:rPr lang="en-GB"/>
            <a:t>We were consistently told that people experienced low levels of access to primary care, which is leading people either to not access care or to use emergency routes (a stressful sensory experience)</a:t>
          </a:r>
          <a:endParaRPr lang="en-US"/>
        </a:p>
      </dgm:t>
    </dgm:pt>
    <dgm:pt modelId="{69C7BA25-6606-4657-AE17-495C26890865}" type="parTrans" cxnId="{0E372777-0B4B-45C9-9A32-D2801F79F07E}">
      <dgm:prSet/>
      <dgm:spPr/>
      <dgm:t>
        <a:bodyPr/>
        <a:lstStyle/>
        <a:p>
          <a:endParaRPr lang="en-US"/>
        </a:p>
      </dgm:t>
    </dgm:pt>
    <dgm:pt modelId="{AB7E1738-BA8A-4EA6-9607-ADC6BA652DDB}" type="sibTrans" cxnId="{0E372777-0B4B-45C9-9A32-D2801F79F07E}">
      <dgm:prSet/>
      <dgm:spPr/>
      <dgm:t>
        <a:bodyPr/>
        <a:lstStyle/>
        <a:p>
          <a:endParaRPr lang="en-US"/>
        </a:p>
      </dgm:t>
    </dgm:pt>
    <dgm:pt modelId="{DB8F8A56-9E0B-4E9F-A204-BCDB5D8E6E92}">
      <dgm:prSet/>
      <dgm:spPr/>
      <dgm:t>
        <a:bodyPr/>
        <a:lstStyle/>
        <a:p>
          <a:pPr>
            <a:lnSpc>
              <a:spcPct val="100000"/>
            </a:lnSpc>
          </a:pPr>
          <a:r>
            <a:rPr lang="en-GB"/>
            <a:t>There are longstanding issues with trust due to previous negative experiences accessing healthcare</a:t>
          </a:r>
          <a:endParaRPr lang="en-US"/>
        </a:p>
      </dgm:t>
    </dgm:pt>
    <dgm:pt modelId="{5B06D409-D300-4605-A288-BB48AB7BBE78}" type="parTrans" cxnId="{69E58471-966A-461F-9C33-013F6EBA7C4A}">
      <dgm:prSet/>
      <dgm:spPr/>
      <dgm:t>
        <a:bodyPr/>
        <a:lstStyle/>
        <a:p>
          <a:endParaRPr lang="en-US"/>
        </a:p>
      </dgm:t>
    </dgm:pt>
    <dgm:pt modelId="{59A03CD1-6273-41C2-8599-BB722FBE789F}" type="sibTrans" cxnId="{69E58471-966A-461F-9C33-013F6EBA7C4A}">
      <dgm:prSet/>
      <dgm:spPr/>
      <dgm:t>
        <a:bodyPr/>
        <a:lstStyle/>
        <a:p>
          <a:endParaRPr lang="en-US"/>
        </a:p>
      </dgm:t>
    </dgm:pt>
    <dgm:pt modelId="{F41215D2-6247-4695-94D1-87901F7574EA}">
      <dgm:prSet/>
      <dgm:spPr/>
      <dgm:t>
        <a:bodyPr/>
        <a:lstStyle/>
        <a:p>
          <a:pPr rtl="0">
            <a:lnSpc>
              <a:spcPct val="100000"/>
            </a:lnSpc>
          </a:pPr>
          <a:r>
            <a:rPr lang="en-GB"/>
            <a:t>'Fear of the unknown' is a big contributor to anxieties about attending health appointments,</a:t>
          </a:r>
          <a:r>
            <a:rPr lang="en-GB">
              <a:latin typeface="Arial" panose="020B0604020202020204"/>
            </a:rPr>
            <a:t> for example cancer screening</a:t>
          </a:r>
          <a:endParaRPr lang="en-US"/>
        </a:p>
      </dgm:t>
    </dgm:pt>
    <dgm:pt modelId="{57386F4F-C794-4AFE-92E0-67B34F81364D}" type="parTrans" cxnId="{6231C4BA-CD5E-4443-9258-378935E2ECBE}">
      <dgm:prSet/>
      <dgm:spPr/>
      <dgm:t>
        <a:bodyPr/>
        <a:lstStyle/>
        <a:p>
          <a:endParaRPr lang="en-US"/>
        </a:p>
      </dgm:t>
    </dgm:pt>
    <dgm:pt modelId="{F2903467-A17D-4BA7-BD28-3620365C1BAF}" type="sibTrans" cxnId="{6231C4BA-CD5E-4443-9258-378935E2ECBE}">
      <dgm:prSet/>
      <dgm:spPr/>
      <dgm:t>
        <a:bodyPr/>
        <a:lstStyle/>
        <a:p>
          <a:endParaRPr lang="en-US"/>
        </a:p>
      </dgm:t>
    </dgm:pt>
    <dgm:pt modelId="{A2C352AF-110B-4E6B-96C4-890E4896A90A}">
      <dgm:prSet/>
      <dgm:spPr/>
      <dgm:t>
        <a:bodyPr/>
        <a:lstStyle/>
        <a:p>
          <a:pPr>
            <a:lnSpc>
              <a:spcPct val="100000"/>
            </a:lnSpc>
          </a:pPr>
          <a:r>
            <a:rPr lang="en-GB"/>
            <a:t>There are a small number of champion dentists which people reported positive experiences with, while a smaller number of people have negative experiences of dentists which stops them going regularly</a:t>
          </a:r>
          <a:endParaRPr lang="en-US"/>
        </a:p>
      </dgm:t>
    </dgm:pt>
    <dgm:pt modelId="{4DB15E6F-6B3B-417A-96DA-72E32A68EFC2}" type="parTrans" cxnId="{770889F0-FC07-47D4-A68B-AD6DEA0B8319}">
      <dgm:prSet/>
      <dgm:spPr/>
      <dgm:t>
        <a:bodyPr/>
        <a:lstStyle/>
        <a:p>
          <a:endParaRPr lang="en-US"/>
        </a:p>
      </dgm:t>
    </dgm:pt>
    <dgm:pt modelId="{DA06E612-1444-4710-83BA-F8DF7EC81311}" type="sibTrans" cxnId="{770889F0-FC07-47D4-A68B-AD6DEA0B8319}">
      <dgm:prSet/>
      <dgm:spPr/>
      <dgm:t>
        <a:bodyPr/>
        <a:lstStyle/>
        <a:p>
          <a:endParaRPr lang="en-US"/>
        </a:p>
      </dgm:t>
    </dgm:pt>
    <dgm:pt modelId="{795D5E4D-93CD-42A5-834C-53C29403AB21}">
      <dgm:prSet/>
      <dgm:spPr/>
      <dgm:t>
        <a:bodyPr/>
        <a:lstStyle/>
        <a:p>
          <a:pPr>
            <a:lnSpc>
              <a:spcPct val="100000"/>
            </a:lnSpc>
          </a:pPr>
          <a:r>
            <a:rPr lang="en-GB"/>
            <a:t>People really cared about their health, and being in poor health stopped them doing the things that made them happy</a:t>
          </a:r>
          <a:endParaRPr lang="en-US"/>
        </a:p>
      </dgm:t>
    </dgm:pt>
    <dgm:pt modelId="{5D5EE433-3B8D-4B72-9BDC-D9C6F38A0395}" type="parTrans" cxnId="{6C98E137-A4C3-4E47-99D4-D6C100E7F758}">
      <dgm:prSet/>
      <dgm:spPr/>
      <dgm:t>
        <a:bodyPr/>
        <a:lstStyle/>
        <a:p>
          <a:endParaRPr lang="en-US"/>
        </a:p>
      </dgm:t>
    </dgm:pt>
    <dgm:pt modelId="{AFA1C1A1-0ECF-480E-95BD-7B60862259C4}" type="sibTrans" cxnId="{6C98E137-A4C3-4E47-99D4-D6C100E7F758}">
      <dgm:prSet/>
      <dgm:spPr/>
      <dgm:t>
        <a:bodyPr/>
        <a:lstStyle/>
        <a:p>
          <a:endParaRPr lang="en-US"/>
        </a:p>
      </dgm:t>
    </dgm:pt>
    <dgm:pt modelId="{FA12C993-4B66-4059-9DF6-EAA2C65B3E50}" type="pres">
      <dgm:prSet presAssocID="{3700A29A-4EAA-4EFB-9AE0-1182F33D001E}" presName="root" presStyleCnt="0">
        <dgm:presLayoutVars>
          <dgm:dir/>
          <dgm:resizeHandles val="exact"/>
        </dgm:presLayoutVars>
      </dgm:prSet>
      <dgm:spPr/>
    </dgm:pt>
    <dgm:pt modelId="{19828D8F-E1A3-4DB3-B166-EED53A897054}" type="pres">
      <dgm:prSet presAssocID="{9439E418-E7F5-45B4-889C-880F73E556AC}" presName="compNode" presStyleCnt="0"/>
      <dgm:spPr/>
    </dgm:pt>
    <dgm:pt modelId="{81A751D7-2D5E-4F5F-8666-A43120613252}" type="pres">
      <dgm:prSet presAssocID="{9439E418-E7F5-45B4-889C-880F73E556AC}" presName="bgRect" presStyleLbl="bgShp" presStyleIdx="0" presStyleCnt="5"/>
      <dgm:spPr/>
    </dgm:pt>
    <dgm:pt modelId="{A6962AD5-B6BD-4ECE-8792-A92E483D3259}" type="pres">
      <dgm:prSet presAssocID="{9439E418-E7F5-45B4-889C-880F73E556A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mbulance"/>
        </a:ext>
      </dgm:extLst>
    </dgm:pt>
    <dgm:pt modelId="{62A7839B-6081-420E-A383-F4A8B4D6499A}" type="pres">
      <dgm:prSet presAssocID="{9439E418-E7F5-45B4-889C-880F73E556AC}" presName="spaceRect" presStyleCnt="0"/>
      <dgm:spPr/>
    </dgm:pt>
    <dgm:pt modelId="{EA14A36D-D8BA-477C-9675-E42DC2C3C1EC}" type="pres">
      <dgm:prSet presAssocID="{9439E418-E7F5-45B4-889C-880F73E556AC}" presName="parTx" presStyleLbl="revTx" presStyleIdx="0" presStyleCnt="5">
        <dgm:presLayoutVars>
          <dgm:chMax val="0"/>
          <dgm:chPref val="0"/>
        </dgm:presLayoutVars>
      </dgm:prSet>
      <dgm:spPr/>
    </dgm:pt>
    <dgm:pt modelId="{61A04A7F-F0ED-46FA-92D1-435F714106EF}" type="pres">
      <dgm:prSet presAssocID="{AB7E1738-BA8A-4EA6-9607-ADC6BA652DDB}" presName="sibTrans" presStyleCnt="0"/>
      <dgm:spPr/>
    </dgm:pt>
    <dgm:pt modelId="{1DBB5367-BA2D-400C-AD0C-5D56A2671B91}" type="pres">
      <dgm:prSet presAssocID="{DB8F8A56-9E0B-4E9F-A204-BCDB5D8E6E92}" presName="compNode" presStyleCnt="0"/>
      <dgm:spPr/>
    </dgm:pt>
    <dgm:pt modelId="{7FC69FFD-F86C-44CE-B0C3-4807CF210708}" type="pres">
      <dgm:prSet presAssocID="{DB8F8A56-9E0B-4E9F-A204-BCDB5D8E6E92}" presName="bgRect" presStyleLbl="bgShp" presStyleIdx="1" presStyleCnt="5"/>
      <dgm:spPr/>
    </dgm:pt>
    <dgm:pt modelId="{7A3EF376-0D11-4B0F-A201-D622B88114B7}" type="pres">
      <dgm:prSet presAssocID="{DB8F8A56-9E0B-4E9F-A204-BCDB5D8E6E9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tor"/>
        </a:ext>
      </dgm:extLst>
    </dgm:pt>
    <dgm:pt modelId="{BD8A4337-592D-42FF-872E-AA9CB7728A89}" type="pres">
      <dgm:prSet presAssocID="{DB8F8A56-9E0B-4E9F-A204-BCDB5D8E6E92}" presName="spaceRect" presStyleCnt="0"/>
      <dgm:spPr/>
    </dgm:pt>
    <dgm:pt modelId="{1563EB13-6057-4224-A72B-FFF5DE4C0EC9}" type="pres">
      <dgm:prSet presAssocID="{DB8F8A56-9E0B-4E9F-A204-BCDB5D8E6E92}" presName="parTx" presStyleLbl="revTx" presStyleIdx="1" presStyleCnt="5">
        <dgm:presLayoutVars>
          <dgm:chMax val="0"/>
          <dgm:chPref val="0"/>
        </dgm:presLayoutVars>
      </dgm:prSet>
      <dgm:spPr/>
    </dgm:pt>
    <dgm:pt modelId="{97B71B02-A8C2-4B59-AA57-EF4BECAEAD29}" type="pres">
      <dgm:prSet presAssocID="{59A03CD1-6273-41C2-8599-BB722FBE789F}" presName="sibTrans" presStyleCnt="0"/>
      <dgm:spPr/>
    </dgm:pt>
    <dgm:pt modelId="{F7A0B55F-F414-4C14-862A-22F81EED4BC8}" type="pres">
      <dgm:prSet presAssocID="{F41215D2-6247-4695-94D1-87901F7574EA}" presName="compNode" presStyleCnt="0"/>
      <dgm:spPr/>
    </dgm:pt>
    <dgm:pt modelId="{A2C8B303-9AD5-4947-96DD-5C9E49769AD0}" type="pres">
      <dgm:prSet presAssocID="{F41215D2-6247-4695-94D1-87901F7574EA}" presName="bgRect" presStyleLbl="bgShp" presStyleIdx="2" presStyleCnt="5"/>
      <dgm:spPr/>
    </dgm:pt>
    <dgm:pt modelId="{68ED8372-E081-4075-BFCB-F310F51501B5}" type="pres">
      <dgm:prSet presAssocID="{F41215D2-6247-4695-94D1-87901F7574E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0801C8B4-AE6C-4117-9014-C8930A3DA918}" type="pres">
      <dgm:prSet presAssocID="{F41215D2-6247-4695-94D1-87901F7574EA}" presName="spaceRect" presStyleCnt="0"/>
      <dgm:spPr/>
    </dgm:pt>
    <dgm:pt modelId="{E1F6EB06-EE42-40C5-A91C-6F8CC13AC1E4}" type="pres">
      <dgm:prSet presAssocID="{F41215D2-6247-4695-94D1-87901F7574EA}" presName="parTx" presStyleLbl="revTx" presStyleIdx="2" presStyleCnt="5">
        <dgm:presLayoutVars>
          <dgm:chMax val="0"/>
          <dgm:chPref val="0"/>
        </dgm:presLayoutVars>
      </dgm:prSet>
      <dgm:spPr/>
    </dgm:pt>
    <dgm:pt modelId="{C762D715-A09D-4D0D-9C55-8F1D00BA087B}" type="pres">
      <dgm:prSet presAssocID="{F2903467-A17D-4BA7-BD28-3620365C1BAF}" presName="sibTrans" presStyleCnt="0"/>
      <dgm:spPr/>
    </dgm:pt>
    <dgm:pt modelId="{70EFE9BA-7158-48A5-B8FB-279788903EC9}" type="pres">
      <dgm:prSet presAssocID="{A2C352AF-110B-4E6B-96C4-890E4896A90A}" presName="compNode" presStyleCnt="0"/>
      <dgm:spPr/>
    </dgm:pt>
    <dgm:pt modelId="{AE792D8C-7899-4702-A3F4-5976AC83E79F}" type="pres">
      <dgm:prSet presAssocID="{A2C352AF-110B-4E6B-96C4-890E4896A90A}" presName="bgRect" presStyleLbl="bgShp" presStyleIdx="3" presStyleCnt="5"/>
      <dgm:spPr/>
    </dgm:pt>
    <dgm:pt modelId="{A5CF7562-07D6-4B06-A1AE-6B853D55989B}" type="pres">
      <dgm:prSet presAssocID="{A2C352AF-110B-4E6B-96C4-890E4896A90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ooth"/>
        </a:ext>
      </dgm:extLst>
    </dgm:pt>
    <dgm:pt modelId="{6591CEC8-DCFC-4BC0-8237-8C12F48EE1B5}" type="pres">
      <dgm:prSet presAssocID="{A2C352AF-110B-4E6B-96C4-890E4896A90A}" presName="spaceRect" presStyleCnt="0"/>
      <dgm:spPr/>
    </dgm:pt>
    <dgm:pt modelId="{FB39F92F-ED11-46EA-A3F4-AFB26ADA97F4}" type="pres">
      <dgm:prSet presAssocID="{A2C352AF-110B-4E6B-96C4-890E4896A90A}" presName="parTx" presStyleLbl="revTx" presStyleIdx="3" presStyleCnt="5">
        <dgm:presLayoutVars>
          <dgm:chMax val="0"/>
          <dgm:chPref val="0"/>
        </dgm:presLayoutVars>
      </dgm:prSet>
      <dgm:spPr/>
    </dgm:pt>
    <dgm:pt modelId="{8ADB2AF7-8C44-4C16-BF36-52B04EEF65DE}" type="pres">
      <dgm:prSet presAssocID="{DA06E612-1444-4710-83BA-F8DF7EC81311}" presName="sibTrans" presStyleCnt="0"/>
      <dgm:spPr/>
    </dgm:pt>
    <dgm:pt modelId="{B491FE8B-0CA8-470F-9EC5-80835511EADD}" type="pres">
      <dgm:prSet presAssocID="{795D5E4D-93CD-42A5-834C-53C29403AB21}" presName="compNode" presStyleCnt="0"/>
      <dgm:spPr/>
    </dgm:pt>
    <dgm:pt modelId="{85251F33-837C-4A2C-853D-19C9A9D73DF4}" type="pres">
      <dgm:prSet presAssocID="{795D5E4D-93CD-42A5-834C-53C29403AB21}" presName="bgRect" presStyleLbl="bgShp" presStyleIdx="4" presStyleCnt="5"/>
      <dgm:spPr/>
    </dgm:pt>
    <dgm:pt modelId="{BA9566F6-1C46-4372-8261-DCE76161F393}" type="pres">
      <dgm:prSet presAssocID="{795D5E4D-93CD-42A5-834C-53C29403AB2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tethoscope"/>
        </a:ext>
      </dgm:extLst>
    </dgm:pt>
    <dgm:pt modelId="{9CBB4575-6B5B-479B-B4E1-B2212137DA99}" type="pres">
      <dgm:prSet presAssocID="{795D5E4D-93CD-42A5-834C-53C29403AB21}" presName="spaceRect" presStyleCnt="0"/>
      <dgm:spPr/>
    </dgm:pt>
    <dgm:pt modelId="{FBFC07D0-07A6-428E-905E-F41669679F21}" type="pres">
      <dgm:prSet presAssocID="{795D5E4D-93CD-42A5-834C-53C29403AB21}" presName="parTx" presStyleLbl="revTx" presStyleIdx="4" presStyleCnt="5">
        <dgm:presLayoutVars>
          <dgm:chMax val="0"/>
          <dgm:chPref val="0"/>
        </dgm:presLayoutVars>
      </dgm:prSet>
      <dgm:spPr/>
    </dgm:pt>
  </dgm:ptLst>
  <dgm:cxnLst>
    <dgm:cxn modelId="{6C98E137-A4C3-4E47-99D4-D6C100E7F758}" srcId="{3700A29A-4EAA-4EFB-9AE0-1182F33D001E}" destId="{795D5E4D-93CD-42A5-834C-53C29403AB21}" srcOrd="4" destOrd="0" parTransId="{5D5EE433-3B8D-4B72-9BDC-D9C6F38A0395}" sibTransId="{AFA1C1A1-0ECF-480E-95BD-7B60862259C4}"/>
    <dgm:cxn modelId="{69E58471-966A-461F-9C33-013F6EBA7C4A}" srcId="{3700A29A-4EAA-4EFB-9AE0-1182F33D001E}" destId="{DB8F8A56-9E0B-4E9F-A204-BCDB5D8E6E92}" srcOrd="1" destOrd="0" parTransId="{5B06D409-D300-4605-A288-BB48AB7BBE78}" sibTransId="{59A03CD1-6273-41C2-8599-BB722FBE789F}"/>
    <dgm:cxn modelId="{0E372777-0B4B-45C9-9A32-D2801F79F07E}" srcId="{3700A29A-4EAA-4EFB-9AE0-1182F33D001E}" destId="{9439E418-E7F5-45B4-889C-880F73E556AC}" srcOrd="0" destOrd="0" parTransId="{69C7BA25-6606-4657-AE17-495C26890865}" sibTransId="{AB7E1738-BA8A-4EA6-9607-ADC6BA652DDB}"/>
    <dgm:cxn modelId="{654954A0-AE43-4EC8-B235-A0F64CBEF0AC}" type="presOf" srcId="{795D5E4D-93CD-42A5-834C-53C29403AB21}" destId="{FBFC07D0-07A6-428E-905E-F41669679F21}" srcOrd="0" destOrd="0" presId="urn:microsoft.com/office/officeart/2018/2/layout/IconVerticalSolidList"/>
    <dgm:cxn modelId="{6231C4BA-CD5E-4443-9258-378935E2ECBE}" srcId="{3700A29A-4EAA-4EFB-9AE0-1182F33D001E}" destId="{F41215D2-6247-4695-94D1-87901F7574EA}" srcOrd="2" destOrd="0" parTransId="{57386F4F-C794-4AFE-92E0-67B34F81364D}" sibTransId="{F2903467-A17D-4BA7-BD28-3620365C1BAF}"/>
    <dgm:cxn modelId="{213C83C3-36EB-49F6-ACFB-0CE4AD349B92}" type="presOf" srcId="{F41215D2-6247-4695-94D1-87901F7574EA}" destId="{E1F6EB06-EE42-40C5-A91C-6F8CC13AC1E4}" srcOrd="0" destOrd="0" presId="urn:microsoft.com/office/officeart/2018/2/layout/IconVerticalSolidList"/>
    <dgm:cxn modelId="{B6538EC8-8FAA-43A7-9A18-18943F640599}" type="presOf" srcId="{3700A29A-4EAA-4EFB-9AE0-1182F33D001E}" destId="{FA12C993-4B66-4059-9DF6-EAA2C65B3E50}" srcOrd="0" destOrd="0" presId="urn:microsoft.com/office/officeart/2018/2/layout/IconVerticalSolidList"/>
    <dgm:cxn modelId="{768E9FD2-87BC-4A04-B23D-4293765CAE67}" type="presOf" srcId="{9439E418-E7F5-45B4-889C-880F73E556AC}" destId="{EA14A36D-D8BA-477C-9675-E42DC2C3C1EC}" srcOrd="0" destOrd="0" presId="urn:microsoft.com/office/officeart/2018/2/layout/IconVerticalSolidList"/>
    <dgm:cxn modelId="{7EDE78E7-EB57-4585-87EC-2C8F20E31EA5}" type="presOf" srcId="{A2C352AF-110B-4E6B-96C4-890E4896A90A}" destId="{FB39F92F-ED11-46EA-A3F4-AFB26ADA97F4}" srcOrd="0" destOrd="0" presId="urn:microsoft.com/office/officeart/2018/2/layout/IconVerticalSolidList"/>
    <dgm:cxn modelId="{770889F0-FC07-47D4-A68B-AD6DEA0B8319}" srcId="{3700A29A-4EAA-4EFB-9AE0-1182F33D001E}" destId="{A2C352AF-110B-4E6B-96C4-890E4896A90A}" srcOrd="3" destOrd="0" parTransId="{4DB15E6F-6B3B-417A-96DA-72E32A68EFC2}" sibTransId="{DA06E612-1444-4710-83BA-F8DF7EC81311}"/>
    <dgm:cxn modelId="{A67127FB-6F83-4593-983F-3F5B9BA87020}" type="presOf" srcId="{DB8F8A56-9E0B-4E9F-A204-BCDB5D8E6E92}" destId="{1563EB13-6057-4224-A72B-FFF5DE4C0EC9}" srcOrd="0" destOrd="0" presId="urn:microsoft.com/office/officeart/2018/2/layout/IconVerticalSolidList"/>
    <dgm:cxn modelId="{B24CDD2B-4545-4780-9EBB-4A0C03F8E0D3}" type="presParOf" srcId="{FA12C993-4B66-4059-9DF6-EAA2C65B3E50}" destId="{19828D8F-E1A3-4DB3-B166-EED53A897054}" srcOrd="0" destOrd="0" presId="urn:microsoft.com/office/officeart/2018/2/layout/IconVerticalSolidList"/>
    <dgm:cxn modelId="{BE1C4A4C-0E30-4641-B15E-4D7A9EF0775D}" type="presParOf" srcId="{19828D8F-E1A3-4DB3-B166-EED53A897054}" destId="{81A751D7-2D5E-4F5F-8666-A43120613252}" srcOrd="0" destOrd="0" presId="urn:microsoft.com/office/officeart/2018/2/layout/IconVerticalSolidList"/>
    <dgm:cxn modelId="{9C1C4483-20AE-45BF-983F-9C25940729D3}" type="presParOf" srcId="{19828D8F-E1A3-4DB3-B166-EED53A897054}" destId="{A6962AD5-B6BD-4ECE-8792-A92E483D3259}" srcOrd="1" destOrd="0" presId="urn:microsoft.com/office/officeart/2018/2/layout/IconVerticalSolidList"/>
    <dgm:cxn modelId="{7D76F2F9-AA17-4E95-88BC-78178DC51309}" type="presParOf" srcId="{19828D8F-E1A3-4DB3-B166-EED53A897054}" destId="{62A7839B-6081-420E-A383-F4A8B4D6499A}" srcOrd="2" destOrd="0" presId="urn:microsoft.com/office/officeart/2018/2/layout/IconVerticalSolidList"/>
    <dgm:cxn modelId="{2C622507-1BB5-49B6-A830-941BD20E827A}" type="presParOf" srcId="{19828D8F-E1A3-4DB3-B166-EED53A897054}" destId="{EA14A36D-D8BA-477C-9675-E42DC2C3C1EC}" srcOrd="3" destOrd="0" presId="urn:microsoft.com/office/officeart/2018/2/layout/IconVerticalSolidList"/>
    <dgm:cxn modelId="{1E3208BB-7746-424D-B6CA-6CD804974EF4}" type="presParOf" srcId="{FA12C993-4B66-4059-9DF6-EAA2C65B3E50}" destId="{61A04A7F-F0ED-46FA-92D1-435F714106EF}" srcOrd="1" destOrd="0" presId="urn:microsoft.com/office/officeart/2018/2/layout/IconVerticalSolidList"/>
    <dgm:cxn modelId="{0D88ABAC-21FD-4D58-9840-C6696D26FFB4}" type="presParOf" srcId="{FA12C993-4B66-4059-9DF6-EAA2C65B3E50}" destId="{1DBB5367-BA2D-400C-AD0C-5D56A2671B91}" srcOrd="2" destOrd="0" presId="urn:microsoft.com/office/officeart/2018/2/layout/IconVerticalSolidList"/>
    <dgm:cxn modelId="{28770AE0-8570-43C8-8F82-7034C745D50C}" type="presParOf" srcId="{1DBB5367-BA2D-400C-AD0C-5D56A2671B91}" destId="{7FC69FFD-F86C-44CE-B0C3-4807CF210708}" srcOrd="0" destOrd="0" presId="urn:microsoft.com/office/officeart/2018/2/layout/IconVerticalSolidList"/>
    <dgm:cxn modelId="{F0E3F252-6A8E-4E97-AF23-CBE371B44F46}" type="presParOf" srcId="{1DBB5367-BA2D-400C-AD0C-5D56A2671B91}" destId="{7A3EF376-0D11-4B0F-A201-D622B88114B7}" srcOrd="1" destOrd="0" presId="urn:microsoft.com/office/officeart/2018/2/layout/IconVerticalSolidList"/>
    <dgm:cxn modelId="{2EBD6938-9036-4908-9EC2-AF42A3F5ECCE}" type="presParOf" srcId="{1DBB5367-BA2D-400C-AD0C-5D56A2671B91}" destId="{BD8A4337-592D-42FF-872E-AA9CB7728A89}" srcOrd="2" destOrd="0" presId="urn:microsoft.com/office/officeart/2018/2/layout/IconVerticalSolidList"/>
    <dgm:cxn modelId="{80700CFE-1AF0-4418-A180-5F4D97EA1556}" type="presParOf" srcId="{1DBB5367-BA2D-400C-AD0C-5D56A2671B91}" destId="{1563EB13-6057-4224-A72B-FFF5DE4C0EC9}" srcOrd="3" destOrd="0" presId="urn:microsoft.com/office/officeart/2018/2/layout/IconVerticalSolidList"/>
    <dgm:cxn modelId="{62E9CB1B-DFB4-4BF0-9F87-86B795C355A5}" type="presParOf" srcId="{FA12C993-4B66-4059-9DF6-EAA2C65B3E50}" destId="{97B71B02-A8C2-4B59-AA57-EF4BECAEAD29}" srcOrd="3" destOrd="0" presId="urn:microsoft.com/office/officeart/2018/2/layout/IconVerticalSolidList"/>
    <dgm:cxn modelId="{6D97D2BD-AE41-4ACE-BFB8-5718E57B5241}" type="presParOf" srcId="{FA12C993-4B66-4059-9DF6-EAA2C65B3E50}" destId="{F7A0B55F-F414-4C14-862A-22F81EED4BC8}" srcOrd="4" destOrd="0" presId="urn:microsoft.com/office/officeart/2018/2/layout/IconVerticalSolidList"/>
    <dgm:cxn modelId="{584DDDD4-81EE-4E29-B181-E26476A49BA5}" type="presParOf" srcId="{F7A0B55F-F414-4C14-862A-22F81EED4BC8}" destId="{A2C8B303-9AD5-4947-96DD-5C9E49769AD0}" srcOrd="0" destOrd="0" presId="urn:microsoft.com/office/officeart/2018/2/layout/IconVerticalSolidList"/>
    <dgm:cxn modelId="{79DC2854-9D12-4F51-AD89-B792C1052DDA}" type="presParOf" srcId="{F7A0B55F-F414-4C14-862A-22F81EED4BC8}" destId="{68ED8372-E081-4075-BFCB-F310F51501B5}" srcOrd="1" destOrd="0" presId="urn:microsoft.com/office/officeart/2018/2/layout/IconVerticalSolidList"/>
    <dgm:cxn modelId="{67131EC3-2101-449D-B367-9787F4C4754B}" type="presParOf" srcId="{F7A0B55F-F414-4C14-862A-22F81EED4BC8}" destId="{0801C8B4-AE6C-4117-9014-C8930A3DA918}" srcOrd="2" destOrd="0" presId="urn:microsoft.com/office/officeart/2018/2/layout/IconVerticalSolidList"/>
    <dgm:cxn modelId="{CB8EDD32-9C10-424F-A7DF-4D6813A60A2B}" type="presParOf" srcId="{F7A0B55F-F414-4C14-862A-22F81EED4BC8}" destId="{E1F6EB06-EE42-40C5-A91C-6F8CC13AC1E4}" srcOrd="3" destOrd="0" presId="urn:microsoft.com/office/officeart/2018/2/layout/IconVerticalSolidList"/>
    <dgm:cxn modelId="{A9720BDA-5654-4935-A2EF-132711784149}" type="presParOf" srcId="{FA12C993-4B66-4059-9DF6-EAA2C65B3E50}" destId="{C762D715-A09D-4D0D-9C55-8F1D00BA087B}" srcOrd="5" destOrd="0" presId="urn:microsoft.com/office/officeart/2018/2/layout/IconVerticalSolidList"/>
    <dgm:cxn modelId="{64833917-EEC7-4029-AB78-13C72353C4FE}" type="presParOf" srcId="{FA12C993-4B66-4059-9DF6-EAA2C65B3E50}" destId="{70EFE9BA-7158-48A5-B8FB-279788903EC9}" srcOrd="6" destOrd="0" presId="urn:microsoft.com/office/officeart/2018/2/layout/IconVerticalSolidList"/>
    <dgm:cxn modelId="{EA2C8898-50BA-4291-9957-1997DD0C87A2}" type="presParOf" srcId="{70EFE9BA-7158-48A5-B8FB-279788903EC9}" destId="{AE792D8C-7899-4702-A3F4-5976AC83E79F}" srcOrd="0" destOrd="0" presId="urn:microsoft.com/office/officeart/2018/2/layout/IconVerticalSolidList"/>
    <dgm:cxn modelId="{1117F314-336E-407E-A586-05015E832BA0}" type="presParOf" srcId="{70EFE9BA-7158-48A5-B8FB-279788903EC9}" destId="{A5CF7562-07D6-4B06-A1AE-6B853D55989B}" srcOrd="1" destOrd="0" presId="urn:microsoft.com/office/officeart/2018/2/layout/IconVerticalSolidList"/>
    <dgm:cxn modelId="{A09AC668-F04E-412B-B71B-6F151B0B3598}" type="presParOf" srcId="{70EFE9BA-7158-48A5-B8FB-279788903EC9}" destId="{6591CEC8-DCFC-4BC0-8237-8C12F48EE1B5}" srcOrd="2" destOrd="0" presId="urn:microsoft.com/office/officeart/2018/2/layout/IconVerticalSolidList"/>
    <dgm:cxn modelId="{9049A33A-1833-460E-A750-DB612CC42426}" type="presParOf" srcId="{70EFE9BA-7158-48A5-B8FB-279788903EC9}" destId="{FB39F92F-ED11-46EA-A3F4-AFB26ADA97F4}" srcOrd="3" destOrd="0" presId="urn:microsoft.com/office/officeart/2018/2/layout/IconVerticalSolidList"/>
    <dgm:cxn modelId="{A4671E9E-6F59-4594-AF57-6A958D750CF0}" type="presParOf" srcId="{FA12C993-4B66-4059-9DF6-EAA2C65B3E50}" destId="{8ADB2AF7-8C44-4C16-BF36-52B04EEF65DE}" srcOrd="7" destOrd="0" presId="urn:microsoft.com/office/officeart/2018/2/layout/IconVerticalSolidList"/>
    <dgm:cxn modelId="{5EB77A35-EF2F-4D18-9A38-418E25C83798}" type="presParOf" srcId="{FA12C993-4B66-4059-9DF6-EAA2C65B3E50}" destId="{B491FE8B-0CA8-470F-9EC5-80835511EADD}" srcOrd="8" destOrd="0" presId="urn:microsoft.com/office/officeart/2018/2/layout/IconVerticalSolidList"/>
    <dgm:cxn modelId="{D6E91EF7-3E43-40FE-8DEC-F9598FC1C893}" type="presParOf" srcId="{B491FE8B-0CA8-470F-9EC5-80835511EADD}" destId="{85251F33-837C-4A2C-853D-19C9A9D73DF4}" srcOrd="0" destOrd="0" presId="urn:microsoft.com/office/officeart/2018/2/layout/IconVerticalSolidList"/>
    <dgm:cxn modelId="{771864EB-1EDE-4DAE-8F92-202EE0E91D81}" type="presParOf" srcId="{B491FE8B-0CA8-470F-9EC5-80835511EADD}" destId="{BA9566F6-1C46-4372-8261-DCE76161F393}" srcOrd="1" destOrd="0" presId="urn:microsoft.com/office/officeart/2018/2/layout/IconVerticalSolidList"/>
    <dgm:cxn modelId="{6BEC3FE3-0740-4F99-A343-C35838E80F7C}" type="presParOf" srcId="{B491FE8B-0CA8-470F-9EC5-80835511EADD}" destId="{9CBB4575-6B5B-479B-B4E1-B2212137DA99}" srcOrd="2" destOrd="0" presId="urn:microsoft.com/office/officeart/2018/2/layout/IconVerticalSolidList"/>
    <dgm:cxn modelId="{7878F44D-2A13-4518-B099-55FECD8617C6}" type="presParOf" srcId="{B491FE8B-0CA8-470F-9EC5-80835511EADD}" destId="{FBFC07D0-07A6-428E-905E-F41669679F2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5DEF39-C8B3-4856-B0BA-50C0A201D1E8}"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GB"/>
        </a:p>
      </dgm:t>
    </dgm:pt>
    <dgm:pt modelId="{4C5ED7DC-C5CA-4795-B0BF-C1496A220D84}">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600" b="1" dirty="0">
              <a:ln>
                <a:noFill/>
              </a:ln>
              <a:solidFill>
                <a:schemeClr val="tx1"/>
              </a:solidFill>
            </a:rPr>
            <a:t>“If I feel healthy, I feel positive, I feel happy”</a:t>
          </a:r>
        </a:p>
        <a:p>
          <a:endParaRPr lang="en-GB" sz="1600" b="0" i="0" u="none" strike="noStrike" baseline="0">
            <a:solidFill>
              <a:srgbClr val="1BA1E2"/>
            </a:solidFill>
            <a:latin typeface="Arial" panose="020B0604020202020204" pitchFamily="34" charset="0"/>
          </a:endParaRPr>
        </a:p>
        <a:p>
          <a:pPr rtl="0">
            <a:buNone/>
          </a:pPr>
          <a:r>
            <a:rPr lang="en-GB" sz="1600" b="0" i="0" u="none" strike="noStrike" baseline="0" dirty="0">
              <a:solidFill>
                <a:schemeClr val="tx1"/>
              </a:solidFill>
              <a:latin typeface="Arial"/>
              <a:cs typeface="Arial"/>
            </a:rPr>
            <a:t>Aim: We will work in partnership to reduce inequalities for people with Learning Disabilities and Autistic people by </a:t>
          </a:r>
          <a:r>
            <a:rPr lang="en-GB" sz="1600" dirty="0">
              <a:solidFill>
                <a:schemeClr val="tx1"/>
              </a:solidFill>
              <a:cs typeface="Arial"/>
            </a:rPr>
            <a:t>listening to people</a:t>
          </a:r>
          <a:r>
            <a:rPr lang="en-GB" sz="1600" b="0" i="0" u="none" strike="noStrike" baseline="0" dirty="0">
              <a:solidFill>
                <a:schemeClr val="tx1"/>
              </a:solidFill>
              <a:latin typeface="Arial"/>
              <a:cs typeface="Arial"/>
            </a:rPr>
            <a:t> and increasing awareness </a:t>
          </a:r>
          <a:r>
            <a:rPr lang="en-GB" sz="1600" dirty="0">
              <a:solidFill>
                <a:schemeClr val="tx1"/>
              </a:solidFill>
              <a:cs typeface="Arial"/>
            </a:rPr>
            <a:t>of their needs. </a:t>
          </a:r>
          <a:r>
            <a:rPr lang="en-GB" sz="1600" b="0" i="0" u="none" strike="noStrike" baseline="0" dirty="0">
              <a:solidFill>
                <a:schemeClr val="tx1"/>
              </a:solidFill>
              <a:latin typeface="Arial"/>
              <a:cs typeface="Arial"/>
            </a:rPr>
            <a:t>Our overall aim is to improve access</a:t>
          </a:r>
          <a:r>
            <a:rPr lang="en-GB" sz="1600" dirty="0">
              <a:solidFill>
                <a:schemeClr val="tx1"/>
              </a:solidFill>
              <a:cs typeface="Arial"/>
            </a:rPr>
            <a:t>, improve wellbeing outcomes and </a:t>
          </a:r>
          <a:r>
            <a:rPr lang="en-GB" sz="1600" b="0" i="0" u="none" strike="noStrike" baseline="0" dirty="0">
              <a:solidFill>
                <a:schemeClr val="tx1"/>
              </a:solidFill>
              <a:latin typeface="Arial"/>
              <a:cs typeface="Arial"/>
            </a:rPr>
            <a:t>reduce premature deaths. </a:t>
          </a:r>
          <a:endParaRPr lang="en-GB" sz="1600" dirty="0">
            <a:ln>
              <a:noFill/>
            </a:ln>
            <a:solidFill>
              <a:schemeClr val="tx1"/>
            </a:solidFill>
            <a:latin typeface="Arial" panose="020B0604020202020204"/>
          </a:endParaRPr>
        </a:p>
      </dgm:t>
    </dgm:pt>
    <dgm:pt modelId="{13F55119-703C-4FE0-BD97-C12587750960}" type="parTrans" cxnId="{195B86AD-469E-4512-A6A0-029827A05DD0}">
      <dgm:prSet/>
      <dgm:spPr/>
      <dgm:t>
        <a:bodyPr/>
        <a:lstStyle/>
        <a:p>
          <a:endParaRPr lang="en-GB"/>
        </a:p>
      </dgm:t>
    </dgm:pt>
    <dgm:pt modelId="{FBB2C3FB-7154-415F-A919-9EE824B4D5A7}" type="sibTrans" cxnId="{195B86AD-469E-4512-A6A0-029827A05DD0}">
      <dgm:prSet/>
      <dgm:spPr/>
      <dgm:t>
        <a:bodyPr/>
        <a:lstStyle/>
        <a:p>
          <a:endParaRPr lang="en-GB"/>
        </a:p>
      </dgm:t>
    </dgm:pt>
    <dgm:pt modelId="{80326A1A-0161-4131-B7DC-F8B1749A1ACA}">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400" b="1" dirty="0">
              <a:solidFill>
                <a:schemeClr val="tx1"/>
              </a:solidFill>
            </a:rPr>
            <a:t>1. Communicate</a:t>
          </a:r>
        </a:p>
        <a:p>
          <a:pPr rtl="0"/>
          <a:r>
            <a:rPr lang="en-GB" sz="1400" b="1" dirty="0">
              <a:solidFill>
                <a:schemeClr val="tx1"/>
              </a:solidFill>
              <a:latin typeface="Arial" panose="020B0604020202020204"/>
            </a:rPr>
            <a:t> </a:t>
          </a:r>
          <a:r>
            <a:rPr lang="en-GB" sz="1400" b="1" dirty="0">
              <a:solidFill>
                <a:schemeClr val="tx1"/>
              </a:solidFill>
            </a:rPr>
            <a:t>Compassionately</a:t>
          </a:r>
        </a:p>
      </dgm:t>
    </dgm:pt>
    <dgm:pt modelId="{B73E6F1B-232B-455C-955D-C386B11D1BA0}" type="parTrans" cxnId="{48DB016C-1174-4B00-A34F-CF1125F7743A}">
      <dgm:prSet/>
      <dgm:spPr/>
      <dgm:t>
        <a:bodyPr lIns="72000" tIns="72000" rIns="72000" bIns="72000"/>
        <a:lstStyle/>
        <a:p>
          <a:endParaRPr lang="en-GB">
            <a:solidFill>
              <a:schemeClr val="bg1"/>
            </a:solidFill>
          </a:endParaRPr>
        </a:p>
      </dgm:t>
    </dgm:pt>
    <dgm:pt modelId="{F4F55913-9279-486A-A2B6-1C5E09CBDF08}" type="sibTrans" cxnId="{48DB016C-1174-4B00-A34F-CF1125F7743A}">
      <dgm:prSet/>
      <dgm:spPr/>
      <dgm:t>
        <a:bodyPr/>
        <a:lstStyle/>
        <a:p>
          <a:endParaRPr lang="en-GB"/>
        </a:p>
      </dgm:t>
    </dgm:pt>
    <dgm:pt modelId="{2CE070BB-0E74-402C-876E-7753B5FDB3D2}">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400" b="1" dirty="0">
              <a:solidFill>
                <a:schemeClr val="tx1"/>
              </a:solidFill>
            </a:rPr>
            <a:t>2. Offer Me Reasonable Adjustments</a:t>
          </a:r>
        </a:p>
      </dgm:t>
    </dgm:pt>
    <dgm:pt modelId="{07D5221A-6B0C-4728-B6BA-2A363FB445B0}" type="parTrans" cxnId="{D89CE0AF-70B2-48CB-B79F-BBBD9A369583}">
      <dgm:prSet/>
      <dgm:spPr/>
      <dgm:t>
        <a:bodyPr lIns="72000" tIns="72000" rIns="72000" bIns="72000"/>
        <a:lstStyle/>
        <a:p>
          <a:endParaRPr lang="en-GB">
            <a:solidFill>
              <a:schemeClr val="bg1"/>
            </a:solidFill>
          </a:endParaRPr>
        </a:p>
      </dgm:t>
    </dgm:pt>
    <dgm:pt modelId="{2837C963-7BB8-4E90-AAFF-1A05A29F6DA8}" type="sibTrans" cxnId="{D89CE0AF-70B2-48CB-B79F-BBBD9A369583}">
      <dgm:prSet/>
      <dgm:spPr/>
      <dgm:t>
        <a:bodyPr/>
        <a:lstStyle/>
        <a:p>
          <a:endParaRPr lang="en-GB"/>
        </a:p>
      </dgm:t>
    </dgm:pt>
    <dgm:pt modelId="{1E7C8FB7-6FDC-4068-AF2C-D3DC19C12EA1}">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400" b="1" dirty="0">
              <a:solidFill>
                <a:schemeClr val="tx1"/>
              </a:solidFill>
            </a:rPr>
            <a:t>3. Break Down Barriers</a:t>
          </a:r>
        </a:p>
      </dgm:t>
    </dgm:pt>
    <dgm:pt modelId="{50456365-9F68-4641-ABA1-2B771F9A59DF}" type="parTrans" cxnId="{4A883D49-B899-467F-AF78-E914BF5693C3}">
      <dgm:prSet/>
      <dgm:spPr/>
      <dgm:t>
        <a:bodyPr lIns="72000" tIns="72000" rIns="72000" bIns="72000"/>
        <a:lstStyle/>
        <a:p>
          <a:endParaRPr lang="en-GB">
            <a:solidFill>
              <a:schemeClr val="bg1"/>
            </a:solidFill>
          </a:endParaRPr>
        </a:p>
      </dgm:t>
    </dgm:pt>
    <dgm:pt modelId="{8967A1EE-0469-48EB-BA47-5E2A60344D6F}" type="sibTrans" cxnId="{4A883D49-B899-467F-AF78-E914BF5693C3}">
      <dgm:prSet/>
      <dgm:spPr/>
      <dgm:t>
        <a:bodyPr/>
        <a:lstStyle/>
        <a:p>
          <a:endParaRPr lang="en-GB"/>
        </a:p>
      </dgm:t>
    </dgm:pt>
    <dgm:pt modelId="{0FBFD3CF-095D-4742-A1AC-3030B78C714F}">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400" b="1" dirty="0">
              <a:solidFill>
                <a:schemeClr val="tx1"/>
              </a:solidFill>
            </a:rPr>
            <a:t>4. Put me at the Centre of my Care and Support</a:t>
          </a:r>
        </a:p>
      </dgm:t>
    </dgm:pt>
    <dgm:pt modelId="{FA78B70C-B1D2-43BC-A740-0D7A244A5392}" type="parTrans" cxnId="{9457E3E0-853E-47B7-AF4C-116427CEED93}">
      <dgm:prSet/>
      <dgm:spPr/>
      <dgm:t>
        <a:bodyPr lIns="72000" tIns="72000" rIns="72000" bIns="72000"/>
        <a:lstStyle/>
        <a:p>
          <a:endParaRPr lang="en-GB">
            <a:solidFill>
              <a:schemeClr val="bg1"/>
            </a:solidFill>
          </a:endParaRPr>
        </a:p>
      </dgm:t>
    </dgm:pt>
    <dgm:pt modelId="{2C69F9E6-A249-4122-8DB8-E5121D64DB0E}" type="sibTrans" cxnId="{9457E3E0-853E-47B7-AF4C-116427CEED93}">
      <dgm:prSet/>
      <dgm:spPr/>
      <dgm:t>
        <a:bodyPr/>
        <a:lstStyle/>
        <a:p>
          <a:endParaRPr lang="en-GB"/>
        </a:p>
      </dgm:t>
    </dgm:pt>
    <dgm:pt modelId="{C621634C-0EBF-46F5-B468-5AE2DE60F81C}">
      <dgm:prSet phldrT="[Text]" custT="1">
        <dgm:style>
          <a:lnRef idx="2">
            <a:schemeClr val="accent1"/>
          </a:lnRef>
          <a:fillRef idx="1">
            <a:schemeClr val="lt1"/>
          </a:fillRef>
          <a:effectRef idx="0">
            <a:schemeClr val="accent1"/>
          </a:effectRef>
          <a:fontRef idx="minor">
            <a:schemeClr val="dk1"/>
          </a:fontRef>
        </dgm:style>
      </dgm:prSet>
      <dgm:spPr>
        <a:effectLst>
          <a:outerShdw blurRad="50800" dist="38100" dir="5400000" algn="t" rotWithShape="0">
            <a:prstClr val="black">
              <a:alpha val="40000"/>
            </a:prstClr>
          </a:outerShdw>
        </a:effectLst>
      </dgm:spPr>
      <dgm:t>
        <a:bodyPr lIns="72000" tIns="72000" rIns="72000" bIns="72000"/>
        <a:lstStyle/>
        <a:p>
          <a:r>
            <a:rPr lang="en-GB" sz="1400" b="1" dirty="0">
              <a:solidFill>
                <a:schemeClr val="tx1"/>
              </a:solidFill>
            </a:rPr>
            <a:t>5. Keep Me Well</a:t>
          </a:r>
        </a:p>
      </dgm:t>
    </dgm:pt>
    <dgm:pt modelId="{4650C969-C510-46DE-BD11-8BF9BDDC77F0}" type="parTrans" cxnId="{8EBAE12C-E99F-4F9A-95AC-5B7C24BCF161}">
      <dgm:prSet/>
      <dgm:spPr/>
      <dgm:t>
        <a:bodyPr lIns="72000" tIns="72000" rIns="72000" bIns="72000"/>
        <a:lstStyle/>
        <a:p>
          <a:endParaRPr lang="en-GB">
            <a:solidFill>
              <a:schemeClr val="bg1"/>
            </a:solidFill>
          </a:endParaRPr>
        </a:p>
      </dgm:t>
    </dgm:pt>
    <dgm:pt modelId="{7AE084A3-3C98-46AF-B153-4BA1EBB23EDD}" type="sibTrans" cxnId="{8EBAE12C-E99F-4F9A-95AC-5B7C24BCF161}">
      <dgm:prSet/>
      <dgm:spPr/>
      <dgm:t>
        <a:bodyPr/>
        <a:lstStyle/>
        <a:p>
          <a:endParaRPr lang="en-GB"/>
        </a:p>
      </dgm:t>
    </dgm:pt>
    <dgm:pt modelId="{78773E4C-24C9-4951-B6E5-E488CCE2ACE6}">
      <dgm:prSet custT="1"/>
      <dgm:spPr>
        <a:effectLst>
          <a:outerShdw blurRad="63500" sx="102000" sy="102000" algn="ctr" rotWithShape="0">
            <a:prstClr val="black">
              <a:alpha val="40000"/>
            </a:prstClr>
          </a:outerShdw>
        </a:effectLst>
      </dgm:spPr>
      <dgm:t>
        <a:bodyPr lIns="72000" tIns="72000" rIns="72000" bIns="72000"/>
        <a:lstStyle/>
        <a:p>
          <a:pPr algn="l">
            <a:spcAft>
              <a:spcPts val="300"/>
            </a:spcAft>
            <a:buFont typeface="Arial" panose="020B0604020202020204" pitchFamily="34" charset="0"/>
            <a:buNone/>
          </a:pPr>
          <a:r>
            <a:rPr lang="en-GB" sz="1100" dirty="0">
              <a:solidFill>
                <a:schemeClr val="bg1"/>
              </a:solidFill>
              <a:latin typeface="Arial" panose="020B0604020202020204"/>
            </a:rPr>
            <a:t>Planned roll out of the Oliver</a:t>
          </a:r>
          <a:r>
            <a:rPr lang="en-GB" sz="1100" dirty="0">
              <a:solidFill>
                <a:schemeClr val="bg1"/>
              </a:solidFill>
            </a:rPr>
            <a:t> McGowan Training for all health</a:t>
          </a:r>
          <a:r>
            <a:rPr lang="en-GB" sz="1100" dirty="0">
              <a:solidFill>
                <a:schemeClr val="bg1"/>
              </a:solidFill>
              <a:latin typeface="Arial" panose="020B0604020202020204"/>
            </a:rPr>
            <a:t> &amp; care</a:t>
          </a:r>
          <a:r>
            <a:rPr lang="en-GB" sz="1100" dirty="0">
              <a:solidFill>
                <a:schemeClr val="bg1"/>
              </a:solidFill>
            </a:rPr>
            <a:t> staff</a:t>
          </a:r>
        </a:p>
        <a:p>
          <a:pPr algn="l" rtl="0">
            <a:spcAft>
              <a:spcPts val="300"/>
            </a:spcAft>
            <a:buFont typeface="Arial" panose="020B0604020202020204" pitchFamily="34" charset="0"/>
            <a:buNone/>
          </a:pPr>
          <a:r>
            <a:rPr lang="en-GB" sz="1100" dirty="0">
              <a:solidFill>
                <a:schemeClr val="bg1"/>
              </a:solidFill>
              <a:latin typeface="Arial" panose="020B0604020202020204"/>
            </a:rPr>
            <a:t>Deliver Autism</a:t>
          </a:r>
          <a:r>
            <a:rPr lang="en-GB" sz="1100" dirty="0">
              <a:solidFill>
                <a:schemeClr val="bg1"/>
              </a:solidFill>
            </a:rPr>
            <a:t> awareness training for Primary </a:t>
          </a:r>
          <a:r>
            <a:rPr lang="en-GB" sz="1100" dirty="0">
              <a:solidFill>
                <a:schemeClr val="bg1"/>
              </a:solidFill>
              <a:latin typeface="Arial" panose="020B0604020202020204"/>
            </a:rPr>
            <a:t>Care staff</a:t>
          </a:r>
          <a:r>
            <a:rPr lang="en-GB" sz="1100" dirty="0">
              <a:solidFill>
                <a:schemeClr val="bg1"/>
              </a:solidFill>
            </a:rPr>
            <a:t>, Police &amp; Probation</a:t>
          </a:r>
          <a:r>
            <a:rPr lang="en-GB" sz="1100" dirty="0">
              <a:solidFill>
                <a:schemeClr val="bg1"/>
              </a:solidFill>
              <a:latin typeface="Arial" panose="020B0604020202020204"/>
            </a:rPr>
            <a:t> service</a:t>
          </a:r>
          <a:endParaRPr lang="en-GB" sz="1100" dirty="0">
            <a:solidFill>
              <a:schemeClr val="bg1"/>
            </a:solidFill>
          </a:endParaRPr>
        </a:p>
        <a:p>
          <a:pPr algn="l" rtl="0">
            <a:spcAft>
              <a:spcPts val="300"/>
            </a:spcAft>
            <a:buFont typeface="Arial" panose="020B0604020202020204" pitchFamily="34" charset="0"/>
            <a:buNone/>
          </a:pPr>
          <a:r>
            <a:rPr lang="en-GB" sz="1100" dirty="0">
              <a:solidFill>
                <a:schemeClr val="bg1"/>
              </a:solidFill>
              <a:latin typeface="Arial" panose="020B0604020202020204"/>
            </a:rPr>
            <a:t>Continue to work with people</a:t>
          </a:r>
          <a:r>
            <a:rPr lang="en-GB" sz="1100" dirty="0">
              <a:solidFill>
                <a:schemeClr val="bg1"/>
              </a:solidFill>
            </a:rPr>
            <a:t> with a Learning Disability and Autistic people, and their families &amp; carers, to deliver all areas of the strategy</a:t>
          </a:r>
        </a:p>
      </dgm:t>
    </dgm:pt>
    <dgm:pt modelId="{423A2EB9-6A40-479E-B9B4-1C39AA4E5C40}" type="parTrans" cxnId="{FF21E957-4B78-42BD-9241-C8EE302C1BE2}">
      <dgm:prSet/>
      <dgm:spPr/>
      <dgm:t>
        <a:bodyPr lIns="72000" tIns="72000" rIns="72000" bIns="72000"/>
        <a:lstStyle/>
        <a:p>
          <a:endParaRPr lang="en-GB">
            <a:solidFill>
              <a:schemeClr val="bg1"/>
            </a:solidFill>
          </a:endParaRPr>
        </a:p>
      </dgm:t>
    </dgm:pt>
    <dgm:pt modelId="{8EA9FC2F-09C2-490A-B61E-C38DD3CDE901}" type="sibTrans" cxnId="{FF21E957-4B78-42BD-9241-C8EE302C1BE2}">
      <dgm:prSet/>
      <dgm:spPr/>
      <dgm:t>
        <a:bodyPr/>
        <a:lstStyle/>
        <a:p>
          <a:endParaRPr lang="en-GB"/>
        </a:p>
      </dgm:t>
    </dgm:pt>
    <dgm:pt modelId="{7C568EF8-1F9F-4C77-A4AF-0D132DCCDE21}">
      <dgm:prSet custT="1"/>
      <dgm:spPr>
        <a:effectLst>
          <a:outerShdw blurRad="63500" sx="102000" sy="102000" algn="ctr" rotWithShape="0">
            <a:prstClr val="black">
              <a:alpha val="40000"/>
            </a:prstClr>
          </a:outerShdw>
        </a:effectLst>
      </dgm:spPr>
      <dgm:t>
        <a:bodyPr lIns="72000" tIns="72000" rIns="72000" bIns="72000"/>
        <a:lstStyle/>
        <a:p>
          <a:pPr algn="l" rtl="0">
            <a:spcAft>
              <a:spcPts val="300"/>
            </a:spcAft>
            <a:buFont typeface="Arial" panose="020B0604020202020204" pitchFamily="34" charset="0"/>
            <a:buNone/>
          </a:pPr>
          <a:r>
            <a:rPr lang="en-GB" sz="1100" dirty="0">
              <a:solidFill>
                <a:schemeClr val="bg1"/>
              </a:solidFill>
              <a:latin typeface="Arial" panose="020B0604020202020204"/>
            </a:rPr>
            <a:t>Create sensory friendly environments both in the community and inpatient provision </a:t>
          </a:r>
        </a:p>
        <a:p>
          <a:pPr algn="l" rtl="0">
            <a:spcAft>
              <a:spcPts val="300"/>
            </a:spcAft>
            <a:buFont typeface="Arial" panose="020B0604020202020204" pitchFamily="34" charset="0"/>
            <a:buNone/>
          </a:pPr>
          <a:r>
            <a:rPr lang="en-GB" sz="1100" dirty="0">
              <a:solidFill>
                <a:schemeClr val="bg1"/>
              </a:solidFill>
              <a:latin typeface="Arial" panose="020B0604020202020204"/>
            </a:rPr>
            <a:t>Co-design </a:t>
          </a:r>
          <a:r>
            <a:rPr lang="en-GB" sz="1100" dirty="0">
              <a:solidFill>
                <a:schemeClr val="bg1"/>
              </a:solidFill>
            </a:rPr>
            <a:t>accessible educational material for people with Type 2 Diabetes</a:t>
          </a:r>
        </a:p>
        <a:p>
          <a:pPr algn="l" rtl="0">
            <a:spcAft>
              <a:spcPts val="300"/>
            </a:spcAft>
            <a:buFont typeface="Arial" panose="020B0604020202020204" pitchFamily="34" charset="0"/>
            <a:buNone/>
          </a:pPr>
          <a:r>
            <a:rPr lang="en-GB" sz="1100" dirty="0">
              <a:solidFill>
                <a:schemeClr val="bg1"/>
              </a:solidFill>
              <a:latin typeface="Arial" panose="020B0604020202020204"/>
            </a:rPr>
            <a:t>Develop an </a:t>
          </a:r>
          <a:r>
            <a:rPr lang="en-GB" sz="1100" dirty="0">
              <a:solidFill>
                <a:schemeClr val="bg1"/>
              </a:solidFill>
            </a:rPr>
            <a:t>autism pathway across BLMK</a:t>
          </a:r>
          <a:endParaRPr lang="en-GB" sz="1100" dirty="0"/>
        </a:p>
        <a:p>
          <a:pPr algn="l" rtl="0">
            <a:spcAft>
              <a:spcPts val="300"/>
            </a:spcAft>
            <a:buFont typeface="Arial" panose="020B0604020202020204" pitchFamily="34" charset="0"/>
            <a:buNone/>
          </a:pPr>
          <a:r>
            <a:rPr lang="en-GB" sz="1100" dirty="0">
              <a:latin typeface="Arial" panose="020B0604020202020204"/>
            </a:rPr>
            <a:t>Co-design a series of orientation videos on what to expect when you access your health or care appointment</a:t>
          </a:r>
          <a:endParaRPr lang="en-GB" sz="1100" dirty="0"/>
        </a:p>
      </dgm:t>
    </dgm:pt>
    <dgm:pt modelId="{1B32806E-BB32-4165-8DD0-27FFE5A1DDF1}" type="parTrans" cxnId="{E4BBDCAC-5A55-4456-AD51-2D64CBBADF07}">
      <dgm:prSet/>
      <dgm:spPr/>
      <dgm:t>
        <a:bodyPr lIns="72000" tIns="72000" rIns="72000" bIns="72000"/>
        <a:lstStyle/>
        <a:p>
          <a:endParaRPr lang="en-GB">
            <a:solidFill>
              <a:schemeClr val="bg1"/>
            </a:solidFill>
          </a:endParaRPr>
        </a:p>
      </dgm:t>
    </dgm:pt>
    <dgm:pt modelId="{04F020FF-65B1-45C4-8E57-F8B4D0EDE263}" type="sibTrans" cxnId="{E4BBDCAC-5A55-4456-AD51-2D64CBBADF07}">
      <dgm:prSet/>
      <dgm:spPr/>
      <dgm:t>
        <a:bodyPr/>
        <a:lstStyle/>
        <a:p>
          <a:endParaRPr lang="en-GB"/>
        </a:p>
      </dgm:t>
    </dgm:pt>
    <dgm:pt modelId="{21138B99-7478-4600-8F74-C4CC9774FCF5}">
      <dgm:prSet custT="1"/>
      <dgm:spPr>
        <a:effectLst>
          <a:outerShdw blurRad="63500" sx="102000" sy="102000" algn="ctr" rotWithShape="0">
            <a:prstClr val="black">
              <a:alpha val="40000"/>
            </a:prstClr>
          </a:outerShdw>
        </a:effectLst>
      </dgm:spPr>
      <dgm:t>
        <a:bodyPr lIns="72000" tIns="72000" rIns="72000" bIns="72000"/>
        <a:lstStyle/>
        <a:p>
          <a:pPr algn="l" rtl="0">
            <a:spcAft>
              <a:spcPts val="300"/>
            </a:spcAft>
            <a:buFont typeface="Arial" panose="020B0604020202020204" pitchFamily="34" charset="0"/>
            <a:buNone/>
          </a:pPr>
          <a:r>
            <a:rPr lang="en-GB" sz="1050" dirty="0">
              <a:solidFill>
                <a:schemeClr val="bg1"/>
              </a:solidFill>
            </a:rPr>
            <a:t>Continue to work with people with a Learning Disability and Autistic people, and their families &amp; carers, to broaden our understanding of</a:t>
          </a:r>
          <a:r>
            <a:rPr lang="en-GB" sz="1050" dirty="0">
              <a:solidFill>
                <a:schemeClr val="bg1"/>
              </a:solidFill>
              <a:latin typeface="Arial" panose="020B0604020202020204"/>
            </a:rPr>
            <a:t> </a:t>
          </a:r>
          <a:r>
            <a:rPr lang="en-GB" sz="1050" dirty="0">
              <a:solidFill>
                <a:schemeClr val="bg1"/>
              </a:solidFill>
            </a:rPr>
            <a:t>barriers </a:t>
          </a:r>
          <a:r>
            <a:rPr lang="en-GB" sz="1050" dirty="0">
              <a:solidFill>
                <a:schemeClr val="bg1"/>
              </a:solidFill>
              <a:latin typeface="Arial" panose="020B0604020202020204"/>
            </a:rPr>
            <a:t>to</a:t>
          </a:r>
          <a:r>
            <a:rPr lang="en-GB" sz="1050" dirty="0">
              <a:solidFill>
                <a:schemeClr val="bg1"/>
              </a:solidFill>
            </a:rPr>
            <a:t> </a:t>
          </a:r>
          <a:r>
            <a:rPr lang="en-GB" sz="1050" dirty="0">
              <a:solidFill>
                <a:schemeClr val="bg1"/>
              </a:solidFill>
              <a:latin typeface="Arial" panose="020B0604020202020204"/>
            </a:rPr>
            <a:t>accessing services</a:t>
          </a:r>
          <a:endParaRPr lang="en-GB" sz="1050" dirty="0">
            <a:solidFill>
              <a:schemeClr val="bg1"/>
            </a:solidFill>
          </a:endParaRPr>
        </a:p>
        <a:p>
          <a:pPr algn="l" rtl="0">
            <a:spcAft>
              <a:spcPts val="300"/>
            </a:spcAft>
            <a:buFont typeface="Arial" panose="020B0604020202020204" pitchFamily="34" charset="0"/>
            <a:buNone/>
          </a:pPr>
          <a:r>
            <a:rPr lang="en-GB" sz="1050" dirty="0">
              <a:solidFill>
                <a:schemeClr val="bg1"/>
              </a:solidFill>
            </a:rPr>
            <a:t>Targeted </a:t>
          </a:r>
          <a:r>
            <a:rPr lang="en-GB" sz="1050" dirty="0">
              <a:solidFill>
                <a:schemeClr val="bg1"/>
              </a:solidFill>
              <a:latin typeface="Arial" panose="020B0604020202020204"/>
            </a:rPr>
            <a:t>work </a:t>
          </a:r>
          <a:r>
            <a:rPr lang="en-GB" sz="1050" dirty="0">
              <a:solidFill>
                <a:schemeClr val="bg1"/>
              </a:solidFill>
            </a:rPr>
            <a:t>to increase AHCs for ethnic minority people </a:t>
          </a:r>
          <a:r>
            <a:rPr lang="en-GB" sz="1050" dirty="0">
              <a:solidFill>
                <a:schemeClr val="bg1"/>
              </a:solidFill>
              <a:latin typeface="Arial" panose="020B0604020202020204"/>
            </a:rPr>
            <a:t>&amp; those who have not had an AHC in the last 2 </a:t>
          </a:r>
          <a:r>
            <a:rPr lang="en-GB" sz="1050" dirty="0">
              <a:solidFill>
                <a:schemeClr val="bg1"/>
              </a:solidFill>
            </a:rPr>
            <a:t>years</a:t>
          </a:r>
        </a:p>
        <a:p>
          <a:pPr algn="l">
            <a:spcAft>
              <a:spcPts val="300"/>
            </a:spcAft>
            <a:buFont typeface="Arial" panose="020B0604020202020204" pitchFamily="34" charset="0"/>
            <a:buNone/>
          </a:pPr>
          <a:r>
            <a:rPr lang="en-GB" sz="1050" dirty="0">
              <a:solidFill>
                <a:schemeClr val="bg1"/>
              </a:solidFill>
            </a:rPr>
            <a:t>Primary Care pilot to identify GP champions for people with a Learning Disability and Autistic people &amp; share learning with practices requiring support</a:t>
          </a:r>
        </a:p>
      </dgm:t>
    </dgm:pt>
    <dgm:pt modelId="{585E1773-1D93-42A9-9E7D-0CBD5CD71B0A}" type="parTrans" cxnId="{6DB67FE9-5C4B-4980-A570-46049A587846}">
      <dgm:prSet/>
      <dgm:spPr/>
      <dgm:t>
        <a:bodyPr lIns="72000" tIns="72000" rIns="72000" bIns="72000"/>
        <a:lstStyle/>
        <a:p>
          <a:endParaRPr lang="en-GB">
            <a:solidFill>
              <a:schemeClr val="bg1"/>
            </a:solidFill>
          </a:endParaRPr>
        </a:p>
      </dgm:t>
    </dgm:pt>
    <dgm:pt modelId="{B0CBC08A-4E2F-4B99-A73F-91001CCFDEC9}" type="sibTrans" cxnId="{6DB67FE9-5C4B-4980-A570-46049A587846}">
      <dgm:prSet/>
      <dgm:spPr/>
      <dgm:t>
        <a:bodyPr/>
        <a:lstStyle/>
        <a:p>
          <a:endParaRPr lang="en-GB"/>
        </a:p>
      </dgm:t>
    </dgm:pt>
    <dgm:pt modelId="{741BE08F-39CA-4745-9053-0CBC837FDD7A}">
      <dgm:prSet custT="1"/>
      <dgm:spPr>
        <a:effectLst>
          <a:outerShdw blurRad="63500" sx="102000" sy="102000" algn="ctr" rotWithShape="0">
            <a:prstClr val="black">
              <a:alpha val="40000"/>
            </a:prstClr>
          </a:outerShdw>
        </a:effectLst>
      </dgm:spPr>
      <dgm:t>
        <a:bodyPr lIns="72000" tIns="72000" rIns="72000" bIns="72000"/>
        <a:lstStyle/>
        <a:p>
          <a:pPr algn="l" rtl="0">
            <a:spcAft>
              <a:spcPts val="300"/>
            </a:spcAft>
            <a:buFont typeface="Arial" panose="020B0604020202020204" pitchFamily="34" charset="0"/>
            <a:buNone/>
          </a:pPr>
          <a:r>
            <a:rPr lang="en-GB" sz="1100" dirty="0">
              <a:solidFill>
                <a:schemeClr val="bg1"/>
              </a:solidFill>
              <a:latin typeface="Arial" panose="020B0604020202020204"/>
            </a:rPr>
            <a:t>Develop a neurodiversity wellbeing model across BLMK, including pre and post diagnostic offer</a:t>
          </a:r>
        </a:p>
        <a:p>
          <a:pPr algn="l" rtl="0">
            <a:spcAft>
              <a:spcPts val="300"/>
            </a:spcAft>
            <a:buFont typeface="Arial" panose="020B0604020202020204" pitchFamily="34" charset="0"/>
            <a:buNone/>
          </a:pPr>
          <a:r>
            <a:rPr lang="en-GB" sz="1100" dirty="0">
              <a:solidFill>
                <a:schemeClr val="bg1"/>
              </a:solidFill>
              <a:latin typeface="Arial" panose="020B0604020202020204"/>
            </a:rPr>
            <a:t>Identify an initiative</a:t>
          </a:r>
          <a:r>
            <a:rPr lang="en-GB" sz="1100" dirty="0">
              <a:solidFill>
                <a:schemeClr val="bg1"/>
              </a:solidFill>
            </a:rPr>
            <a:t> to increase the number of advanced care plans</a:t>
          </a:r>
          <a:r>
            <a:rPr lang="en-GB" sz="1100" dirty="0">
              <a:solidFill>
                <a:schemeClr val="bg1"/>
              </a:solidFill>
              <a:latin typeface="Arial" panose="020B0604020202020204"/>
            </a:rPr>
            <a:t> being delivered </a:t>
          </a:r>
          <a:endParaRPr lang="en-GB" sz="1100" dirty="0">
            <a:solidFill>
              <a:schemeClr val="bg1"/>
            </a:solidFill>
          </a:endParaRPr>
        </a:p>
        <a:p>
          <a:pPr algn="l" rtl="0">
            <a:spcAft>
              <a:spcPts val="300"/>
            </a:spcAft>
            <a:buFont typeface="Arial" panose="020B0604020202020204" pitchFamily="34" charset="0"/>
            <a:buNone/>
          </a:pPr>
          <a:r>
            <a:rPr lang="en-GB" sz="1100" dirty="0">
              <a:solidFill>
                <a:schemeClr val="bg1"/>
              </a:solidFill>
              <a:latin typeface="Arial" panose="020B0604020202020204"/>
            </a:rPr>
            <a:t>Increase</a:t>
          </a:r>
          <a:r>
            <a:rPr lang="en-GB" sz="1100" dirty="0">
              <a:solidFill>
                <a:schemeClr val="bg1"/>
              </a:solidFill>
            </a:rPr>
            <a:t> the number of Health Action Plans completed </a:t>
          </a:r>
          <a:r>
            <a:rPr lang="en-GB" sz="1100" dirty="0">
              <a:solidFill>
                <a:schemeClr val="bg1"/>
              </a:solidFill>
              <a:latin typeface="Arial" panose="020B0604020202020204"/>
            </a:rPr>
            <a:t>during the</a:t>
          </a:r>
          <a:r>
            <a:rPr lang="en-GB" sz="1100" dirty="0">
              <a:solidFill>
                <a:schemeClr val="bg1"/>
              </a:solidFill>
            </a:rPr>
            <a:t> </a:t>
          </a:r>
          <a:r>
            <a:rPr lang="en-GB" sz="1100" dirty="0">
              <a:solidFill>
                <a:schemeClr val="bg1"/>
              </a:solidFill>
              <a:latin typeface="Arial" panose="020B0604020202020204"/>
            </a:rPr>
            <a:t>Annual Health Check</a:t>
          </a:r>
          <a:endParaRPr lang="en-GB" sz="1100" dirty="0">
            <a:solidFill>
              <a:schemeClr val="bg1"/>
            </a:solidFill>
          </a:endParaRPr>
        </a:p>
      </dgm:t>
    </dgm:pt>
    <dgm:pt modelId="{B73D6FF4-888B-4AEA-AF0D-DEA143DB2864}" type="parTrans" cxnId="{51EDD921-0542-4365-BEBA-081808AFF2AC}">
      <dgm:prSet/>
      <dgm:spPr/>
      <dgm:t>
        <a:bodyPr lIns="72000" tIns="72000" rIns="72000" bIns="72000"/>
        <a:lstStyle/>
        <a:p>
          <a:endParaRPr lang="en-GB">
            <a:solidFill>
              <a:schemeClr val="bg1"/>
            </a:solidFill>
          </a:endParaRPr>
        </a:p>
      </dgm:t>
    </dgm:pt>
    <dgm:pt modelId="{402FEEBC-9614-464C-A5A1-796991E16B62}" type="sibTrans" cxnId="{51EDD921-0542-4365-BEBA-081808AFF2AC}">
      <dgm:prSet/>
      <dgm:spPr/>
      <dgm:t>
        <a:bodyPr/>
        <a:lstStyle/>
        <a:p>
          <a:endParaRPr lang="en-GB"/>
        </a:p>
      </dgm:t>
    </dgm:pt>
    <dgm:pt modelId="{315C8E60-8493-4521-A9D6-D802D04D01E5}">
      <dgm:prSet custT="1"/>
      <dgm:spPr>
        <a:effectLst>
          <a:outerShdw blurRad="63500" sx="102000" sy="102000" algn="ctr" rotWithShape="0">
            <a:prstClr val="black">
              <a:alpha val="40000"/>
            </a:prstClr>
          </a:outerShdw>
        </a:effectLst>
      </dgm:spPr>
      <dgm:t>
        <a:bodyPr lIns="72000" tIns="72000" rIns="72000" bIns="72000"/>
        <a:lstStyle/>
        <a:p>
          <a:pPr algn="l" rtl="0">
            <a:spcAft>
              <a:spcPts val="300"/>
            </a:spcAft>
            <a:buFont typeface="Arial" panose="020B0604020202020204" pitchFamily="34" charset="0"/>
            <a:buNone/>
          </a:pPr>
          <a:r>
            <a:rPr lang="en-GB" sz="1050" dirty="0">
              <a:solidFill>
                <a:schemeClr val="bg1"/>
              </a:solidFill>
              <a:latin typeface="Arial" panose="020B0604020202020204"/>
            </a:rPr>
            <a:t>Develop a pilot project to centralise a BLMK</a:t>
          </a:r>
          <a:r>
            <a:rPr lang="en-GB" sz="1050" dirty="0">
              <a:solidFill>
                <a:schemeClr val="bg1"/>
              </a:solidFill>
            </a:rPr>
            <a:t> TCP </a:t>
          </a:r>
          <a:r>
            <a:rPr lang="en-GB" sz="1050" dirty="0">
              <a:solidFill>
                <a:schemeClr val="bg1"/>
              </a:solidFill>
              <a:latin typeface="Arial" panose="020B0604020202020204"/>
            </a:rPr>
            <a:t>team &amp;</a:t>
          </a:r>
          <a:r>
            <a:rPr lang="en-GB" sz="1050" dirty="0">
              <a:solidFill>
                <a:schemeClr val="bg1"/>
              </a:solidFill>
            </a:rPr>
            <a:t> ensure compliance with the new </a:t>
          </a:r>
          <a:r>
            <a:rPr lang="en-GB" sz="1050" dirty="0">
              <a:solidFill>
                <a:schemeClr val="bg1"/>
              </a:solidFill>
              <a:latin typeface="Arial" panose="020B0604020202020204"/>
            </a:rPr>
            <a:t>guidance</a:t>
          </a:r>
          <a:endParaRPr lang="en-GB" sz="1050" dirty="0">
            <a:solidFill>
              <a:schemeClr val="bg1"/>
            </a:solidFill>
          </a:endParaRPr>
        </a:p>
        <a:p>
          <a:pPr algn="l" rtl="0">
            <a:spcAft>
              <a:spcPts val="300"/>
            </a:spcAft>
            <a:buFont typeface="Arial" panose="020B0604020202020204" pitchFamily="34" charset="0"/>
            <a:buNone/>
          </a:pPr>
          <a:r>
            <a:rPr lang="en-GB" sz="1050" dirty="0">
              <a:solidFill>
                <a:schemeClr val="bg1"/>
              </a:solidFill>
              <a:latin typeface="Arial" panose="020B0604020202020204"/>
            </a:rPr>
            <a:t>Commission</a:t>
          </a:r>
          <a:r>
            <a:rPr lang="en-GB" sz="1050" dirty="0">
              <a:solidFill>
                <a:schemeClr val="bg1"/>
              </a:solidFill>
            </a:rPr>
            <a:t> Autism practitioner roles to support people at risk of admission</a:t>
          </a:r>
          <a:r>
            <a:rPr lang="en-GB" sz="1050" dirty="0">
              <a:solidFill>
                <a:schemeClr val="bg1"/>
              </a:solidFill>
              <a:latin typeface="Arial" panose="020B0604020202020204"/>
            </a:rPr>
            <a:t>, project pilot in Bedford &amp; MK</a:t>
          </a:r>
          <a:endParaRPr lang="en-GB" sz="1050" dirty="0">
            <a:solidFill>
              <a:schemeClr val="bg1"/>
            </a:solidFill>
          </a:endParaRPr>
        </a:p>
        <a:p>
          <a:pPr algn="l" rtl="0">
            <a:spcAft>
              <a:spcPts val="300"/>
            </a:spcAft>
            <a:buFont typeface="Arial" panose="020B0604020202020204" pitchFamily="34" charset="0"/>
            <a:buNone/>
          </a:pPr>
          <a:r>
            <a:rPr lang="en-GB" sz="1050" dirty="0">
              <a:solidFill>
                <a:schemeClr val="bg1"/>
              </a:solidFill>
              <a:latin typeface="Arial" panose="020B0604020202020204"/>
            </a:rPr>
            <a:t>Develop a weight</a:t>
          </a:r>
          <a:r>
            <a:rPr lang="en-GB" sz="1050" dirty="0">
              <a:solidFill>
                <a:schemeClr val="bg1"/>
              </a:solidFill>
            </a:rPr>
            <a:t> management initiative focused on prevention</a:t>
          </a:r>
        </a:p>
        <a:p>
          <a:pPr algn="l" rtl="0">
            <a:spcAft>
              <a:spcPts val="300"/>
            </a:spcAft>
            <a:buFont typeface="Arial" panose="020B0604020202020204" pitchFamily="34" charset="0"/>
            <a:buNone/>
          </a:pPr>
          <a:r>
            <a:rPr lang="en-GB" sz="1050" dirty="0">
              <a:solidFill>
                <a:schemeClr val="bg1"/>
              </a:solidFill>
            </a:rPr>
            <a:t>Review </a:t>
          </a:r>
          <a:r>
            <a:rPr lang="en-GB" sz="1050" dirty="0">
              <a:solidFill>
                <a:schemeClr val="bg1"/>
              </a:solidFill>
              <a:latin typeface="Arial" panose="020B0604020202020204"/>
            </a:rPr>
            <a:t>the function &amp; areas of </a:t>
          </a:r>
          <a:r>
            <a:rPr lang="en-GB" sz="1050" dirty="0">
              <a:solidFill>
                <a:schemeClr val="bg1"/>
              </a:solidFill>
            </a:rPr>
            <a:t>responsibilities</a:t>
          </a:r>
          <a:r>
            <a:rPr lang="en-GB" sz="1050" dirty="0">
              <a:solidFill>
                <a:schemeClr val="bg1"/>
              </a:solidFill>
              <a:latin typeface="Arial" panose="020B0604020202020204"/>
            </a:rPr>
            <a:t> </a:t>
          </a:r>
          <a:r>
            <a:rPr lang="en-GB" sz="1050" dirty="0">
              <a:solidFill>
                <a:schemeClr val="bg1"/>
              </a:solidFill>
            </a:rPr>
            <a:t>of </a:t>
          </a:r>
          <a:r>
            <a:rPr lang="en-GB" sz="1050" dirty="0">
              <a:solidFill>
                <a:schemeClr val="bg1"/>
              </a:solidFill>
              <a:latin typeface="Arial" panose="020B0604020202020204"/>
            </a:rPr>
            <a:t>the integrated LD</a:t>
          </a:r>
          <a:r>
            <a:rPr lang="en-GB" sz="1050" dirty="0">
              <a:solidFill>
                <a:schemeClr val="bg1"/>
              </a:solidFill>
            </a:rPr>
            <a:t> nurses</a:t>
          </a:r>
          <a:r>
            <a:rPr lang="en-GB" sz="1050" dirty="0">
              <a:solidFill>
                <a:schemeClr val="bg1"/>
              </a:solidFill>
              <a:latin typeface="Arial" panose="020B0604020202020204"/>
            </a:rPr>
            <a:t> across Beds &amp; LTN</a:t>
          </a:r>
          <a:endParaRPr lang="en-GB" sz="1050" dirty="0"/>
        </a:p>
        <a:p>
          <a:pPr algn="l" rtl="0">
            <a:spcAft>
              <a:spcPts val="300"/>
            </a:spcAft>
            <a:buFont typeface="Arial" panose="020B0604020202020204" pitchFamily="34" charset="0"/>
            <a:buNone/>
          </a:pPr>
          <a:r>
            <a:rPr lang="en-GB" sz="1050" dirty="0">
              <a:solidFill>
                <a:schemeClr val="bg1"/>
              </a:solidFill>
              <a:latin typeface="Arial" panose="020B0604020202020204"/>
            </a:rPr>
            <a:t>Review </a:t>
          </a:r>
          <a:r>
            <a:rPr lang="en-GB" sz="1050" dirty="0">
              <a:solidFill>
                <a:schemeClr val="bg1"/>
              </a:solidFill>
            </a:rPr>
            <a:t>forensic</a:t>
          </a:r>
          <a:r>
            <a:rPr lang="en-GB" sz="1050" dirty="0">
              <a:solidFill>
                <a:schemeClr val="bg1"/>
              </a:solidFill>
              <a:latin typeface="Arial" panose="020B0604020202020204"/>
            </a:rPr>
            <a:t> pathways across BLMK</a:t>
          </a:r>
          <a:endParaRPr lang="en-GB" sz="1050" dirty="0">
            <a:solidFill>
              <a:schemeClr val="bg1"/>
            </a:solidFill>
          </a:endParaRPr>
        </a:p>
      </dgm:t>
    </dgm:pt>
    <dgm:pt modelId="{81E6836C-F9D5-43E6-9BC0-DC2245D25B6C}" type="parTrans" cxnId="{F6904C38-5C2C-47DF-9FBE-2176FEEF89AE}">
      <dgm:prSet/>
      <dgm:spPr/>
      <dgm:t>
        <a:bodyPr lIns="72000" tIns="72000" rIns="72000" bIns="72000"/>
        <a:lstStyle/>
        <a:p>
          <a:endParaRPr lang="en-GB">
            <a:solidFill>
              <a:schemeClr val="bg1"/>
            </a:solidFill>
          </a:endParaRPr>
        </a:p>
      </dgm:t>
    </dgm:pt>
    <dgm:pt modelId="{EE2D95E0-2D3A-4EA0-B6C9-7025C94BD5BD}" type="sibTrans" cxnId="{F6904C38-5C2C-47DF-9FBE-2176FEEF89AE}">
      <dgm:prSet/>
      <dgm:spPr/>
      <dgm:t>
        <a:bodyPr/>
        <a:lstStyle/>
        <a:p>
          <a:endParaRPr lang="en-GB"/>
        </a:p>
      </dgm:t>
    </dgm:pt>
    <dgm:pt modelId="{A831801D-97A1-4998-974E-B08D977641F5}" type="pres">
      <dgm:prSet presAssocID="{045DEF39-C8B3-4856-B0BA-50C0A201D1E8}" presName="hierChild1" presStyleCnt="0">
        <dgm:presLayoutVars>
          <dgm:orgChart val="1"/>
          <dgm:chPref val="1"/>
          <dgm:dir/>
          <dgm:animOne val="branch"/>
          <dgm:animLvl val="lvl"/>
          <dgm:resizeHandles/>
        </dgm:presLayoutVars>
      </dgm:prSet>
      <dgm:spPr/>
    </dgm:pt>
    <dgm:pt modelId="{91E560B7-3D92-4988-A1B0-E2D7B82DEF4A}" type="pres">
      <dgm:prSet presAssocID="{4C5ED7DC-C5CA-4795-B0BF-C1496A220D84}" presName="hierRoot1" presStyleCnt="0">
        <dgm:presLayoutVars>
          <dgm:hierBranch val="init"/>
        </dgm:presLayoutVars>
      </dgm:prSet>
      <dgm:spPr/>
    </dgm:pt>
    <dgm:pt modelId="{9CC965E8-516F-4056-BF6C-A78C4AADE680}" type="pres">
      <dgm:prSet presAssocID="{4C5ED7DC-C5CA-4795-B0BF-C1496A220D84}" presName="rootComposite1" presStyleCnt="0"/>
      <dgm:spPr/>
    </dgm:pt>
    <dgm:pt modelId="{07830285-5CE3-44E5-A3DA-349862EAE7A9}" type="pres">
      <dgm:prSet presAssocID="{4C5ED7DC-C5CA-4795-B0BF-C1496A220D84}" presName="rootText1" presStyleLbl="node0" presStyleIdx="0" presStyleCnt="1" custScaleX="130124" custScaleY="708543" custLinFactNeighborX="-1022" custLinFactNeighborY="-6042">
        <dgm:presLayoutVars>
          <dgm:chPref val="3"/>
        </dgm:presLayoutVars>
      </dgm:prSet>
      <dgm:spPr/>
    </dgm:pt>
    <dgm:pt modelId="{887C98AE-A16B-41BE-91B0-6AA50A95EFD2}" type="pres">
      <dgm:prSet presAssocID="{4C5ED7DC-C5CA-4795-B0BF-C1496A220D84}" presName="rootConnector1" presStyleLbl="node1" presStyleIdx="0" presStyleCnt="0"/>
      <dgm:spPr/>
    </dgm:pt>
    <dgm:pt modelId="{F577B789-18EB-4736-9BD9-08462EAD0070}" type="pres">
      <dgm:prSet presAssocID="{4C5ED7DC-C5CA-4795-B0BF-C1496A220D84}" presName="hierChild2" presStyleCnt="0"/>
      <dgm:spPr/>
    </dgm:pt>
    <dgm:pt modelId="{7C7B56A2-6CC8-49CA-A716-C91141FF762C}" type="pres">
      <dgm:prSet presAssocID="{B73E6F1B-232B-455C-955D-C386B11D1BA0}" presName="Name64" presStyleLbl="parChTrans1D2" presStyleIdx="0" presStyleCnt="5"/>
      <dgm:spPr/>
    </dgm:pt>
    <dgm:pt modelId="{572E1718-798E-4243-9601-8400669449DE}" type="pres">
      <dgm:prSet presAssocID="{80326A1A-0161-4131-B7DC-F8B1749A1ACA}" presName="hierRoot2" presStyleCnt="0">
        <dgm:presLayoutVars>
          <dgm:hierBranch val="init"/>
        </dgm:presLayoutVars>
      </dgm:prSet>
      <dgm:spPr/>
    </dgm:pt>
    <dgm:pt modelId="{7073B92F-B74A-4677-BA10-171BEB95AD39}" type="pres">
      <dgm:prSet presAssocID="{80326A1A-0161-4131-B7DC-F8B1749A1ACA}" presName="rootComposite" presStyleCnt="0"/>
      <dgm:spPr/>
    </dgm:pt>
    <dgm:pt modelId="{5FBE3574-E150-4C7C-A0B0-7DD9AB34A9C8}" type="pres">
      <dgm:prSet presAssocID="{80326A1A-0161-4131-B7DC-F8B1749A1ACA}" presName="rootText" presStyleLbl="node2" presStyleIdx="0" presStyleCnt="5" custScaleY="150671" custLinFactNeighborX="-865" custLinFactNeighborY="-45">
        <dgm:presLayoutVars>
          <dgm:chPref val="3"/>
        </dgm:presLayoutVars>
      </dgm:prSet>
      <dgm:spPr/>
    </dgm:pt>
    <dgm:pt modelId="{DCC32A22-0207-441E-89C6-3514B35AC5E8}" type="pres">
      <dgm:prSet presAssocID="{80326A1A-0161-4131-B7DC-F8B1749A1ACA}" presName="rootConnector" presStyleLbl="node2" presStyleIdx="0" presStyleCnt="5"/>
      <dgm:spPr/>
    </dgm:pt>
    <dgm:pt modelId="{CA0D7AF4-C42F-4909-ABF6-D8E8FE02F448}" type="pres">
      <dgm:prSet presAssocID="{80326A1A-0161-4131-B7DC-F8B1749A1ACA}" presName="hierChild4" presStyleCnt="0"/>
      <dgm:spPr/>
    </dgm:pt>
    <dgm:pt modelId="{4A2AD070-EC02-4785-A600-E42ED9119BAD}" type="pres">
      <dgm:prSet presAssocID="{423A2EB9-6A40-479E-B9B4-1C39AA4E5C40}" presName="Name64" presStyleLbl="parChTrans1D3" presStyleIdx="0" presStyleCnt="5"/>
      <dgm:spPr/>
    </dgm:pt>
    <dgm:pt modelId="{EE2922ED-71D5-4CB8-80E6-91F0C41ACF4A}" type="pres">
      <dgm:prSet presAssocID="{78773E4C-24C9-4951-B6E5-E488CCE2ACE6}" presName="hierRoot2" presStyleCnt="0">
        <dgm:presLayoutVars>
          <dgm:hierBranch val="init"/>
        </dgm:presLayoutVars>
      </dgm:prSet>
      <dgm:spPr/>
    </dgm:pt>
    <dgm:pt modelId="{AC4ED331-1D17-4724-8897-E6ADAC97194A}" type="pres">
      <dgm:prSet presAssocID="{78773E4C-24C9-4951-B6E5-E488CCE2ACE6}" presName="rootComposite" presStyleCnt="0"/>
      <dgm:spPr/>
    </dgm:pt>
    <dgm:pt modelId="{4A93AAF3-172C-4B00-9ACC-11B9BE311107}" type="pres">
      <dgm:prSet presAssocID="{78773E4C-24C9-4951-B6E5-E488CCE2ACE6}" presName="rootText" presStyleLbl="node3" presStyleIdx="0" presStyleCnt="5" custScaleX="385556" custScaleY="164021" custLinFactNeighborY="-2190">
        <dgm:presLayoutVars>
          <dgm:chPref val="3"/>
        </dgm:presLayoutVars>
      </dgm:prSet>
      <dgm:spPr/>
    </dgm:pt>
    <dgm:pt modelId="{0FE3C2EB-37CD-4E7D-B9A3-426C0D3B7476}" type="pres">
      <dgm:prSet presAssocID="{78773E4C-24C9-4951-B6E5-E488CCE2ACE6}" presName="rootConnector" presStyleLbl="node3" presStyleIdx="0" presStyleCnt="5"/>
      <dgm:spPr/>
    </dgm:pt>
    <dgm:pt modelId="{AC41CB72-ECC9-49C1-B1E2-3E106C65E48B}" type="pres">
      <dgm:prSet presAssocID="{78773E4C-24C9-4951-B6E5-E488CCE2ACE6}" presName="hierChild4" presStyleCnt="0"/>
      <dgm:spPr/>
    </dgm:pt>
    <dgm:pt modelId="{195AB34C-52C9-4289-9A71-0E0AF554E428}" type="pres">
      <dgm:prSet presAssocID="{78773E4C-24C9-4951-B6E5-E488CCE2ACE6}" presName="hierChild5" presStyleCnt="0"/>
      <dgm:spPr/>
    </dgm:pt>
    <dgm:pt modelId="{13D2D482-01A0-40BE-A280-1A6A54F6F33E}" type="pres">
      <dgm:prSet presAssocID="{80326A1A-0161-4131-B7DC-F8B1749A1ACA}" presName="hierChild5" presStyleCnt="0"/>
      <dgm:spPr/>
    </dgm:pt>
    <dgm:pt modelId="{B1D00569-A1DB-4474-AB02-37380E3F47DC}" type="pres">
      <dgm:prSet presAssocID="{07D5221A-6B0C-4728-B6BA-2A363FB445B0}" presName="Name64" presStyleLbl="parChTrans1D2" presStyleIdx="1" presStyleCnt="5"/>
      <dgm:spPr/>
    </dgm:pt>
    <dgm:pt modelId="{61FCBC70-ACE3-4521-8857-E1A98E7A87EB}" type="pres">
      <dgm:prSet presAssocID="{2CE070BB-0E74-402C-876E-7753B5FDB3D2}" presName="hierRoot2" presStyleCnt="0">
        <dgm:presLayoutVars>
          <dgm:hierBranch val="init"/>
        </dgm:presLayoutVars>
      </dgm:prSet>
      <dgm:spPr/>
    </dgm:pt>
    <dgm:pt modelId="{45A46932-C60C-4C42-80FC-4D984955302D}" type="pres">
      <dgm:prSet presAssocID="{2CE070BB-0E74-402C-876E-7753B5FDB3D2}" presName="rootComposite" presStyleCnt="0"/>
      <dgm:spPr/>
    </dgm:pt>
    <dgm:pt modelId="{C8A6A341-A744-4E36-A879-44E919200042}" type="pres">
      <dgm:prSet presAssocID="{2CE070BB-0E74-402C-876E-7753B5FDB3D2}" presName="rootText" presStyleLbl="node2" presStyleIdx="1" presStyleCnt="5" custScaleY="150671" custLinFactNeighborX="-865" custLinFactNeighborY="-541">
        <dgm:presLayoutVars>
          <dgm:chPref val="3"/>
        </dgm:presLayoutVars>
      </dgm:prSet>
      <dgm:spPr/>
    </dgm:pt>
    <dgm:pt modelId="{59F074D8-6ECF-4334-B2A5-77A12BB8CAE3}" type="pres">
      <dgm:prSet presAssocID="{2CE070BB-0E74-402C-876E-7753B5FDB3D2}" presName="rootConnector" presStyleLbl="node2" presStyleIdx="1" presStyleCnt="5"/>
      <dgm:spPr/>
    </dgm:pt>
    <dgm:pt modelId="{16D5A106-6BE4-4FFC-A2B7-EF59D089691F}" type="pres">
      <dgm:prSet presAssocID="{2CE070BB-0E74-402C-876E-7753B5FDB3D2}" presName="hierChild4" presStyleCnt="0"/>
      <dgm:spPr/>
    </dgm:pt>
    <dgm:pt modelId="{BFD74178-B5E3-42F8-915A-393E7862564B}" type="pres">
      <dgm:prSet presAssocID="{1B32806E-BB32-4165-8DD0-27FFE5A1DDF1}" presName="Name64" presStyleLbl="parChTrans1D3" presStyleIdx="1" presStyleCnt="5"/>
      <dgm:spPr/>
    </dgm:pt>
    <dgm:pt modelId="{EC47E3B4-1459-418D-AC04-FE5D28168D13}" type="pres">
      <dgm:prSet presAssocID="{7C568EF8-1F9F-4C77-A4AF-0D132DCCDE21}" presName="hierRoot2" presStyleCnt="0">
        <dgm:presLayoutVars>
          <dgm:hierBranch val="init"/>
        </dgm:presLayoutVars>
      </dgm:prSet>
      <dgm:spPr/>
    </dgm:pt>
    <dgm:pt modelId="{26E21A62-7304-440B-B3EB-552D3772A646}" type="pres">
      <dgm:prSet presAssocID="{7C568EF8-1F9F-4C77-A4AF-0D132DCCDE21}" presName="rootComposite" presStyleCnt="0"/>
      <dgm:spPr/>
    </dgm:pt>
    <dgm:pt modelId="{0A377B30-26EC-4A4B-A76A-307236151C36}" type="pres">
      <dgm:prSet presAssocID="{7C568EF8-1F9F-4C77-A4AF-0D132DCCDE21}" presName="rootText" presStyleLbl="node3" presStyleIdx="1" presStyleCnt="5" custScaleX="385556" custScaleY="164021" custLinFactNeighborY="-445">
        <dgm:presLayoutVars>
          <dgm:chPref val="3"/>
        </dgm:presLayoutVars>
      </dgm:prSet>
      <dgm:spPr/>
    </dgm:pt>
    <dgm:pt modelId="{C81F0FF6-3032-4140-B86A-FE5751C8F655}" type="pres">
      <dgm:prSet presAssocID="{7C568EF8-1F9F-4C77-A4AF-0D132DCCDE21}" presName="rootConnector" presStyleLbl="node3" presStyleIdx="1" presStyleCnt="5"/>
      <dgm:spPr/>
    </dgm:pt>
    <dgm:pt modelId="{7C696188-427A-448E-AE6F-D8C90DD91296}" type="pres">
      <dgm:prSet presAssocID="{7C568EF8-1F9F-4C77-A4AF-0D132DCCDE21}" presName="hierChild4" presStyleCnt="0"/>
      <dgm:spPr/>
    </dgm:pt>
    <dgm:pt modelId="{3D391A79-D1DA-48A5-8006-A479A62F6CB3}" type="pres">
      <dgm:prSet presAssocID="{7C568EF8-1F9F-4C77-A4AF-0D132DCCDE21}" presName="hierChild5" presStyleCnt="0"/>
      <dgm:spPr/>
    </dgm:pt>
    <dgm:pt modelId="{67825122-4A56-4663-A0ED-5AF60B5BCE31}" type="pres">
      <dgm:prSet presAssocID="{2CE070BB-0E74-402C-876E-7753B5FDB3D2}" presName="hierChild5" presStyleCnt="0"/>
      <dgm:spPr/>
    </dgm:pt>
    <dgm:pt modelId="{1EFC2026-4C22-4729-9A89-13384680F206}" type="pres">
      <dgm:prSet presAssocID="{50456365-9F68-4641-ABA1-2B771F9A59DF}" presName="Name64" presStyleLbl="parChTrans1D2" presStyleIdx="2" presStyleCnt="5"/>
      <dgm:spPr/>
    </dgm:pt>
    <dgm:pt modelId="{65684622-8346-40C6-84C6-56F163A9B6FA}" type="pres">
      <dgm:prSet presAssocID="{1E7C8FB7-6FDC-4068-AF2C-D3DC19C12EA1}" presName="hierRoot2" presStyleCnt="0">
        <dgm:presLayoutVars>
          <dgm:hierBranch val="init"/>
        </dgm:presLayoutVars>
      </dgm:prSet>
      <dgm:spPr/>
    </dgm:pt>
    <dgm:pt modelId="{BD6F435A-55B1-4024-9913-07CDDB76BF33}" type="pres">
      <dgm:prSet presAssocID="{1E7C8FB7-6FDC-4068-AF2C-D3DC19C12EA1}" presName="rootComposite" presStyleCnt="0"/>
      <dgm:spPr/>
    </dgm:pt>
    <dgm:pt modelId="{1FDAE4E8-9E5D-472B-B9B1-154BED7AA4C2}" type="pres">
      <dgm:prSet presAssocID="{1E7C8FB7-6FDC-4068-AF2C-D3DC19C12EA1}" presName="rootText" presStyleLbl="node2" presStyleIdx="2" presStyleCnt="5" custScaleY="150671" custLinFactNeighborX="-865" custLinFactNeighborY="-1713">
        <dgm:presLayoutVars>
          <dgm:chPref val="3"/>
        </dgm:presLayoutVars>
      </dgm:prSet>
      <dgm:spPr/>
    </dgm:pt>
    <dgm:pt modelId="{3A9C239D-4FF0-4FC4-A4DB-A4ECFA0A6195}" type="pres">
      <dgm:prSet presAssocID="{1E7C8FB7-6FDC-4068-AF2C-D3DC19C12EA1}" presName="rootConnector" presStyleLbl="node2" presStyleIdx="2" presStyleCnt="5"/>
      <dgm:spPr/>
    </dgm:pt>
    <dgm:pt modelId="{78B1B65A-4FF9-4033-9DA2-84D4126B49B4}" type="pres">
      <dgm:prSet presAssocID="{1E7C8FB7-6FDC-4068-AF2C-D3DC19C12EA1}" presName="hierChild4" presStyleCnt="0"/>
      <dgm:spPr/>
    </dgm:pt>
    <dgm:pt modelId="{A2BC47BF-B595-47D2-8119-D744B70D9DFC}" type="pres">
      <dgm:prSet presAssocID="{585E1773-1D93-42A9-9E7D-0CBD5CD71B0A}" presName="Name64" presStyleLbl="parChTrans1D3" presStyleIdx="2" presStyleCnt="5"/>
      <dgm:spPr/>
    </dgm:pt>
    <dgm:pt modelId="{1B7F50CE-C73E-4727-82F0-E34F5CCF5BFF}" type="pres">
      <dgm:prSet presAssocID="{21138B99-7478-4600-8F74-C4CC9774FCF5}" presName="hierRoot2" presStyleCnt="0">
        <dgm:presLayoutVars>
          <dgm:hierBranch val="init"/>
        </dgm:presLayoutVars>
      </dgm:prSet>
      <dgm:spPr/>
    </dgm:pt>
    <dgm:pt modelId="{F1B7B79D-9853-40A2-9DDF-870DF66A90A3}" type="pres">
      <dgm:prSet presAssocID="{21138B99-7478-4600-8F74-C4CC9774FCF5}" presName="rootComposite" presStyleCnt="0"/>
      <dgm:spPr/>
    </dgm:pt>
    <dgm:pt modelId="{8C1906C1-1B40-4FD8-9F83-5E8F7C7E0A34}" type="pres">
      <dgm:prSet presAssocID="{21138B99-7478-4600-8F74-C4CC9774FCF5}" presName="rootText" presStyleLbl="node3" presStyleIdx="2" presStyleCnt="5" custScaleX="385556" custScaleY="164021" custLinFactNeighborY="-445">
        <dgm:presLayoutVars>
          <dgm:chPref val="3"/>
        </dgm:presLayoutVars>
      </dgm:prSet>
      <dgm:spPr/>
    </dgm:pt>
    <dgm:pt modelId="{F38CF422-F1A5-43D2-AB34-A26AA89CD3A2}" type="pres">
      <dgm:prSet presAssocID="{21138B99-7478-4600-8F74-C4CC9774FCF5}" presName="rootConnector" presStyleLbl="node3" presStyleIdx="2" presStyleCnt="5"/>
      <dgm:spPr/>
    </dgm:pt>
    <dgm:pt modelId="{C1610482-09E8-4561-BF6D-BA2A6062902E}" type="pres">
      <dgm:prSet presAssocID="{21138B99-7478-4600-8F74-C4CC9774FCF5}" presName="hierChild4" presStyleCnt="0"/>
      <dgm:spPr/>
    </dgm:pt>
    <dgm:pt modelId="{358D0368-CD83-4D91-82A3-00FBFA04F352}" type="pres">
      <dgm:prSet presAssocID="{21138B99-7478-4600-8F74-C4CC9774FCF5}" presName="hierChild5" presStyleCnt="0"/>
      <dgm:spPr/>
    </dgm:pt>
    <dgm:pt modelId="{CA4CB122-498F-44EE-82D9-3120C47D0510}" type="pres">
      <dgm:prSet presAssocID="{1E7C8FB7-6FDC-4068-AF2C-D3DC19C12EA1}" presName="hierChild5" presStyleCnt="0"/>
      <dgm:spPr/>
    </dgm:pt>
    <dgm:pt modelId="{F025112D-166B-4055-86D8-CE3984AEED43}" type="pres">
      <dgm:prSet presAssocID="{FA78B70C-B1D2-43BC-A740-0D7A244A5392}" presName="Name64" presStyleLbl="parChTrans1D2" presStyleIdx="3" presStyleCnt="5"/>
      <dgm:spPr/>
    </dgm:pt>
    <dgm:pt modelId="{57969404-7AA3-48E4-BC88-417017F5F2A5}" type="pres">
      <dgm:prSet presAssocID="{0FBFD3CF-095D-4742-A1AC-3030B78C714F}" presName="hierRoot2" presStyleCnt="0">
        <dgm:presLayoutVars>
          <dgm:hierBranch val="init"/>
        </dgm:presLayoutVars>
      </dgm:prSet>
      <dgm:spPr/>
    </dgm:pt>
    <dgm:pt modelId="{63D5EF58-241B-4D03-A639-8C7AB84A2299}" type="pres">
      <dgm:prSet presAssocID="{0FBFD3CF-095D-4742-A1AC-3030B78C714F}" presName="rootComposite" presStyleCnt="0"/>
      <dgm:spPr/>
    </dgm:pt>
    <dgm:pt modelId="{8422E8E4-98F8-4C8D-B660-809BBF621A2D}" type="pres">
      <dgm:prSet presAssocID="{0FBFD3CF-095D-4742-A1AC-3030B78C714F}" presName="rootText" presStyleLbl="node2" presStyleIdx="3" presStyleCnt="5" custScaleY="150671" custLinFactNeighborX="-865" custLinFactNeighborY="-52">
        <dgm:presLayoutVars>
          <dgm:chPref val="3"/>
        </dgm:presLayoutVars>
      </dgm:prSet>
      <dgm:spPr/>
    </dgm:pt>
    <dgm:pt modelId="{EE8A8DDA-CEBA-49D5-B238-3EC3D3B94C1E}" type="pres">
      <dgm:prSet presAssocID="{0FBFD3CF-095D-4742-A1AC-3030B78C714F}" presName="rootConnector" presStyleLbl="node2" presStyleIdx="3" presStyleCnt="5"/>
      <dgm:spPr/>
    </dgm:pt>
    <dgm:pt modelId="{A092F807-4B3B-403D-A4A6-5E3499E700A4}" type="pres">
      <dgm:prSet presAssocID="{0FBFD3CF-095D-4742-A1AC-3030B78C714F}" presName="hierChild4" presStyleCnt="0"/>
      <dgm:spPr/>
    </dgm:pt>
    <dgm:pt modelId="{D2727D21-45DF-471B-87B2-A11C77E279AE}" type="pres">
      <dgm:prSet presAssocID="{B73D6FF4-888B-4AEA-AF0D-DEA143DB2864}" presName="Name64" presStyleLbl="parChTrans1D3" presStyleIdx="3" presStyleCnt="5"/>
      <dgm:spPr/>
    </dgm:pt>
    <dgm:pt modelId="{25664CC0-D209-4360-BBE1-DA98A58A2796}" type="pres">
      <dgm:prSet presAssocID="{741BE08F-39CA-4745-9053-0CBC837FDD7A}" presName="hierRoot2" presStyleCnt="0">
        <dgm:presLayoutVars>
          <dgm:hierBranch val="init"/>
        </dgm:presLayoutVars>
      </dgm:prSet>
      <dgm:spPr/>
    </dgm:pt>
    <dgm:pt modelId="{B5FA9073-4EDA-42C9-8C31-235A355511CA}" type="pres">
      <dgm:prSet presAssocID="{741BE08F-39CA-4745-9053-0CBC837FDD7A}" presName="rootComposite" presStyleCnt="0"/>
      <dgm:spPr/>
    </dgm:pt>
    <dgm:pt modelId="{C039AAEC-30C8-4A23-9C92-1BAF1548A098}" type="pres">
      <dgm:prSet presAssocID="{741BE08F-39CA-4745-9053-0CBC837FDD7A}" presName="rootText" presStyleLbl="node3" presStyleIdx="3" presStyleCnt="5" custScaleX="385556" custScaleY="164021">
        <dgm:presLayoutVars>
          <dgm:chPref val="3"/>
        </dgm:presLayoutVars>
      </dgm:prSet>
      <dgm:spPr/>
    </dgm:pt>
    <dgm:pt modelId="{B1DBE5B3-F4B5-4438-A641-7CFC5964C297}" type="pres">
      <dgm:prSet presAssocID="{741BE08F-39CA-4745-9053-0CBC837FDD7A}" presName="rootConnector" presStyleLbl="node3" presStyleIdx="3" presStyleCnt="5"/>
      <dgm:spPr/>
    </dgm:pt>
    <dgm:pt modelId="{8244DEF3-5C27-4B05-BB3D-0F5DF6A9C7F1}" type="pres">
      <dgm:prSet presAssocID="{741BE08F-39CA-4745-9053-0CBC837FDD7A}" presName="hierChild4" presStyleCnt="0"/>
      <dgm:spPr/>
    </dgm:pt>
    <dgm:pt modelId="{2042B0E4-06C7-49BD-B612-ED2F1D8E5A5C}" type="pres">
      <dgm:prSet presAssocID="{741BE08F-39CA-4745-9053-0CBC837FDD7A}" presName="hierChild5" presStyleCnt="0"/>
      <dgm:spPr/>
    </dgm:pt>
    <dgm:pt modelId="{13D31C0F-A9D5-4AAD-8041-AF8A6983B847}" type="pres">
      <dgm:prSet presAssocID="{0FBFD3CF-095D-4742-A1AC-3030B78C714F}" presName="hierChild5" presStyleCnt="0"/>
      <dgm:spPr/>
    </dgm:pt>
    <dgm:pt modelId="{A6072135-9FD9-4100-A106-66D8DCD5EFA7}" type="pres">
      <dgm:prSet presAssocID="{4650C969-C510-46DE-BD11-8BF9BDDC77F0}" presName="Name64" presStyleLbl="parChTrans1D2" presStyleIdx="4" presStyleCnt="5"/>
      <dgm:spPr/>
    </dgm:pt>
    <dgm:pt modelId="{F5A911D8-E465-4829-90BF-80CCFD89E987}" type="pres">
      <dgm:prSet presAssocID="{C621634C-0EBF-46F5-B468-5AE2DE60F81C}" presName="hierRoot2" presStyleCnt="0">
        <dgm:presLayoutVars>
          <dgm:hierBranch val="init"/>
        </dgm:presLayoutVars>
      </dgm:prSet>
      <dgm:spPr/>
    </dgm:pt>
    <dgm:pt modelId="{E7070877-9A06-48F0-BC0A-C1F530902B76}" type="pres">
      <dgm:prSet presAssocID="{C621634C-0EBF-46F5-B468-5AE2DE60F81C}" presName="rootComposite" presStyleCnt="0"/>
      <dgm:spPr/>
    </dgm:pt>
    <dgm:pt modelId="{0B0DE0C3-1EFB-436B-B9D8-D32C38E1CAF2}" type="pres">
      <dgm:prSet presAssocID="{C621634C-0EBF-46F5-B468-5AE2DE60F81C}" presName="rootText" presStyleLbl="node2" presStyleIdx="4" presStyleCnt="5" custScaleY="150671" custLinFactNeighborX="-900" custLinFactNeighborY="125">
        <dgm:presLayoutVars>
          <dgm:chPref val="3"/>
        </dgm:presLayoutVars>
      </dgm:prSet>
      <dgm:spPr/>
    </dgm:pt>
    <dgm:pt modelId="{E19A6FFB-39DE-4BF4-BBED-DC392D3826C7}" type="pres">
      <dgm:prSet presAssocID="{C621634C-0EBF-46F5-B468-5AE2DE60F81C}" presName="rootConnector" presStyleLbl="node2" presStyleIdx="4" presStyleCnt="5"/>
      <dgm:spPr/>
    </dgm:pt>
    <dgm:pt modelId="{F4B05A61-BA31-41B5-B360-91B3C6B7C229}" type="pres">
      <dgm:prSet presAssocID="{C621634C-0EBF-46F5-B468-5AE2DE60F81C}" presName="hierChild4" presStyleCnt="0"/>
      <dgm:spPr/>
    </dgm:pt>
    <dgm:pt modelId="{E1E269F3-79A4-4EFF-B891-9B8F4F1731E4}" type="pres">
      <dgm:prSet presAssocID="{81E6836C-F9D5-43E6-9BC0-DC2245D25B6C}" presName="Name64" presStyleLbl="parChTrans1D3" presStyleIdx="4" presStyleCnt="5"/>
      <dgm:spPr/>
    </dgm:pt>
    <dgm:pt modelId="{B958BB98-763E-4E7E-BF5E-937C30BEF93A}" type="pres">
      <dgm:prSet presAssocID="{315C8E60-8493-4521-A9D6-D802D04D01E5}" presName="hierRoot2" presStyleCnt="0">
        <dgm:presLayoutVars>
          <dgm:hierBranch val="init"/>
        </dgm:presLayoutVars>
      </dgm:prSet>
      <dgm:spPr/>
    </dgm:pt>
    <dgm:pt modelId="{D8F1DF4E-E8F8-4F66-89C6-0A56C0799253}" type="pres">
      <dgm:prSet presAssocID="{315C8E60-8493-4521-A9D6-D802D04D01E5}" presName="rootComposite" presStyleCnt="0"/>
      <dgm:spPr/>
    </dgm:pt>
    <dgm:pt modelId="{BECD4267-B8DA-4CB6-B504-07D7BDDD3713}" type="pres">
      <dgm:prSet presAssocID="{315C8E60-8493-4521-A9D6-D802D04D01E5}" presName="rootText" presStyleLbl="node3" presStyleIdx="4" presStyleCnt="5" custScaleX="385556" custScaleY="164021">
        <dgm:presLayoutVars>
          <dgm:chPref val="3"/>
        </dgm:presLayoutVars>
      </dgm:prSet>
      <dgm:spPr/>
    </dgm:pt>
    <dgm:pt modelId="{DF7EF2DA-3039-4DCA-82B5-7F06D9BEDB47}" type="pres">
      <dgm:prSet presAssocID="{315C8E60-8493-4521-A9D6-D802D04D01E5}" presName="rootConnector" presStyleLbl="node3" presStyleIdx="4" presStyleCnt="5"/>
      <dgm:spPr/>
    </dgm:pt>
    <dgm:pt modelId="{1108305A-B4EB-4BB8-8C5A-72786DE5400D}" type="pres">
      <dgm:prSet presAssocID="{315C8E60-8493-4521-A9D6-D802D04D01E5}" presName="hierChild4" presStyleCnt="0"/>
      <dgm:spPr/>
    </dgm:pt>
    <dgm:pt modelId="{C5EFD4C3-CDD4-47FE-BDB4-863337145566}" type="pres">
      <dgm:prSet presAssocID="{315C8E60-8493-4521-A9D6-D802D04D01E5}" presName="hierChild5" presStyleCnt="0"/>
      <dgm:spPr/>
    </dgm:pt>
    <dgm:pt modelId="{1938121A-5E22-4301-8137-08394985D70A}" type="pres">
      <dgm:prSet presAssocID="{C621634C-0EBF-46F5-B468-5AE2DE60F81C}" presName="hierChild5" presStyleCnt="0"/>
      <dgm:spPr/>
    </dgm:pt>
    <dgm:pt modelId="{51332A35-408B-4D29-A9E4-8E6E8D7B8656}" type="pres">
      <dgm:prSet presAssocID="{4C5ED7DC-C5CA-4795-B0BF-C1496A220D84}" presName="hierChild3" presStyleCnt="0"/>
      <dgm:spPr/>
    </dgm:pt>
  </dgm:ptLst>
  <dgm:cxnLst>
    <dgm:cxn modelId="{60A35B08-C9C6-42E4-81F4-CD46CF1C62E3}" type="presOf" srcId="{78773E4C-24C9-4951-B6E5-E488CCE2ACE6}" destId="{0FE3C2EB-37CD-4E7D-B9A3-426C0D3B7476}" srcOrd="1" destOrd="0" presId="urn:microsoft.com/office/officeart/2009/3/layout/HorizontalOrganizationChart"/>
    <dgm:cxn modelId="{5DD8440C-EEC7-496F-8100-B7CC123A356E}" type="presOf" srcId="{07D5221A-6B0C-4728-B6BA-2A363FB445B0}" destId="{B1D00569-A1DB-4474-AB02-37380E3F47DC}" srcOrd="0" destOrd="0" presId="urn:microsoft.com/office/officeart/2009/3/layout/HorizontalOrganizationChart"/>
    <dgm:cxn modelId="{538F1015-75A2-4B28-9E26-61E096B06DD1}" type="presOf" srcId="{1E7C8FB7-6FDC-4068-AF2C-D3DC19C12EA1}" destId="{3A9C239D-4FF0-4FC4-A4DB-A4ECFA0A6195}" srcOrd="1" destOrd="0" presId="urn:microsoft.com/office/officeart/2009/3/layout/HorizontalOrganizationChart"/>
    <dgm:cxn modelId="{0E347315-DBF5-4846-9102-B82EB760E72C}" type="presOf" srcId="{741BE08F-39CA-4745-9053-0CBC837FDD7A}" destId="{C039AAEC-30C8-4A23-9C92-1BAF1548A098}" srcOrd="0" destOrd="0" presId="urn:microsoft.com/office/officeart/2009/3/layout/HorizontalOrganizationChart"/>
    <dgm:cxn modelId="{CC183916-92F5-435B-AC24-39803D13CD1D}" type="presOf" srcId="{0FBFD3CF-095D-4742-A1AC-3030B78C714F}" destId="{8422E8E4-98F8-4C8D-B660-809BBF621A2D}" srcOrd="0" destOrd="0" presId="urn:microsoft.com/office/officeart/2009/3/layout/HorizontalOrganizationChart"/>
    <dgm:cxn modelId="{51EDD921-0542-4365-BEBA-081808AFF2AC}" srcId="{0FBFD3CF-095D-4742-A1AC-3030B78C714F}" destId="{741BE08F-39CA-4745-9053-0CBC837FDD7A}" srcOrd="0" destOrd="0" parTransId="{B73D6FF4-888B-4AEA-AF0D-DEA143DB2864}" sibTransId="{402FEEBC-9614-464C-A5A1-796991E16B62}"/>
    <dgm:cxn modelId="{EF2E6022-D1C2-4E19-95CF-37887CBCEF8D}" type="presOf" srcId="{FA78B70C-B1D2-43BC-A740-0D7A244A5392}" destId="{F025112D-166B-4055-86D8-CE3984AEED43}" srcOrd="0" destOrd="0" presId="urn:microsoft.com/office/officeart/2009/3/layout/HorizontalOrganizationChart"/>
    <dgm:cxn modelId="{3D061A23-5147-46E0-B023-7863A5589952}" type="presOf" srcId="{81E6836C-F9D5-43E6-9BC0-DC2245D25B6C}" destId="{E1E269F3-79A4-4EFF-B891-9B8F4F1731E4}" srcOrd="0" destOrd="0" presId="urn:microsoft.com/office/officeart/2009/3/layout/HorizontalOrganizationChart"/>
    <dgm:cxn modelId="{8EBAE12C-E99F-4F9A-95AC-5B7C24BCF161}" srcId="{4C5ED7DC-C5CA-4795-B0BF-C1496A220D84}" destId="{C621634C-0EBF-46F5-B468-5AE2DE60F81C}" srcOrd="4" destOrd="0" parTransId="{4650C969-C510-46DE-BD11-8BF9BDDC77F0}" sibTransId="{7AE084A3-3C98-46AF-B153-4BA1EBB23EDD}"/>
    <dgm:cxn modelId="{A1BADF2D-128D-41E7-9E60-8232D2AAD291}" type="presOf" srcId="{741BE08F-39CA-4745-9053-0CBC837FDD7A}" destId="{B1DBE5B3-F4B5-4438-A641-7CFC5964C297}" srcOrd="1" destOrd="0" presId="urn:microsoft.com/office/officeart/2009/3/layout/HorizontalOrganizationChart"/>
    <dgm:cxn modelId="{6E3AB230-8704-4AB9-8CF2-0C2ED6A16BBB}" type="presOf" srcId="{0FBFD3CF-095D-4742-A1AC-3030B78C714F}" destId="{EE8A8DDA-CEBA-49D5-B238-3EC3D3B94C1E}" srcOrd="1" destOrd="0" presId="urn:microsoft.com/office/officeart/2009/3/layout/HorizontalOrganizationChart"/>
    <dgm:cxn modelId="{F6904C38-5C2C-47DF-9FBE-2176FEEF89AE}" srcId="{C621634C-0EBF-46F5-B468-5AE2DE60F81C}" destId="{315C8E60-8493-4521-A9D6-D802D04D01E5}" srcOrd="0" destOrd="0" parTransId="{81E6836C-F9D5-43E6-9BC0-DC2245D25B6C}" sibTransId="{EE2D95E0-2D3A-4EA0-B6C9-7025C94BD5BD}"/>
    <dgm:cxn modelId="{B06EB038-F7BB-4F57-8BAF-19DDCB98D3DD}" type="presOf" srcId="{B73D6FF4-888B-4AEA-AF0D-DEA143DB2864}" destId="{D2727D21-45DF-471B-87B2-A11C77E279AE}" srcOrd="0" destOrd="0" presId="urn:microsoft.com/office/officeart/2009/3/layout/HorizontalOrganizationChart"/>
    <dgm:cxn modelId="{566C575C-9D0F-4BDD-BE15-F7A4BAAAEA5C}" type="presOf" srcId="{7C568EF8-1F9F-4C77-A4AF-0D132DCCDE21}" destId="{C81F0FF6-3032-4140-B86A-FE5751C8F655}" srcOrd="1" destOrd="0" presId="urn:microsoft.com/office/officeart/2009/3/layout/HorizontalOrganizationChart"/>
    <dgm:cxn modelId="{31E27B5F-09F9-4DCD-9F9D-3AC300B5C7F8}" type="presOf" srcId="{4650C969-C510-46DE-BD11-8BF9BDDC77F0}" destId="{A6072135-9FD9-4100-A106-66D8DCD5EFA7}" srcOrd="0" destOrd="0" presId="urn:microsoft.com/office/officeart/2009/3/layout/HorizontalOrganizationChart"/>
    <dgm:cxn modelId="{DC3D9743-484D-4C26-9B7D-19F56A879F99}" type="presOf" srcId="{80326A1A-0161-4131-B7DC-F8B1749A1ACA}" destId="{5FBE3574-E150-4C7C-A0B0-7DD9AB34A9C8}" srcOrd="0" destOrd="0" presId="urn:microsoft.com/office/officeart/2009/3/layout/HorizontalOrganizationChart"/>
    <dgm:cxn modelId="{4A883D49-B899-467F-AF78-E914BF5693C3}" srcId="{4C5ED7DC-C5CA-4795-B0BF-C1496A220D84}" destId="{1E7C8FB7-6FDC-4068-AF2C-D3DC19C12EA1}" srcOrd="2" destOrd="0" parTransId="{50456365-9F68-4641-ABA1-2B771F9A59DF}" sibTransId="{8967A1EE-0469-48EB-BA47-5E2A60344D6F}"/>
    <dgm:cxn modelId="{5180994B-35E0-407F-9713-E56D2F6C6934}" type="presOf" srcId="{50456365-9F68-4641-ABA1-2B771F9A59DF}" destId="{1EFC2026-4C22-4729-9A89-13384680F206}" srcOrd="0" destOrd="0" presId="urn:microsoft.com/office/officeart/2009/3/layout/HorizontalOrganizationChart"/>
    <dgm:cxn modelId="{48DB016C-1174-4B00-A34F-CF1125F7743A}" srcId="{4C5ED7DC-C5CA-4795-B0BF-C1496A220D84}" destId="{80326A1A-0161-4131-B7DC-F8B1749A1ACA}" srcOrd="0" destOrd="0" parTransId="{B73E6F1B-232B-455C-955D-C386B11D1BA0}" sibTransId="{F4F55913-9279-486A-A2B6-1C5E09CBDF08}"/>
    <dgm:cxn modelId="{2E6F2F51-24E0-40F3-975D-72F50AFEAAFB}" type="presOf" srcId="{4C5ED7DC-C5CA-4795-B0BF-C1496A220D84}" destId="{07830285-5CE3-44E5-A3DA-349862EAE7A9}" srcOrd="0" destOrd="0" presId="urn:microsoft.com/office/officeart/2009/3/layout/HorizontalOrganizationChart"/>
    <dgm:cxn modelId="{FF21E957-4B78-42BD-9241-C8EE302C1BE2}" srcId="{80326A1A-0161-4131-B7DC-F8B1749A1ACA}" destId="{78773E4C-24C9-4951-B6E5-E488CCE2ACE6}" srcOrd="0" destOrd="0" parTransId="{423A2EB9-6A40-479E-B9B4-1C39AA4E5C40}" sibTransId="{8EA9FC2F-09C2-490A-B61E-C38DD3CDE901}"/>
    <dgm:cxn modelId="{532A197D-70C4-4C10-9EE0-A9690A0DE9B8}" type="presOf" srcId="{C621634C-0EBF-46F5-B468-5AE2DE60F81C}" destId="{0B0DE0C3-1EFB-436B-B9D8-D32C38E1CAF2}" srcOrd="0" destOrd="0" presId="urn:microsoft.com/office/officeart/2009/3/layout/HorizontalOrganizationChart"/>
    <dgm:cxn modelId="{F4146D7F-2AA2-41AF-8ACB-89EA2880AF80}" type="presOf" srcId="{045DEF39-C8B3-4856-B0BA-50C0A201D1E8}" destId="{A831801D-97A1-4998-974E-B08D977641F5}" srcOrd="0" destOrd="0" presId="urn:microsoft.com/office/officeart/2009/3/layout/HorizontalOrganizationChart"/>
    <dgm:cxn modelId="{F743917F-A0D7-4C2B-9D67-6FDC0E9DC1CD}" type="presOf" srcId="{B73E6F1B-232B-455C-955D-C386B11D1BA0}" destId="{7C7B56A2-6CC8-49CA-A716-C91141FF762C}" srcOrd="0" destOrd="0" presId="urn:microsoft.com/office/officeart/2009/3/layout/HorizontalOrganizationChart"/>
    <dgm:cxn modelId="{F419B186-454B-482A-AA77-0A8C4AF92C0D}" type="presOf" srcId="{21138B99-7478-4600-8F74-C4CC9774FCF5}" destId="{8C1906C1-1B40-4FD8-9F83-5E8F7C7E0A34}" srcOrd="0" destOrd="0" presId="urn:microsoft.com/office/officeart/2009/3/layout/HorizontalOrganizationChart"/>
    <dgm:cxn modelId="{BE813595-0728-4B43-865E-07B5C5A86804}" type="presOf" srcId="{585E1773-1D93-42A9-9E7D-0CBD5CD71B0A}" destId="{A2BC47BF-B595-47D2-8119-D744B70D9DFC}" srcOrd="0" destOrd="0" presId="urn:microsoft.com/office/officeart/2009/3/layout/HorizontalOrganizationChart"/>
    <dgm:cxn modelId="{44170199-FA84-4184-AA28-86AD5FB1E25F}" type="presOf" srcId="{423A2EB9-6A40-479E-B9B4-1C39AA4E5C40}" destId="{4A2AD070-EC02-4785-A600-E42ED9119BAD}" srcOrd="0" destOrd="0" presId="urn:microsoft.com/office/officeart/2009/3/layout/HorizontalOrganizationChart"/>
    <dgm:cxn modelId="{3C5744A2-B2EE-4424-9EB4-A37EE1599073}" type="presOf" srcId="{2CE070BB-0E74-402C-876E-7753B5FDB3D2}" destId="{C8A6A341-A744-4E36-A879-44E919200042}" srcOrd="0" destOrd="0" presId="urn:microsoft.com/office/officeart/2009/3/layout/HorizontalOrganizationChart"/>
    <dgm:cxn modelId="{5A3576A7-C057-412F-8929-07D0BD73257C}" type="presOf" srcId="{21138B99-7478-4600-8F74-C4CC9774FCF5}" destId="{F38CF422-F1A5-43D2-AB34-A26AA89CD3A2}" srcOrd="1" destOrd="0" presId="urn:microsoft.com/office/officeart/2009/3/layout/HorizontalOrganizationChart"/>
    <dgm:cxn modelId="{E4BBDCAC-5A55-4456-AD51-2D64CBBADF07}" srcId="{2CE070BB-0E74-402C-876E-7753B5FDB3D2}" destId="{7C568EF8-1F9F-4C77-A4AF-0D132DCCDE21}" srcOrd="0" destOrd="0" parTransId="{1B32806E-BB32-4165-8DD0-27FFE5A1DDF1}" sibTransId="{04F020FF-65B1-45C4-8E57-F8B4D0EDE263}"/>
    <dgm:cxn modelId="{195B86AD-469E-4512-A6A0-029827A05DD0}" srcId="{045DEF39-C8B3-4856-B0BA-50C0A201D1E8}" destId="{4C5ED7DC-C5CA-4795-B0BF-C1496A220D84}" srcOrd="0" destOrd="0" parTransId="{13F55119-703C-4FE0-BD97-C12587750960}" sibTransId="{FBB2C3FB-7154-415F-A919-9EE824B4D5A7}"/>
    <dgm:cxn modelId="{CCBAD2AF-BC9E-4C42-8CEC-7BE844ACBC5F}" type="presOf" srcId="{315C8E60-8493-4521-A9D6-D802D04D01E5}" destId="{DF7EF2DA-3039-4DCA-82B5-7F06D9BEDB47}" srcOrd="1" destOrd="0" presId="urn:microsoft.com/office/officeart/2009/3/layout/HorizontalOrganizationChart"/>
    <dgm:cxn modelId="{D89CE0AF-70B2-48CB-B79F-BBBD9A369583}" srcId="{4C5ED7DC-C5CA-4795-B0BF-C1496A220D84}" destId="{2CE070BB-0E74-402C-876E-7753B5FDB3D2}" srcOrd="1" destOrd="0" parTransId="{07D5221A-6B0C-4728-B6BA-2A363FB445B0}" sibTransId="{2837C963-7BB8-4E90-AAFF-1A05A29F6DA8}"/>
    <dgm:cxn modelId="{6CDFC3BE-871A-43D4-B984-61916816005C}" type="presOf" srcId="{80326A1A-0161-4131-B7DC-F8B1749A1ACA}" destId="{DCC32A22-0207-441E-89C6-3514B35AC5E8}" srcOrd="1" destOrd="0" presId="urn:microsoft.com/office/officeart/2009/3/layout/HorizontalOrganizationChart"/>
    <dgm:cxn modelId="{196579C5-686A-4435-866E-9B33564A02D7}" type="presOf" srcId="{1E7C8FB7-6FDC-4068-AF2C-D3DC19C12EA1}" destId="{1FDAE4E8-9E5D-472B-B9B1-154BED7AA4C2}" srcOrd="0" destOrd="0" presId="urn:microsoft.com/office/officeart/2009/3/layout/HorizontalOrganizationChart"/>
    <dgm:cxn modelId="{3BAD00C6-B959-4F1B-A2BE-B6B06610D986}" type="presOf" srcId="{78773E4C-24C9-4951-B6E5-E488CCE2ACE6}" destId="{4A93AAF3-172C-4B00-9ACC-11B9BE311107}" srcOrd="0" destOrd="0" presId="urn:microsoft.com/office/officeart/2009/3/layout/HorizontalOrganizationChart"/>
    <dgm:cxn modelId="{584AAEDE-8D51-4187-A58D-14C0FA8A977A}" type="presOf" srcId="{1B32806E-BB32-4165-8DD0-27FFE5A1DDF1}" destId="{BFD74178-B5E3-42F8-915A-393E7862564B}" srcOrd="0" destOrd="0" presId="urn:microsoft.com/office/officeart/2009/3/layout/HorizontalOrganizationChart"/>
    <dgm:cxn modelId="{9457E3E0-853E-47B7-AF4C-116427CEED93}" srcId="{4C5ED7DC-C5CA-4795-B0BF-C1496A220D84}" destId="{0FBFD3CF-095D-4742-A1AC-3030B78C714F}" srcOrd="3" destOrd="0" parTransId="{FA78B70C-B1D2-43BC-A740-0D7A244A5392}" sibTransId="{2C69F9E6-A249-4122-8DB8-E5121D64DB0E}"/>
    <dgm:cxn modelId="{1241A2E7-3095-428B-AA36-BA3445CE03CF}" type="presOf" srcId="{4C5ED7DC-C5CA-4795-B0BF-C1496A220D84}" destId="{887C98AE-A16B-41BE-91B0-6AA50A95EFD2}" srcOrd="1" destOrd="0" presId="urn:microsoft.com/office/officeart/2009/3/layout/HorizontalOrganizationChart"/>
    <dgm:cxn modelId="{6DB67FE9-5C4B-4980-A570-46049A587846}" srcId="{1E7C8FB7-6FDC-4068-AF2C-D3DC19C12EA1}" destId="{21138B99-7478-4600-8F74-C4CC9774FCF5}" srcOrd="0" destOrd="0" parTransId="{585E1773-1D93-42A9-9E7D-0CBD5CD71B0A}" sibTransId="{B0CBC08A-4E2F-4B99-A73F-91001CCFDEC9}"/>
    <dgm:cxn modelId="{05582CEA-B4C7-4D0F-BAA7-95FB090FE91D}" type="presOf" srcId="{315C8E60-8493-4521-A9D6-D802D04D01E5}" destId="{BECD4267-B8DA-4CB6-B504-07D7BDDD3713}" srcOrd="0" destOrd="0" presId="urn:microsoft.com/office/officeart/2009/3/layout/HorizontalOrganizationChart"/>
    <dgm:cxn modelId="{68F940EA-3920-44EE-8CF1-3B1150072B17}" type="presOf" srcId="{C621634C-0EBF-46F5-B468-5AE2DE60F81C}" destId="{E19A6FFB-39DE-4BF4-BBED-DC392D3826C7}" srcOrd="1" destOrd="0" presId="urn:microsoft.com/office/officeart/2009/3/layout/HorizontalOrganizationChart"/>
    <dgm:cxn modelId="{5C7964F9-BA25-454B-99DB-77E879DBE6CB}" type="presOf" srcId="{7C568EF8-1F9F-4C77-A4AF-0D132DCCDE21}" destId="{0A377B30-26EC-4A4B-A76A-307236151C36}" srcOrd="0" destOrd="0" presId="urn:microsoft.com/office/officeart/2009/3/layout/HorizontalOrganizationChart"/>
    <dgm:cxn modelId="{EBB344FB-FF61-4C71-8FCB-1FDD621C3C73}" type="presOf" srcId="{2CE070BB-0E74-402C-876E-7753B5FDB3D2}" destId="{59F074D8-6ECF-4334-B2A5-77A12BB8CAE3}" srcOrd="1" destOrd="0" presId="urn:microsoft.com/office/officeart/2009/3/layout/HorizontalOrganizationChart"/>
    <dgm:cxn modelId="{6DA9E401-3B71-49CF-B4B0-4CCF7134DB65}" type="presParOf" srcId="{A831801D-97A1-4998-974E-B08D977641F5}" destId="{91E560B7-3D92-4988-A1B0-E2D7B82DEF4A}" srcOrd="0" destOrd="0" presId="urn:microsoft.com/office/officeart/2009/3/layout/HorizontalOrganizationChart"/>
    <dgm:cxn modelId="{26E348B4-6995-4A5C-84E0-0561927086B4}" type="presParOf" srcId="{91E560B7-3D92-4988-A1B0-E2D7B82DEF4A}" destId="{9CC965E8-516F-4056-BF6C-A78C4AADE680}" srcOrd="0" destOrd="0" presId="urn:microsoft.com/office/officeart/2009/3/layout/HorizontalOrganizationChart"/>
    <dgm:cxn modelId="{2B275A42-C123-4605-A57C-2DE8502526BD}" type="presParOf" srcId="{9CC965E8-516F-4056-BF6C-A78C4AADE680}" destId="{07830285-5CE3-44E5-A3DA-349862EAE7A9}" srcOrd="0" destOrd="0" presId="urn:microsoft.com/office/officeart/2009/3/layout/HorizontalOrganizationChart"/>
    <dgm:cxn modelId="{18525D77-99F9-47FE-BBC6-EF40837F896B}" type="presParOf" srcId="{9CC965E8-516F-4056-BF6C-A78C4AADE680}" destId="{887C98AE-A16B-41BE-91B0-6AA50A95EFD2}" srcOrd="1" destOrd="0" presId="urn:microsoft.com/office/officeart/2009/3/layout/HorizontalOrganizationChart"/>
    <dgm:cxn modelId="{C63C07AE-D928-4D1C-8770-3885937A042D}" type="presParOf" srcId="{91E560B7-3D92-4988-A1B0-E2D7B82DEF4A}" destId="{F577B789-18EB-4736-9BD9-08462EAD0070}" srcOrd="1" destOrd="0" presId="urn:microsoft.com/office/officeart/2009/3/layout/HorizontalOrganizationChart"/>
    <dgm:cxn modelId="{90E48D2F-93FF-4FD5-8B2E-E902D4C9EAFA}" type="presParOf" srcId="{F577B789-18EB-4736-9BD9-08462EAD0070}" destId="{7C7B56A2-6CC8-49CA-A716-C91141FF762C}" srcOrd="0" destOrd="0" presId="urn:microsoft.com/office/officeart/2009/3/layout/HorizontalOrganizationChart"/>
    <dgm:cxn modelId="{82290D62-516B-4A13-83A0-8B6114DD322B}" type="presParOf" srcId="{F577B789-18EB-4736-9BD9-08462EAD0070}" destId="{572E1718-798E-4243-9601-8400669449DE}" srcOrd="1" destOrd="0" presId="urn:microsoft.com/office/officeart/2009/3/layout/HorizontalOrganizationChart"/>
    <dgm:cxn modelId="{EFEF5699-B4CC-4FB2-903B-458260A6CE1E}" type="presParOf" srcId="{572E1718-798E-4243-9601-8400669449DE}" destId="{7073B92F-B74A-4677-BA10-171BEB95AD39}" srcOrd="0" destOrd="0" presId="urn:microsoft.com/office/officeart/2009/3/layout/HorizontalOrganizationChart"/>
    <dgm:cxn modelId="{E6ADC4A3-F0DB-4D9A-A938-2750FF71CA25}" type="presParOf" srcId="{7073B92F-B74A-4677-BA10-171BEB95AD39}" destId="{5FBE3574-E150-4C7C-A0B0-7DD9AB34A9C8}" srcOrd="0" destOrd="0" presId="urn:microsoft.com/office/officeart/2009/3/layout/HorizontalOrganizationChart"/>
    <dgm:cxn modelId="{F256D14D-E938-40AA-88D0-4974182EAA42}" type="presParOf" srcId="{7073B92F-B74A-4677-BA10-171BEB95AD39}" destId="{DCC32A22-0207-441E-89C6-3514B35AC5E8}" srcOrd="1" destOrd="0" presId="urn:microsoft.com/office/officeart/2009/3/layout/HorizontalOrganizationChart"/>
    <dgm:cxn modelId="{55BF7EDF-0302-4894-9523-174F66280761}" type="presParOf" srcId="{572E1718-798E-4243-9601-8400669449DE}" destId="{CA0D7AF4-C42F-4909-ABF6-D8E8FE02F448}" srcOrd="1" destOrd="0" presId="urn:microsoft.com/office/officeart/2009/3/layout/HorizontalOrganizationChart"/>
    <dgm:cxn modelId="{430EABB9-3C0B-4969-BA52-CE59386C2C2A}" type="presParOf" srcId="{CA0D7AF4-C42F-4909-ABF6-D8E8FE02F448}" destId="{4A2AD070-EC02-4785-A600-E42ED9119BAD}" srcOrd="0" destOrd="0" presId="urn:microsoft.com/office/officeart/2009/3/layout/HorizontalOrganizationChart"/>
    <dgm:cxn modelId="{BFE2D679-9250-412B-B436-418C96CAF31C}" type="presParOf" srcId="{CA0D7AF4-C42F-4909-ABF6-D8E8FE02F448}" destId="{EE2922ED-71D5-4CB8-80E6-91F0C41ACF4A}" srcOrd="1" destOrd="0" presId="urn:microsoft.com/office/officeart/2009/3/layout/HorizontalOrganizationChart"/>
    <dgm:cxn modelId="{51414B60-1845-491D-A7EB-CCB51DDA73EC}" type="presParOf" srcId="{EE2922ED-71D5-4CB8-80E6-91F0C41ACF4A}" destId="{AC4ED331-1D17-4724-8897-E6ADAC97194A}" srcOrd="0" destOrd="0" presId="urn:microsoft.com/office/officeart/2009/3/layout/HorizontalOrganizationChart"/>
    <dgm:cxn modelId="{2E8B0060-36C2-4B58-A863-D2FE0FEC54F4}" type="presParOf" srcId="{AC4ED331-1D17-4724-8897-E6ADAC97194A}" destId="{4A93AAF3-172C-4B00-9ACC-11B9BE311107}" srcOrd="0" destOrd="0" presId="urn:microsoft.com/office/officeart/2009/3/layout/HorizontalOrganizationChart"/>
    <dgm:cxn modelId="{AE5BD12D-D046-4F38-9FE8-6DAB2C77BC47}" type="presParOf" srcId="{AC4ED331-1D17-4724-8897-E6ADAC97194A}" destId="{0FE3C2EB-37CD-4E7D-B9A3-426C0D3B7476}" srcOrd="1" destOrd="0" presId="urn:microsoft.com/office/officeart/2009/3/layout/HorizontalOrganizationChart"/>
    <dgm:cxn modelId="{E58A75D0-DCD5-4847-B170-9471ADA8CA64}" type="presParOf" srcId="{EE2922ED-71D5-4CB8-80E6-91F0C41ACF4A}" destId="{AC41CB72-ECC9-49C1-B1E2-3E106C65E48B}" srcOrd="1" destOrd="0" presId="urn:microsoft.com/office/officeart/2009/3/layout/HorizontalOrganizationChart"/>
    <dgm:cxn modelId="{C5D138A5-32EE-417B-AEFD-A0458D7D1B71}" type="presParOf" srcId="{EE2922ED-71D5-4CB8-80E6-91F0C41ACF4A}" destId="{195AB34C-52C9-4289-9A71-0E0AF554E428}" srcOrd="2" destOrd="0" presId="urn:microsoft.com/office/officeart/2009/3/layout/HorizontalOrganizationChart"/>
    <dgm:cxn modelId="{200E9A4B-9394-44C5-9141-4D173E5E8539}" type="presParOf" srcId="{572E1718-798E-4243-9601-8400669449DE}" destId="{13D2D482-01A0-40BE-A280-1A6A54F6F33E}" srcOrd="2" destOrd="0" presId="urn:microsoft.com/office/officeart/2009/3/layout/HorizontalOrganizationChart"/>
    <dgm:cxn modelId="{7DEEB500-93E9-4048-956C-AD7CA2409A42}" type="presParOf" srcId="{F577B789-18EB-4736-9BD9-08462EAD0070}" destId="{B1D00569-A1DB-4474-AB02-37380E3F47DC}" srcOrd="2" destOrd="0" presId="urn:microsoft.com/office/officeart/2009/3/layout/HorizontalOrganizationChart"/>
    <dgm:cxn modelId="{E07426CD-B44D-4F9A-86F6-7375AD9AD4D3}" type="presParOf" srcId="{F577B789-18EB-4736-9BD9-08462EAD0070}" destId="{61FCBC70-ACE3-4521-8857-E1A98E7A87EB}" srcOrd="3" destOrd="0" presId="urn:microsoft.com/office/officeart/2009/3/layout/HorizontalOrganizationChart"/>
    <dgm:cxn modelId="{42786290-46E3-4754-9558-7326EFA71E84}" type="presParOf" srcId="{61FCBC70-ACE3-4521-8857-E1A98E7A87EB}" destId="{45A46932-C60C-4C42-80FC-4D984955302D}" srcOrd="0" destOrd="0" presId="urn:microsoft.com/office/officeart/2009/3/layout/HorizontalOrganizationChart"/>
    <dgm:cxn modelId="{22EE749E-59EC-44A9-B67F-D7D997BE0EBD}" type="presParOf" srcId="{45A46932-C60C-4C42-80FC-4D984955302D}" destId="{C8A6A341-A744-4E36-A879-44E919200042}" srcOrd="0" destOrd="0" presId="urn:microsoft.com/office/officeart/2009/3/layout/HorizontalOrganizationChart"/>
    <dgm:cxn modelId="{042475B7-D618-43CE-ADC6-A9C6F0F31373}" type="presParOf" srcId="{45A46932-C60C-4C42-80FC-4D984955302D}" destId="{59F074D8-6ECF-4334-B2A5-77A12BB8CAE3}" srcOrd="1" destOrd="0" presId="urn:microsoft.com/office/officeart/2009/3/layout/HorizontalOrganizationChart"/>
    <dgm:cxn modelId="{4E88B671-1D3B-4382-85FB-61CFBD4C0D47}" type="presParOf" srcId="{61FCBC70-ACE3-4521-8857-E1A98E7A87EB}" destId="{16D5A106-6BE4-4FFC-A2B7-EF59D089691F}" srcOrd="1" destOrd="0" presId="urn:microsoft.com/office/officeart/2009/3/layout/HorizontalOrganizationChart"/>
    <dgm:cxn modelId="{BE8386A4-9109-493C-9D3C-B2D592992004}" type="presParOf" srcId="{16D5A106-6BE4-4FFC-A2B7-EF59D089691F}" destId="{BFD74178-B5E3-42F8-915A-393E7862564B}" srcOrd="0" destOrd="0" presId="urn:microsoft.com/office/officeart/2009/3/layout/HorizontalOrganizationChart"/>
    <dgm:cxn modelId="{C76D7B9A-A0EF-43E1-88B0-DCD76E0E66D3}" type="presParOf" srcId="{16D5A106-6BE4-4FFC-A2B7-EF59D089691F}" destId="{EC47E3B4-1459-418D-AC04-FE5D28168D13}" srcOrd="1" destOrd="0" presId="urn:microsoft.com/office/officeart/2009/3/layout/HorizontalOrganizationChart"/>
    <dgm:cxn modelId="{6733CCF7-0464-42C1-ACF4-F6F3A431060B}" type="presParOf" srcId="{EC47E3B4-1459-418D-AC04-FE5D28168D13}" destId="{26E21A62-7304-440B-B3EB-552D3772A646}" srcOrd="0" destOrd="0" presId="urn:microsoft.com/office/officeart/2009/3/layout/HorizontalOrganizationChart"/>
    <dgm:cxn modelId="{270353E5-5A61-401E-81BE-A3C50803FC5B}" type="presParOf" srcId="{26E21A62-7304-440B-B3EB-552D3772A646}" destId="{0A377B30-26EC-4A4B-A76A-307236151C36}" srcOrd="0" destOrd="0" presId="urn:microsoft.com/office/officeart/2009/3/layout/HorizontalOrganizationChart"/>
    <dgm:cxn modelId="{6D7A6825-B163-4EFC-9692-D8A324321BDE}" type="presParOf" srcId="{26E21A62-7304-440B-B3EB-552D3772A646}" destId="{C81F0FF6-3032-4140-B86A-FE5751C8F655}" srcOrd="1" destOrd="0" presId="urn:microsoft.com/office/officeart/2009/3/layout/HorizontalOrganizationChart"/>
    <dgm:cxn modelId="{A7B7EB46-5E95-4E11-A380-9332AF7EABE4}" type="presParOf" srcId="{EC47E3B4-1459-418D-AC04-FE5D28168D13}" destId="{7C696188-427A-448E-AE6F-D8C90DD91296}" srcOrd="1" destOrd="0" presId="urn:microsoft.com/office/officeart/2009/3/layout/HorizontalOrganizationChart"/>
    <dgm:cxn modelId="{59F2683C-D7EF-474C-B24C-F5D671C7E947}" type="presParOf" srcId="{EC47E3B4-1459-418D-AC04-FE5D28168D13}" destId="{3D391A79-D1DA-48A5-8006-A479A62F6CB3}" srcOrd="2" destOrd="0" presId="urn:microsoft.com/office/officeart/2009/3/layout/HorizontalOrganizationChart"/>
    <dgm:cxn modelId="{DC5CE137-C5FC-4E33-B786-43DCD01888BD}" type="presParOf" srcId="{61FCBC70-ACE3-4521-8857-E1A98E7A87EB}" destId="{67825122-4A56-4663-A0ED-5AF60B5BCE31}" srcOrd="2" destOrd="0" presId="urn:microsoft.com/office/officeart/2009/3/layout/HorizontalOrganizationChart"/>
    <dgm:cxn modelId="{CAA5E1F9-72BF-4361-8AEC-3C53A250BB67}" type="presParOf" srcId="{F577B789-18EB-4736-9BD9-08462EAD0070}" destId="{1EFC2026-4C22-4729-9A89-13384680F206}" srcOrd="4" destOrd="0" presId="urn:microsoft.com/office/officeart/2009/3/layout/HorizontalOrganizationChart"/>
    <dgm:cxn modelId="{0DE63631-6638-4656-9518-5750A6C7B683}" type="presParOf" srcId="{F577B789-18EB-4736-9BD9-08462EAD0070}" destId="{65684622-8346-40C6-84C6-56F163A9B6FA}" srcOrd="5" destOrd="0" presId="urn:microsoft.com/office/officeart/2009/3/layout/HorizontalOrganizationChart"/>
    <dgm:cxn modelId="{8F162B5B-EC10-4B5D-9F03-E985660BF832}" type="presParOf" srcId="{65684622-8346-40C6-84C6-56F163A9B6FA}" destId="{BD6F435A-55B1-4024-9913-07CDDB76BF33}" srcOrd="0" destOrd="0" presId="urn:microsoft.com/office/officeart/2009/3/layout/HorizontalOrganizationChart"/>
    <dgm:cxn modelId="{841F92C9-DB8D-41B2-84D8-F679EA20827C}" type="presParOf" srcId="{BD6F435A-55B1-4024-9913-07CDDB76BF33}" destId="{1FDAE4E8-9E5D-472B-B9B1-154BED7AA4C2}" srcOrd="0" destOrd="0" presId="urn:microsoft.com/office/officeart/2009/3/layout/HorizontalOrganizationChart"/>
    <dgm:cxn modelId="{ABA36F5D-6A5A-44DC-B874-F4AEA4D5D9A3}" type="presParOf" srcId="{BD6F435A-55B1-4024-9913-07CDDB76BF33}" destId="{3A9C239D-4FF0-4FC4-A4DB-A4ECFA0A6195}" srcOrd="1" destOrd="0" presId="urn:microsoft.com/office/officeart/2009/3/layout/HorizontalOrganizationChart"/>
    <dgm:cxn modelId="{13267483-481C-45CD-B91F-60391B8F4E05}" type="presParOf" srcId="{65684622-8346-40C6-84C6-56F163A9B6FA}" destId="{78B1B65A-4FF9-4033-9DA2-84D4126B49B4}" srcOrd="1" destOrd="0" presId="urn:microsoft.com/office/officeart/2009/3/layout/HorizontalOrganizationChart"/>
    <dgm:cxn modelId="{CA1C0DD3-4DF9-4A2D-B645-9F662FDB7E6F}" type="presParOf" srcId="{78B1B65A-4FF9-4033-9DA2-84D4126B49B4}" destId="{A2BC47BF-B595-47D2-8119-D744B70D9DFC}" srcOrd="0" destOrd="0" presId="urn:microsoft.com/office/officeart/2009/3/layout/HorizontalOrganizationChart"/>
    <dgm:cxn modelId="{40DB7321-58E1-4F56-A86A-11A296E307FE}" type="presParOf" srcId="{78B1B65A-4FF9-4033-9DA2-84D4126B49B4}" destId="{1B7F50CE-C73E-4727-82F0-E34F5CCF5BFF}" srcOrd="1" destOrd="0" presId="urn:microsoft.com/office/officeart/2009/3/layout/HorizontalOrganizationChart"/>
    <dgm:cxn modelId="{E4DF0504-3D42-48AB-B522-6E6F1355C775}" type="presParOf" srcId="{1B7F50CE-C73E-4727-82F0-E34F5CCF5BFF}" destId="{F1B7B79D-9853-40A2-9DDF-870DF66A90A3}" srcOrd="0" destOrd="0" presId="urn:microsoft.com/office/officeart/2009/3/layout/HorizontalOrganizationChart"/>
    <dgm:cxn modelId="{54C25EAF-D8BB-415C-BBF1-F0675C4EF359}" type="presParOf" srcId="{F1B7B79D-9853-40A2-9DDF-870DF66A90A3}" destId="{8C1906C1-1B40-4FD8-9F83-5E8F7C7E0A34}" srcOrd="0" destOrd="0" presId="urn:microsoft.com/office/officeart/2009/3/layout/HorizontalOrganizationChart"/>
    <dgm:cxn modelId="{F13B3AAE-45F5-47F4-B3FB-2AED12EE012E}" type="presParOf" srcId="{F1B7B79D-9853-40A2-9DDF-870DF66A90A3}" destId="{F38CF422-F1A5-43D2-AB34-A26AA89CD3A2}" srcOrd="1" destOrd="0" presId="urn:microsoft.com/office/officeart/2009/3/layout/HorizontalOrganizationChart"/>
    <dgm:cxn modelId="{B00286AB-4BAF-47CE-B9E0-B20B0C05547D}" type="presParOf" srcId="{1B7F50CE-C73E-4727-82F0-E34F5CCF5BFF}" destId="{C1610482-09E8-4561-BF6D-BA2A6062902E}" srcOrd="1" destOrd="0" presId="urn:microsoft.com/office/officeart/2009/3/layout/HorizontalOrganizationChart"/>
    <dgm:cxn modelId="{147BE2A8-681C-4820-A742-9AD662206903}" type="presParOf" srcId="{1B7F50CE-C73E-4727-82F0-E34F5CCF5BFF}" destId="{358D0368-CD83-4D91-82A3-00FBFA04F352}" srcOrd="2" destOrd="0" presId="urn:microsoft.com/office/officeart/2009/3/layout/HorizontalOrganizationChart"/>
    <dgm:cxn modelId="{87684FCD-4FC5-4EDC-80BD-F26E48DA4E59}" type="presParOf" srcId="{65684622-8346-40C6-84C6-56F163A9B6FA}" destId="{CA4CB122-498F-44EE-82D9-3120C47D0510}" srcOrd="2" destOrd="0" presId="urn:microsoft.com/office/officeart/2009/3/layout/HorizontalOrganizationChart"/>
    <dgm:cxn modelId="{34BA91BB-F476-4A6C-BE5B-E0B7105646A4}" type="presParOf" srcId="{F577B789-18EB-4736-9BD9-08462EAD0070}" destId="{F025112D-166B-4055-86D8-CE3984AEED43}" srcOrd="6" destOrd="0" presId="urn:microsoft.com/office/officeart/2009/3/layout/HorizontalOrganizationChart"/>
    <dgm:cxn modelId="{863D1E9B-AD4C-45C8-929F-D98C20374ECF}" type="presParOf" srcId="{F577B789-18EB-4736-9BD9-08462EAD0070}" destId="{57969404-7AA3-48E4-BC88-417017F5F2A5}" srcOrd="7" destOrd="0" presId="urn:microsoft.com/office/officeart/2009/3/layout/HorizontalOrganizationChart"/>
    <dgm:cxn modelId="{068A62F7-5D8B-4B09-8124-CE75CC75700F}" type="presParOf" srcId="{57969404-7AA3-48E4-BC88-417017F5F2A5}" destId="{63D5EF58-241B-4D03-A639-8C7AB84A2299}" srcOrd="0" destOrd="0" presId="urn:microsoft.com/office/officeart/2009/3/layout/HorizontalOrganizationChart"/>
    <dgm:cxn modelId="{5E03E60A-30F9-4F1F-8281-B0EF79A61821}" type="presParOf" srcId="{63D5EF58-241B-4D03-A639-8C7AB84A2299}" destId="{8422E8E4-98F8-4C8D-B660-809BBF621A2D}" srcOrd="0" destOrd="0" presId="urn:microsoft.com/office/officeart/2009/3/layout/HorizontalOrganizationChart"/>
    <dgm:cxn modelId="{781FE41A-D93F-426E-B857-56D3C0A553E2}" type="presParOf" srcId="{63D5EF58-241B-4D03-A639-8C7AB84A2299}" destId="{EE8A8DDA-CEBA-49D5-B238-3EC3D3B94C1E}" srcOrd="1" destOrd="0" presId="urn:microsoft.com/office/officeart/2009/3/layout/HorizontalOrganizationChart"/>
    <dgm:cxn modelId="{7B2A828B-E8E3-4845-8E57-D32662C9E445}" type="presParOf" srcId="{57969404-7AA3-48E4-BC88-417017F5F2A5}" destId="{A092F807-4B3B-403D-A4A6-5E3499E700A4}" srcOrd="1" destOrd="0" presId="urn:microsoft.com/office/officeart/2009/3/layout/HorizontalOrganizationChart"/>
    <dgm:cxn modelId="{C941478A-0D4C-4E7C-AF1D-AFEA3411E70A}" type="presParOf" srcId="{A092F807-4B3B-403D-A4A6-5E3499E700A4}" destId="{D2727D21-45DF-471B-87B2-A11C77E279AE}" srcOrd="0" destOrd="0" presId="urn:microsoft.com/office/officeart/2009/3/layout/HorizontalOrganizationChart"/>
    <dgm:cxn modelId="{AA8FD9A3-8019-411B-B539-A625128506BF}" type="presParOf" srcId="{A092F807-4B3B-403D-A4A6-5E3499E700A4}" destId="{25664CC0-D209-4360-BBE1-DA98A58A2796}" srcOrd="1" destOrd="0" presId="urn:microsoft.com/office/officeart/2009/3/layout/HorizontalOrganizationChart"/>
    <dgm:cxn modelId="{A8CBA7E7-679D-4995-93DA-2828DA87E9D4}" type="presParOf" srcId="{25664CC0-D209-4360-BBE1-DA98A58A2796}" destId="{B5FA9073-4EDA-42C9-8C31-235A355511CA}" srcOrd="0" destOrd="0" presId="urn:microsoft.com/office/officeart/2009/3/layout/HorizontalOrganizationChart"/>
    <dgm:cxn modelId="{4431C63E-A7E8-45E9-87AC-3E09CE22B5BB}" type="presParOf" srcId="{B5FA9073-4EDA-42C9-8C31-235A355511CA}" destId="{C039AAEC-30C8-4A23-9C92-1BAF1548A098}" srcOrd="0" destOrd="0" presId="urn:microsoft.com/office/officeart/2009/3/layout/HorizontalOrganizationChart"/>
    <dgm:cxn modelId="{702DBD22-4875-457A-A550-F3AE03470975}" type="presParOf" srcId="{B5FA9073-4EDA-42C9-8C31-235A355511CA}" destId="{B1DBE5B3-F4B5-4438-A641-7CFC5964C297}" srcOrd="1" destOrd="0" presId="urn:microsoft.com/office/officeart/2009/3/layout/HorizontalOrganizationChart"/>
    <dgm:cxn modelId="{64753AD6-F390-4869-B912-6B1C36502E83}" type="presParOf" srcId="{25664CC0-D209-4360-BBE1-DA98A58A2796}" destId="{8244DEF3-5C27-4B05-BB3D-0F5DF6A9C7F1}" srcOrd="1" destOrd="0" presId="urn:microsoft.com/office/officeart/2009/3/layout/HorizontalOrganizationChart"/>
    <dgm:cxn modelId="{2E16135A-9AEC-4271-BD62-95AC34568E32}" type="presParOf" srcId="{25664CC0-D209-4360-BBE1-DA98A58A2796}" destId="{2042B0E4-06C7-49BD-B612-ED2F1D8E5A5C}" srcOrd="2" destOrd="0" presId="urn:microsoft.com/office/officeart/2009/3/layout/HorizontalOrganizationChart"/>
    <dgm:cxn modelId="{660C39AE-FFA5-47B8-A6DF-1543E28CE49C}" type="presParOf" srcId="{57969404-7AA3-48E4-BC88-417017F5F2A5}" destId="{13D31C0F-A9D5-4AAD-8041-AF8A6983B847}" srcOrd="2" destOrd="0" presId="urn:microsoft.com/office/officeart/2009/3/layout/HorizontalOrganizationChart"/>
    <dgm:cxn modelId="{9641941F-C505-40AD-8CD9-23450D78DEBD}" type="presParOf" srcId="{F577B789-18EB-4736-9BD9-08462EAD0070}" destId="{A6072135-9FD9-4100-A106-66D8DCD5EFA7}" srcOrd="8" destOrd="0" presId="urn:microsoft.com/office/officeart/2009/3/layout/HorizontalOrganizationChart"/>
    <dgm:cxn modelId="{D3B501C4-285E-4A71-9495-BCE6F82D6D8B}" type="presParOf" srcId="{F577B789-18EB-4736-9BD9-08462EAD0070}" destId="{F5A911D8-E465-4829-90BF-80CCFD89E987}" srcOrd="9" destOrd="0" presId="urn:microsoft.com/office/officeart/2009/3/layout/HorizontalOrganizationChart"/>
    <dgm:cxn modelId="{039DF356-05BA-4957-87B3-CD3808314771}" type="presParOf" srcId="{F5A911D8-E465-4829-90BF-80CCFD89E987}" destId="{E7070877-9A06-48F0-BC0A-C1F530902B76}" srcOrd="0" destOrd="0" presId="urn:microsoft.com/office/officeart/2009/3/layout/HorizontalOrganizationChart"/>
    <dgm:cxn modelId="{4989E521-FA94-45A5-86ED-C5E7BDF0DD71}" type="presParOf" srcId="{E7070877-9A06-48F0-BC0A-C1F530902B76}" destId="{0B0DE0C3-1EFB-436B-B9D8-D32C38E1CAF2}" srcOrd="0" destOrd="0" presId="urn:microsoft.com/office/officeart/2009/3/layout/HorizontalOrganizationChart"/>
    <dgm:cxn modelId="{3C986F9D-5079-472A-B42F-6A1C827695E4}" type="presParOf" srcId="{E7070877-9A06-48F0-BC0A-C1F530902B76}" destId="{E19A6FFB-39DE-4BF4-BBED-DC392D3826C7}" srcOrd="1" destOrd="0" presId="urn:microsoft.com/office/officeart/2009/3/layout/HorizontalOrganizationChart"/>
    <dgm:cxn modelId="{271979AA-CFDA-4EBA-AC16-66ECAEE2F0E6}" type="presParOf" srcId="{F5A911D8-E465-4829-90BF-80CCFD89E987}" destId="{F4B05A61-BA31-41B5-B360-91B3C6B7C229}" srcOrd="1" destOrd="0" presId="urn:microsoft.com/office/officeart/2009/3/layout/HorizontalOrganizationChart"/>
    <dgm:cxn modelId="{BB53EA49-9172-41BF-8740-899F0D203E96}" type="presParOf" srcId="{F4B05A61-BA31-41B5-B360-91B3C6B7C229}" destId="{E1E269F3-79A4-4EFF-B891-9B8F4F1731E4}" srcOrd="0" destOrd="0" presId="urn:microsoft.com/office/officeart/2009/3/layout/HorizontalOrganizationChart"/>
    <dgm:cxn modelId="{86576C17-5577-4ECB-B4A3-D444CB5C7976}" type="presParOf" srcId="{F4B05A61-BA31-41B5-B360-91B3C6B7C229}" destId="{B958BB98-763E-4E7E-BF5E-937C30BEF93A}" srcOrd="1" destOrd="0" presId="urn:microsoft.com/office/officeart/2009/3/layout/HorizontalOrganizationChart"/>
    <dgm:cxn modelId="{9EC11A8B-182D-42E3-B104-1D71D9247B58}" type="presParOf" srcId="{B958BB98-763E-4E7E-BF5E-937C30BEF93A}" destId="{D8F1DF4E-E8F8-4F66-89C6-0A56C0799253}" srcOrd="0" destOrd="0" presId="urn:microsoft.com/office/officeart/2009/3/layout/HorizontalOrganizationChart"/>
    <dgm:cxn modelId="{B5973E35-8F92-4F04-8D51-2CEB845A1466}" type="presParOf" srcId="{D8F1DF4E-E8F8-4F66-89C6-0A56C0799253}" destId="{BECD4267-B8DA-4CB6-B504-07D7BDDD3713}" srcOrd="0" destOrd="0" presId="urn:microsoft.com/office/officeart/2009/3/layout/HorizontalOrganizationChart"/>
    <dgm:cxn modelId="{AAE1A6DE-1619-4249-9CE8-5343D728C755}" type="presParOf" srcId="{D8F1DF4E-E8F8-4F66-89C6-0A56C0799253}" destId="{DF7EF2DA-3039-4DCA-82B5-7F06D9BEDB47}" srcOrd="1" destOrd="0" presId="urn:microsoft.com/office/officeart/2009/3/layout/HorizontalOrganizationChart"/>
    <dgm:cxn modelId="{3C9DD6C1-EF1C-49D1-9AF6-5C004B7CC8F1}" type="presParOf" srcId="{B958BB98-763E-4E7E-BF5E-937C30BEF93A}" destId="{1108305A-B4EB-4BB8-8C5A-72786DE5400D}" srcOrd="1" destOrd="0" presId="urn:microsoft.com/office/officeart/2009/3/layout/HorizontalOrganizationChart"/>
    <dgm:cxn modelId="{1576EE0F-5578-4DBC-A2A1-FCBF654CF84B}" type="presParOf" srcId="{B958BB98-763E-4E7E-BF5E-937C30BEF93A}" destId="{C5EFD4C3-CDD4-47FE-BDB4-863337145566}" srcOrd="2" destOrd="0" presId="urn:microsoft.com/office/officeart/2009/3/layout/HorizontalOrganizationChart"/>
    <dgm:cxn modelId="{51834C3F-0FAD-449F-8700-1D239268FF9C}" type="presParOf" srcId="{F5A911D8-E465-4829-90BF-80CCFD89E987}" destId="{1938121A-5E22-4301-8137-08394985D70A}" srcOrd="2" destOrd="0" presId="urn:microsoft.com/office/officeart/2009/3/layout/HorizontalOrganizationChart"/>
    <dgm:cxn modelId="{A7DA1AEF-B993-4F5E-8E66-796581D75E31}" type="presParOf" srcId="{91E560B7-3D92-4988-A1B0-E2D7B82DEF4A}" destId="{51332A35-408B-4D29-A9E4-8E6E8D7B8656}"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751D7-2D5E-4F5F-8666-A43120613252}">
      <dsp:nvSpPr>
        <dsp:cNvPr id="0" name=""/>
        <dsp:cNvSpPr/>
      </dsp:nvSpPr>
      <dsp:spPr>
        <a:xfrm>
          <a:off x="0" y="3344"/>
          <a:ext cx="11172331" cy="71244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962AD5-B6BD-4ECE-8792-A92E483D3259}">
      <dsp:nvSpPr>
        <dsp:cNvPr id="0" name=""/>
        <dsp:cNvSpPr/>
      </dsp:nvSpPr>
      <dsp:spPr>
        <a:xfrm>
          <a:off x="215513" y="163644"/>
          <a:ext cx="391842" cy="39184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14A36D-D8BA-477C-9675-E42DC2C3C1EC}">
      <dsp:nvSpPr>
        <dsp:cNvPr id="0" name=""/>
        <dsp:cNvSpPr/>
      </dsp:nvSpPr>
      <dsp:spPr>
        <a:xfrm>
          <a:off x="822870" y="3344"/>
          <a:ext cx="10349460" cy="712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00" tIns="75400" rIns="75400" bIns="75400" numCol="1" spcCol="1270" anchor="ctr" anchorCtr="0">
          <a:noAutofit/>
        </a:bodyPr>
        <a:lstStyle/>
        <a:p>
          <a:pPr marL="0" lvl="0" indent="0" algn="l" defTabSz="755650">
            <a:lnSpc>
              <a:spcPct val="100000"/>
            </a:lnSpc>
            <a:spcBef>
              <a:spcPct val="0"/>
            </a:spcBef>
            <a:spcAft>
              <a:spcPct val="35000"/>
            </a:spcAft>
            <a:buNone/>
          </a:pPr>
          <a:r>
            <a:rPr lang="en-GB" sz="1700" kern="1200"/>
            <a:t>We were consistently told that people experienced low levels of access to primary care, which is leading people either to not access care or to use emergency routes (a stressful sensory experience)</a:t>
          </a:r>
          <a:endParaRPr lang="en-US" sz="1700" kern="1200"/>
        </a:p>
      </dsp:txBody>
      <dsp:txXfrm>
        <a:off x="822870" y="3344"/>
        <a:ext cx="10349460" cy="712441"/>
      </dsp:txXfrm>
    </dsp:sp>
    <dsp:sp modelId="{7FC69FFD-F86C-44CE-B0C3-4807CF210708}">
      <dsp:nvSpPr>
        <dsp:cNvPr id="0" name=""/>
        <dsp:cNvSpPr/>
      </dsp:nvSpPr>
      <dsp:spPr>
        <a:xfrm>
          <a:off x="0" y="893896"/>
          <a:ext cx="11172331" cy="71244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3EF376-0D11-4B0F-A201-D622B88114B7}">
      <dsp:nvSpPr>
        <dsp:cNvPr id="0" name=""/>
        <dsp:cNvSpPr/>
      </dsp:nvSpPr>
      <dsp:spPr>
        <a:xfrm>
          <a:off x="215513" y="1054196"/>
          <a:ext cx="391842" cy="3918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63EB13-6057-4224-A72B-FFF5DE4C0EC9}">
      <dsp:nvSpPr>
        <dsp:cNvPr id="0" name=""/>
        <dsp:cNvSpPr/>
      </dsp:nvSpPr>
      <dsp:spPr>
        <a:xfrm>
          <a:off x="822870" y="893896"/>
          <a:ext cx="10349460" cy="712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00" tIns="75400" rIns="75400" bIns="75400" numCol="1" spcCol="1270" anchor="ctr" anchorCtr="0">
          <a:noAutofit/>
        </a:bodyPr>
        <a:lstStyle/>
        <a:p>
          <a:pPr marL="0" lvl="0" indent="0" algn="l" defTabSz="755650">
            <a:lnSpc>
              <a:spcPct val="100000"/>
            </a:lnSpc>
            <a:spcBef>
              <a:spcPct val="0"/>
            </a:spcBef>
            <a:spcAft>
              <a:spcPct val="35000"/>
            </a:spcAft>
            <a:buNone/>
          </a:pPr>
          <a:r>
            <a:rPr lang="en-GB" sz="1700" kern="1200"/>
            <a:t>There are longstanding issues with trust due to previous negative experiences accessing healthcare</a:t>
          </a:r>
          <a:endParaRPr lang="en-US" sz="1700" kern="1200"/>
        </a:p>
      </dsp:txBody>
      <dsp:txXfrm>
        <a:off x="822870" y="893896"/>
        <a:ext cx="10349460" cy="712441"/>
      </dsp:txXfrm>
    </dsp:sp>
    <dsp:sp modelId="{A2C8B303-9AD5-4947-96DD-5C9E49769AD0}">
      <dsp:nvSpPr>
        <dsp:cNvPr id="0" name=""/>
        <dsp:cNvSpPr/>
      </dsp:nvSpPr>
      <dsp:spPr>
        <a:xfrm>
          <a:off x="0" y="1784449"/>
          <a:ext cx="11172331" cy="71244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ED8372-E081-4075-BFCB-F310F51501B5}">
      <dsp:nvSpPr>
        <dsp:cNvPr id="0" name=""/>
        <dsp:cNvSpPr/>
      </dsp:nvSpPr>
      <dsp:spPr>
        <a:xfrm>
          <a:off x="215513" y="1944748"/>
          <a:ext cx="391842" cy="39184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F6EB06-EE42-40C5-A91C-6F8CC13AC1E4}">
      <dsp:nvSpPr>
        <dsp:cNvPr id="0" name=""/>
        <dsp:cNvSpPr/>
      </dsp:nvSpPr>
      <dsp:spPr>
        <a:xfrm>
          <a:off x="822870" y="1784449"/>
          <a:ext cx="10349460" cy="712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00" tIns="75400" rIns="75400" bIns="75400" numCol="1" spcCol="1270" anchor="ctr" anchorCtr="0">
          <a:noAutofit/>
        </a:bodyPr>
        <a:lstStyle/>
        <a:p>
          <a:pPr marL="0" lvl="0" indent="0" algn="l" defTabSz="755650" rtl="0">
            <a:lnSpc>
              <a:spcPct val="100000"/>
            </a:lnSpc>
            <a:spcBef>
              <a:spcPct val="0"/>
            </a:spcBef>
            <a:spcAft>
              <a:spcPct val="35000"/>
            </a:spcAft>
            <a:buNone/>
          </a:pPr>
          <a:r>
            <a:rPr lang="en-GB" sz="1700" kern="1200"/>
            <a:t>'Fear of the unknown' is a big contributor to anxieties about attending health appointments,</a:t>
          </a:r>
          <a:r>
            <a:rPr lang="en-GB" sz="1700" kern="1200">
              <a:latin typeface="Arial" panose="020B0604020202020204"/>
            </a:rPr>
            <a:t> for example cancer screening</a:t>
          </a:r>
          <a:endParaRPr lang="en-US" sz="1700" kern="1200"/>
        </a:p>
      </dsp:txBody>
      <dsp:txXfrm>
        <a:off x="822870" y="1784449"/>
        <a:ext cx="10349460" cy="712441"/>
      </dsp:txXfrm>
    </dsp:sp>
    <dsp:sp modelId="{AE792D8C-7899-4702-A3F4-5976AC83E79F}">
      <dsp:nvSpPr>
        <dsp:cNvPr id="0" name=""/>
        <dsp:cNvSpPr/>
      </dsp:nvSpPr>
      <dsp:spPr>
        <a:xfrm>
          <a:off x="0" y="2675001"/>
          <a:ext cx="11172331" cy="71244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CF7562-07D6-4B06-A1AE-6B853D55989B}">
      <dsp:nvSpPr>
        <dsp:cNvPr id="0" name=""/>
        <dsp:cNvSpPr/>
      </dsp:nvSpPr>
      <dsp:spPr>
        <a:xfrm>
          <a:off x="215513" y="2835300"/>
          <a:ext cx="391842" cy="39184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39F92F-ED11-46EA-A3F4-AFB26ADA97F4}">
      <dsp:nvSpPr>
        <dsp:cNvPr id="0" name=""/>
        <dsp:cNvSpPr/>
      </dsp:nvSpPr>
      <dsp:spPr>
        <a:xfrm>
          <a:off x="822870" y="2675001"/>
          <a:ext cx="10349460" cy="712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00" tIns="75400" rIns="75400" bIns="75400" numCol="1" spcCol="1270" anchor="ctr" anchorCtr="0">
          <a:noAutofit/>
        </a:bodyPr>
        <a:lstStyle/>
        <a:p>
          <a:pPr marL="0" lvl="0" indent="0" algn="l" defTabSz="755650">
            <a:lnSpc>
              <a:spcPct val="100000"/>
            </a:lnSpc>
            <a:spcBef>
              <a:spcPct val="0"/>
            </a:spcBef>
            <a:spcAft>
              <a:spcPct val="35000"/>
            </a:spcAft>
            <a:buNone/>
          </a:pPr>
          <a:r>
            <a:rPr lang="en-GB" sz="1700" kern="1200"/>
            <a:t>There are a small number of champion dentists which people reported positive experiences with, while a smaller number of people have negative experiences of dentists which stops them going regularly</a:t>
          </a:r>
          <a:endParaRPr lang="en-US" sz="1700" kern="1200"/>
        </a:p>
      </dsp:txBody>
      <dsp:txXfrm>
        <a:off x="822870" y="2675001"/>
        <a:ext cx="10349460" cy="712441"/>
      </dsp:txXfrm>
    </dsp:sp>
    <dsp:sp modelId="{85251F33-837C-4A2C-853D-19C9A9D73DF4}">
      <dsp:nvSpPr>
        <dsp:cNvPr id="0" name=""/>
        <dsp:cNvSpPr/>
      </dsp:nvSpPr>
      <dsp:spPr>
        <a:xfrm>
          <a:off x="0" y="3565553"/>
          <a:ext cx="11172331" cy="71244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9566F6-1C46-4372-8261-DCE76161F393}">
      <dsp:nvSpPr>
        <dsp:cNvPr id="0" name=""/>
        <dsp:cNvSpPr/>
      </dsp:nvSpPr>
      <dsp:spPr>
        <a:xfrm>
          <a:off x="215513" y="3725852"/>
          <a:ext cx="391842" cy="39184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FC07D0-07A6-428E-905E-F41669679F21}">
      <dsp:nvSpPr>
        <dsp:cNvPr id="0" name=""/>
        <dsp:cNvSpPr/>
      </dsp:nvSpPr>
      <dsp:spPr>
        <a:xfrm>
          <a:off x="822870" y="3565553"/>
          <a:ext cx="10349460" cy="712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00" tIns="75400" rIns="75400" bIns="75400" numCol="1" spcCol="1270" anchor="ctr" anchorCtr="0">
          <a:noAutofit/>
        </a:bodyPr>
        <a:lstStyle/>
        <a:p>
          <a:pPr marL="0" lvl="0" indent="0" algn="l" defTabSz="755650">
            <a:lnSpc>
              <a:spcPct val="100000"/>
            </a:lnSpc>
            <a:spcBef>
              <a:spcPct val="0"/>
            </a:spcBef>
            <a:spcAft>
              <a:spcPct val="35000"/>
            </a:spcAft>
            <a:buNone/>
          </a:pPr>
          <a:r>
            <a:rPr lang="en-GB" sz="1700" kern="1200"/>
            <a:t>People really cared about their health, and being in poor health stopped them doing the things that made them happy</a:t>
          </a:r>
          <a:endParaRPr lang="en-US" sz="1700" kern="1200"/>
        </a:p>
      </dsp:txBody>
      <dsp:txXfrm>
        <a:off x="822870" y="3565553"/>
        <a:ext cx="10349460" cy="7124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269F3-79A4-4EFF-B891-9B8F4F1731E4}">
      <dsp:nvSpPr>
        <dsp:cNvPr id="0" name=""/>
        <dsp:cNvSpPr/>
      </dsp:nvSpPr>
      <dsp:spPr>
        <a:xfrm>
          <a:off x="4709148" y="4941746"/>
          <a:ext cx="378694" cy="91440"/>
        </a:xfrm>
        <a:custGeom>
          <a:avLst/>
          <a:gdLst/>
          <a:ahLst/>
          <a:cxnLst/>
          <a:rect l="0" t="0" r="0" b="0"/>
          <a:pathLst>
            <a:path>
              <a:moveTo>
                <a:pt x="0" y="46410"/>
              </a:moveTo>
              <a:lnTo>
                <a:pt x="197500" y="46410"/>
              </a:lnTo>
              <a:lnTo>
                <a:pt x="197500" y="45720"/>
              </a:lnTo>
              <a:lnTo>
                <a:pt x="378694"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072135-9FD9-4100-A106-66D8DCD5EFA7}">
      <dsp:nvSpPr>
        <dsp:cNvPr id="0" name=""/>
        <dsp:cNvSpPr/>
      </dsp:nvSpPr>
      <dsp:spPr>
        <a:xfrm>
          <a:off x="2532618" y="2688202"/>
          <a:ext cx="364597" cy="2299954"/>
        </a:xfrm>
        <a:custGeom>
          <a:avLst/>
          <a:gdLst/>
          <a:ahLst/>
          <a:cxnLst/>
          <a:rect l="0" t="0" r="0" b="0"/>
          <a:pathLst>
            <a:path>
              <a:moveTo>
                <a:pt x="0" y="0"/>
              </a:moveTo>
              <a:lnTo>
                <a:pt x="183403" y="0"/>
              </a:lnTo>
              <a:lnTo>
                <a:pt x="183403" y="2299954"/>
              </a:lnTo>
              <a:lnTo>
                <a:pt x="364597" y="22999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727D21-45DF-471B-87B2-A11C77E279AE}">
      <dsp:nvSpPr>
        <dsp:cNvPr id="0" name=""/>
        <dsp:cNvSpPr/>
      </dsp:nvSpPr>
      <dsp:spPr>
        <a:xfrm>
          <a:off x="4709782" y="3808522"/>
          <a:ext cx="378059" cy="91440"/>
        </a:xfrm>
        <a:custGeom>
          <a:avLst/>
          <a:gdLst/>
          <a:ahLst/>
          <a:cxnLst/>
          <a:rect l="0" t="0" r="0" b="0"/>
          <a:pathLst>
            <a:path>
              <a:moveTo>
                <a:pt x="0" y="45720"/>
              </a:moveTo>
              <a:lnTo>
                <a:pt x="196866" y="45720"/>
              </a:lnTo>
              <a:lnTo>
                <a:pt x="196866" y="46007"/>
              </a:lnTo>
              <a:lnTo>
                <a:pt x="378059" y="4600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25112D-166B-4055-86D8-CE3984AEED43}">
      <dsp:nvSpPr>
        <dsp:cNvPr id="0" name=""/>
        <dsp:cNvSpPr/>
      </dsp:nvSpPr>
      <dsp:spPr>
        <a:xfrm>
          <a:off x="2532618" y="2688202"/>
          <a:ext cx="365231" cy="1166039"/>
        </a:xfrm>
        <a:custGeom>
          <a:avLst/>
          <a:gdLst/>
          <a:ahLst/>
          <a:cxnLst/>
          <a:rect l="0" t="0" r="0" b="0"/>
          <a:pathLst>
            <a:path>
              <a:moveTo>
                <a:pt x="0" y="0"/>
              </a:moveTo>
              <a:lnTo>
                <a:pt x="184038" y="0"/>
              </a:lnTo>
              <a:lnTo>
                <a:pt x="184038" y="1166039"/>
              </a:lnTo>
              <a:lnTo>
                <a:pt x="365231" y="11660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BC47BF-B595-47D2-8119-D744B70D9DFC}">
      <dsp:nvSpPr>
        <dsp:cNvPr id="0" name=""/>
        <dsp:cNvSpPr/>
      </dsp:nvSpPr>
      <dsp:spPr>
        <a:xfrm>
          <a:off x="4709782" y="2666406"/>
          <a:ext cx="378059" cy="91440"/>
        </a:xfrm>
        <a:custGeom>
          <a:avLst/>
          <a:gdLst/>
          <a:ahLst/>
          <a:cxnLst/>
          <a:rect l="0" t="0" r="0" b="0"/>
          <a:pathLst>
            <a:path>
              <a:moveTo>
                <a:pt x="0" y="45720"/>
              </a:moveTo>
              <a:lnTo>
                <a:pt x="196866" y="45720"/>
              </a:lnTo>
              <a:lnTo>
                <a:pt x="196866" y="52727"/>
              </a:lnTo>
              <a:lnTo>
                <a:pt x="378059" y="527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FC2026-4C22-4729-9A89-13384680F206}">
      <dsp:nvSpPr>
        <dsp:cNvPr id="0" name=""/>
        <dsp:cNvSpPr/>
      </dsp:nvSpPr>
      <dsp:spPr>
        <a:xfrm>
          <a:off x="2532618" y="2642482"/>
          <a:ext cx="365231" cy="91440"/>
        </a:xfrm>
        <a:custGeom>
          <a:avLst/>
          <a:gdLst/>
          <a:ahLst/>
          <a:cxnLst/>
          <a:rect l="0" t="0" r="0" b="0"/>
          <a:pathLst>
            <a:path>
              <a:moveTo>
                <a:pt x="0" y="45720"/>
              </a:moveTo>
              <a:lnTo>
                <a:pt x="184038" y="45720"/>
              </a:lnTo>
              <a:lnTo>
                <a:pt x="184038" y="69643"/>
              </a:lnTo>
              <a:lnTo>
                <a:pt x="365231" y="696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D74178-B5E3-42F8-915A-393E7862564B}">
      <dsp:nvSpPr>
        <dsp:cNvPr id="0" name=""/>
        <dsp:cNvSpPr/>
      </dsp:nvSpPr>
      <dsp:spPr>
        <a:xfrm>
          <a:off x="4709782" y="1539946"/>
          <a:ext cx="378059" cy="91440"/>
        </a:xfrm>
        <a:custGeom>
          <a:avLst/>
          <a:gdLst/>
          <a:ahLst/>
          <a:cxnLst/>
          <a:rect l="0" t="0" r="0" b="0"/>
          <a:pathLst>
            <a:path>
              <a:moveTo>
                <a:pt x="0" y="45720"/>
              </a:moveTo>
              <a:lnTo>
                <a:pt x="196866" y="45720"/>
              </a:lnTo>
              <a:lnTo>
                <a:pt x="196866" y="46250"/>
              </a:lnTo>
              <a:lnTo>
                <a:pt x="378059" y="46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D00569-A1DB-4474-AB02-37380E3F47DC}">
      <dsp:nvSpPr>
        <dsp:cNvPr id="0" name=""/>
        <dsp:cNvSpPr/>
      </dsp:nvSpPr>
      <dsp:spPr>
        <a:xfrm>
          <a:off x="2532618" y="1585666"/>
          <a:ext cx="365231" cy="1102535"/>
        </a:xfrm>
        <a:custGeom>
          <a:avLst/>
          <a:gdLst/>
          <a:ahLst/>
          <a:cxnLst/>
          <a:rect l="0" t="0" r="0" b="0"/>
          <a:pathLst>
            <a:path>
              <a:moveTo>
                <a:pt x="0" y="1102535"/>
              </a:moveTo>
              <a:lnTo>
                <a:pt x="184038" y="1102535"/>
              </a:lnTo>
              <a:lnTo>
                <a:pt x="184038" y="0"/>
              </a:lnTo>
              <a:lnTo>
                <a:pt x="36523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2AD070-EC02-4785-A600-E42ED9119BAD}">
      <dsp:nvSpPr>
        <dsp:cNvPr id="0" name=""/>
        <dsp:cNvSpPr/>
      </dsp:nvSpPr>
      <dsp:spPr>
        <a:xfrm>
          <a:off x="4709782" y="407502"/>
          <a:ext cx="378059" cy="91440"/>
        </a:xfrm>
        <a:custGeom>
          <a:avLst/>
          <a:gdLst/>
          <a:ahLst/>
          <a:cxnLst/>
          <a:rect l="0" t="0" r="0" b="0"/>
          <a:pathLst>
            <a:path>
              <a:moveTo>
                <a:pt x="0" y="47968"/>
              </a:moveTo>
              <a:lnTo>
                <a:pt x="196866" y="47968"/>
              </a:lnTo>
              <a:lnTo>
                <a:pt x="196866" y="45720"/>
              </a:lnTo>
              <a:lnTo>
                <a:pt x="378059"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7B56A2-6CC8-49CA-A716-C91141FF762C}">
      <dsp:nvSpPr>
        <dsp:cNvPr id="0" name=""/>
        <dsp:cNvSpPr/>
      </dsp:nvSpPr>
      <dsp:spPr>
        <a:xfrm>
          <a:off x="2532618" y="455471"/>
          <a:ext cx="365231" cy="2232731"/>
        </a:xfrm>
        <a:custGeom>
          <a:avLst/>
          <a:gdLst/>
          <a:ahLst/>
          <a:cxnLst/>
          <a:rect l="0" t="0" r="0" b="0"/>
          <a:pathLst>
            <a:path>
              <a:moveTo>
                <a:pt x="0" y="2232731"/>
              </a:moveTo>
              <a:lnTo>
                <a:pt x="184038" y="2232731"/>
              </a:lnTo>
              <a:lnTo>
                <a:pt x="184038" y="0"/>
              </a:lnTo>
              <a:lnTo>
                <a:pt x="36523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830285-5CE3-44E5-A3DA-349862EAE7A9}">
      <dsp:nvSpPr>
        <dsp:cNvPr id="0" name=""/>
        <dsp:cNvSpPr/>
      </dsp:nvSpPr>
      <dsp:spPr>
        <a:xfrm>
          <a:off x="174858" y="730357"/>
          <a:ext cx="2357759" cy="3915689"/>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711200">
            <a:lnSpc>
              <a:spcPct val="90000"/>
            </a:lnSpc>
            <a:spcBef>
              <a:spcPct val="0"/>
            </a:spcBef>
            <a:spcAft>
              <a:spcPct val="35000"/>
            </a:spcAft>
            <a:buNone/>
          </a:pPr>
          <a:r>
            <a:rPr lang="en-GB" sz="1600" b="1" kern="1200" dirty="0">
              <a:ln>
                <a:noFill/>
              </a:ln>
              <a:solidFill>
                <a:schemeClr val="tx1"/>
              </a:solidFill>
            </a:rPr>
            <a:t>“If I feel healthy, I feel positive, I feel happy”</a:t>
          </a:r>
        </a:p>
        <a:p>
          <a:pPr marL="0" lvl="0" indent="0" algn="ctr" defTabSz="711200">
            <a:lnSpc>
              <a:spcPct val="90000"/>
            </a:lnSpc>
            <a:spcBef>
              <a:spcPct val="0"/>
            </a:spcBef>
            <a:spcAft>
              <a:spcPct val="35000"/>
            </a:spcAft>
            <a:buNone/>
          </a:pPr>
          <a:endParaRPr lang="en-GB" sz="1600" b="0" i="0" u="none" strike="noStrike" kern="1200" baseline="0">
            <a:solidFill>
              <a:srgbClr val="1BA1E2"/>
            </a:solidFill>
            <a:latin typeface="Arial" panose="020B0604020202020204" pitchFamily="34" charset="0"/>
          </a:endParaRPr>
        </a:p>
        <a:p>
          <a:pPr marL="0" lvl="0" indent="0" algn="ctr" defTabSz="711200" rtl="0">
            <a:lnSpc>
              <a:spcPct val="90000"/>
            </a:lnSpc>
            <a:spcBef>
              <a:spcPct val="0"/>
            </a:spcBef>
            <a:spcAft>
              <a:spcPct val="35000"/>
            </a:spcAft>
            <a:buNone/>
          </a:pPr>
          <a:r>
            <a:rPr lang="en-GB" sz="1600" b="0" i="0" u="none" strike="noStrike" kern="1200" baseline="0" dirty="0">
              <a:solidFill>
                <a:schemeClr val="tx1"/>
              </a:solidFill>
              <a:latin typeface="Arial"/>
              <a:cs typeface="Arial"/>
            </a:rPr>
            <a:t>Aim: We will work in partnership to reduce inequalities for people with Learning Disabilities and Autistic people by </a:t>
          </a:r>
          <a:r>
            <a:rPr lang="en-GB" sz="1600" kern="1200" dirty="0">
              <a:solidFill>
                <a:schemeClr val="tx1"/>
              </a:solidFill>
              <a:cs typeface="Arial"/>
            </a:rPr>
            <a:t>listening to people</a:t>
          </a:r>
          <a:r>
            <a:rPr lang="en-GB" sz="1600" b="0" i="0" u="none" strike="noStrike" kern="1200" baseline="0" dirty="0">
              <a:solidFill>
                <a:schemeClr val="tx1"/>
              </a:solidFill>
              <a:latin typeface="Arial"/>
              <a:cs typeface="Arial"/>
            </a:rPr>
            <a:t> and increasing awareness </a:t>
          </a:r>
          <a:r>
            <a:rPr lang="en-GB" sz="1600" kern="1200" dirty="0">
              <a:solidFill>
                <a:schemeClr val="tx1"/>
              </a:solidFill>
              <a:cs typeface="Arial"/>
            </a:rPr>
            <a:t>of their needs. </a:t>
          </a:r>
          <a:r>
            <a:rPr lang="en-GB" sz="1600" b="0" i="0" u="none" strike="noStrike" kern="1200" baseline="0" dirty="0">
              <a:solidFill>
                <a:schemeClr val="tx1"/>
              </a:solidFill>
              <a:latin typeface="Arial"/>
              <a:cs typeface="Arial"/>
            </a:rPr>
            <a:t>Our overall aim is to improve access</a:t>
          </a:r>
          <a:r>
            <a:rPr lang="en-GB" sz="1600" kern="1200" dirty="0">
              <a:solidFill>
                <a:schemeClr val="tx1"/>
              </a:solidFill>
              <a:cs typeface="Arial"/>
            </a:rPr>
            <a:t>, improve wellbeing outcomes and </a:t>
          </a:r>
          <a:r>
            <a:rPr lang="en-GB" sz="1600" b="0" i="0" u="none" strike="noStrike" kern="1200" baseline="0" dirty="0">
              <a:solidFill>
                <a:schemeClr val="tx1"/>
              </a:solidFill>
              <a:latin typeface="Arial"/>
              <a:cs typeface="Arial"/>
            </a:rPr>
            <a:t>reduce premature deaths. </a:t>
          </a:r>
          <a:endParaRPr lang="en-GB" sz="1600" kern="1200" dirty="0">
            <a:ln>
              <a:noFill/>
            </a:ln>
            <a:solidFill>
              <a:schemeClr val="tx1"/>
            </a:solidFill>
            <a:latin typeface="Arial" panose="020B0604020202020204"/>
          </a:endParaRPr>
        </a:p>
      </dsp:txBody>
      <dsp:txXfrm>
        <a:off x="174858" y="730357"/>
        <a:ext cx="2357759" cy="3915689"/>
      </dsp:txXfrm>
    </dsp:sp>
    <dsp:sp modelId="{5FBE3574-E150-4C7C-A0B0-7DD9AB34A9C8}">
      <dsp:nvSpPr>
        <dsp:cNvPr id="0" name=""/>
        <dsp:cNvSpPr/>
      </dsp:nvSpPr>
      <dsp:spPr>
        <a:xfrm>
          <a:off x="2897849" y="39137"/>
          <a:ext cx="1811933" cy="832667"/>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1. Communicate</a:t>
          </a:r>
        </a:p>
        <a:p>
          <a:pPr marL="0" lvl="0" indent="0" algn="ctr" defTabSz="622300" rtl="0">
            <a:lnSpc>
              <a:spcPct val="90000"/>
            </a:lnSpc>
            <a:spcBef>
              <a:spcPct val="0"/>
            </a:spcBef>
            <a:spcAft>
              <a:spcPct val="35000"/>
            </a:spcAft>
            <a:buNone/>
          </a:pPr>
          <a:r>
            <a:rPr lang="en-GB" sz="1400" b="1" kern="1200" dirty="0">
              <a:solidFill>
                <a:schemeClr val="tx1"/>
              </a:solidFill>
              <a:latin typeface="Arial" panose="020B0604020202020204"/>
            </a:rPr>
            <a:t> </a:t>
          </a:r>
          <a:r>
            <a:rPr lang="en-GB" sz="1400" b="1" kern="1200" dirty="0">
              <a:solidFill>
                <a:schemeClr val="tx1"/>
              </a:solidFill>
            </a:rPr>
            <a:t>Compassionately</a:t>
          </a:r>
        </a:p>
      </dsp:txBody>
      <dsp:txXfrm>
        <a:off x="2897849" y="39137"/>
        <a:ext cx="1811933" cy="832667"/>
      </dsp:txXfrm>
    </dsp:sp>
    <dsp:sp modelId="{4A93AAF3-172C-4B00-9ACC-11B9BE311107}">
      <dsp:nvSpPr>
        <dsp:cNvPr id="0" name=""/>
        <dsp:cNvSpPr/>
      </dsp:nvSpPr>
      <dsp:spPr>
        <a:xfrm>
          <a:off x="5087842" y="0"/>
          <a:ext cx="6986016" cy="9064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l" defTabSz="48895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Planned roll out of the Oliver</a:t>
          </a:r>
          <a:r>
            <a:rPr lang="en-GB" sz="1100" kern="1200" dirty="0">
              <a:solidFill>
                <a:schemeClr val="bg1"/>
              </a:solidFill>
            </a:rPr>
            <a:t> McGowan Training for all health</a:t>
          </a:r>
          <a:r>
            <a:rPr lang="en-GB" sz="1100" kern="1200" dirty="0">
              <a:solidFill>
                <a:schemeClr val="bg1"/>
              </a:solidFill>
              <a:latin typeface="Arial" panose="020B0604020202020204"/>
            </a:rPr>
            <a:t> &amp; care</a:t>
          </a:r>
          <a:r>
            <a:rPr lang="en-GB" sz="1100" kern="1200" dirty="0">
              <a:solidFill>
                <a:schemeClr val="bg1"/>
              </a:solidFill>
            </a:rPr>
            <a:t> staff</a:t>
          </a: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Deliver Autism</a:t>
          </a:r>
          <a:r>
            <a:rPr lang="en-GB" sz="1100" kern="1200" dirty="0">
              <a:solidFill>
                <a:schemeClr val="bg1"/>
              </a:solidFill>
            </a:rPr>
            <a:t> awareness training for Primary </a:t>
          </a:r>
          <a:r>
            <a:rPr lang="en-GB" sz="1100" kern="1200" dirty="0">
              <a:solidFill>
                <a:schemeClr val="bg1"/>
              </a:solidFill>
              <a:latin typeface="Arial" panose="020B0604020202020204"/>
            </a:rPr>
            <a:t>Care staff</a:t>
          </a:r>
          <a:r>
            <a:rPr lang="en-GB" sz="1100" kern="1200" dirty="0">
              <a:solidFill>
                <a:schemeClr val="bg1"/>
              </a:solidFill>
            </a:rPr>
            <a:t>, Police &amp; Probation</a:t>
          </a:r>
          <a:r>
            <a:rPr lang="en-GB" sz="1100" kern="1200" dirty="0">
              <a:solidFill>
                <a:schemeClr val="bg1"/>
              </a:solidFill>
              <a:latin typeface="Arial" panose="020B0604020202020204"/>
            </a:rPr>
            <a:t> service</a:t>
          </a:r>
          <a:endParaRPr lang="en-GB" sz="1100" kern="1200" dirty="0">
            <a:solidFill>
              <a:schemeClr val="bg1"/>
            </a:solidFill>
          </a:endParaRP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Continue to work with people</a:t>
          </a:r>
          <a:r>
            <a:rPr lang="en-GB" sz="1100" kern="1200" dirty="0">
              <a:solidFill>
                <a:schemeClr val="bg1"/>
              </a:solidFill>
            </a:rPr>
            <a:t> with a Learning Disability and Autistic people, and their families &amp; carers, to deliver all areas of the strategy</a:t>
          </a:r>
        </a:p>
      </dsp:txBody>
      <dsp:txXfrm>
        <a:off x="5087842" y="0"/>
        <a:ext cx="6986016" cy="906444"/>
      </dsp:txXfrm>
    </dsp:sp>
    <dsp:sp modelId="{C8A6A341-A744-4E36-A879-44E919200042}">
      <dsp:nvSpPr>
        <dsp:cNvPr id="0" name=""/>
        <dsp:cNvSpPr/>
      </dsp:nvSpPr>
      <dsp:spPr>
        <a:xfrm>
          <a:off x="2897849" y="1169332"/>
          <a:ext cx="1811933" cy="832667"/>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2. Offer Me Reasonable Adjustments</a:t>
          </a:r>
        </a:p>
      </dsp:txBody>
      <dsp:txXfrm>
        <a:off x="2897849" y="1169332"/>
        <a:ext cx="1811933" cy="832667"/>
      </dsp:txXfrm>
    </dsp:sp>
    <dsp:sp modelId="{0A377B30-26EC-4A4B-A76A-307236151C36}">
      <dsp:nvSpPr>
        <dsp:cNvPr id="0" name=""/>
        <dsp:cNvSpPr/>
      </dsp:nvSpPr>
      <dsp:spPr>
        <a:xfrm>
          <a:off x="5087842" y="1132974"/>
          <a:ext cx="6986016" cy="9064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Create sensory friendly environments both in the community and inpatient provision </a:t>
          </a: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Co-design </a:t>
          </a:r>
          <a:r>
            <a:rPr lang="en-GB" sz="1100" kern="1200" dirty="0">
              <a:solidFill>
                <a:schemeClr val="bg1"/>
              </a:solidFill>
            </a:rPr>
            <a:t>accessible educational material for people with Type 2 Diabetes</a:t>
          </a: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Develop an </a:t>
          </a:r>
          <a:r>
            <a:rPr lang="en-GB" sz="1100" kern="1200" dirty="0">
              <a:solidFill>
                <a:schemeClr val="bg1"/>
              </a:solidFill>
            </a:rPr>
            <a:t>autism pathway across BLMK</a:t>
          </a:r>
          <a:endParaRPr lang="en-GB" sz="1100" kern="1200" dirty="0"/>
        </a:p>
        <a:p>
          <a:pPr marL="0" lvl="0" indent="0" algn="l" defTabSz="488950" rtl="0">
            <a:lnSpc>
              <a:spcPct val="90000"/>
            </a:lnSpc>
            <a:spcBef>
              <a:spcPct val="0"/>
            </a:spcBef>
            <a:spcAft>
              <a:spcPts val="300"/>
            </a:spcAft>
            <a:buFont typeface="Arial" panose="020B0604020202020204" pitchFamily="34" charset="0"/>
            <a:buNone/>
          </a:pPr>
          <a:r>
            <a:rPr lang="en-GB" sz="1100" kern="1200" dirty="0">
              <a:latin typeface="Arial" panose="020B0604020202020204"/>
            </a:rPr>
            <a:t>Co-design a series of orientation videos on what to expect when you access your health or care appointment</a:t>
          </a:r>
          <a:endParaRPr lang="en-GB" sz="1100" kern="1200" dirty="0"/>
        </a:p>
      </dsp:txBody>
      <dsp:txXfrm>
        <a:off x="5087842" y="1132974"/>
        <a:ext cx="6986016" cy="906444"/>
      </dsp:txXfrm>
    </dsp:sp>
    <dsp:sp modelId="{1FDAE4E8-9E5D-472B-B9B1-154BED7AA4C2}">
      <dsp:nvSpPr>
        <dsp:cNvPr id="0" name=""/>
        <dsp:cNvSpPr/>
      </dsp:nvSpPr>
      <dsp:spPr>
        <a:xfrm>
          <a:off x="2897849" y="2295792"/>
          <a:ext cx="1811933" cy="832667"/>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3. Break Down Barriers</a:t>
          </a:r>
        </a:p>
      </dsp:txBody>
      <dsp:txXfrm>
        <a:off x="2897849" y="2295792"/>
        <a:ext cx="1811933" cy="832667"/>
      </dsp:txXfrm>
    </dsp:sp>
    <dsp:sp modelId="{8C1906C1-1B40-4FD8-9F83-5E8F7C7E0A34}">
      <dsp:nvSpPr>
        <dsp:cNvPr id="0" name=""/>
        <dsp:cNvSpPr/>
      </dsp:nvSpPr>
      <dsp:spPr>
        <a:xfrm>
          <a:off x="5087842" y="2265911"/>
          <a:ext cx="6986016" cy="9064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rPr>
            <a:t>Continue to work with people with a Learning Disability and Autistic people, and their families &amp; carers, to broaden our understanding of</a:t>
          </a:r>
          <a:r>
            <a:rPr lang="en-GB" sz="1050" kern="1200" dirty="0">
              <a:solidFill>
                <a:schemeClr val="bg1"/>
              </a:solidFill>
              <a:latin typeface="Arial" panose="020B0604020202020204"/>
            </a:rPr>
            <a:t> </a:t>
          </a:r>
          <a:r>
            <a:rPr lang="en-GB" sz="1050" kern="1200" dirty="0">
              <a:solidFill>
                <a:schemeClr val="bg1"/>
              </a:solidFill>
            </a:rPr>
            <a:t>barriers </a:t>
          </a:r>
          <a:r>
            <a:rPr lang="en-GB" sz="1050" kern="1200" dirty="0">
              <a:solidFill>
                <a:schemeClr val="bg1"/>
              </a:solidFill>
              <a:latin typeface="Arial" panose="020B0604020202020204"/>
            </a:rPr>
            <a:t>to</a:t>
          </a:r>
          <a:r>
            <a:rPr lang="en-GB" sz="1050" kern="1200" dirty="0">
              <a:solidFill>
                <a:schemeClr val="bg1"/>
              </a:solidFill>
            </a:rPr>
            <a:t> </a:t>
          </a:r>
          <a:r>
            <a:rPr lang="en-GB" sz="1050" kern="1200" dirty="0">
              <a:solidFill>
                <a:schemeClr val="bg1"/>
              </a:solidFill>
              <a:latin typeface="Arial" panose="020B0604020202020204"/>
            </a:rPr>
            <a:t>accessing services</a:t>
          </a:r>
          <a:endParaRPr lang="en-GB" sz="1050" kern="1200" dirty="0">
            <a:solidFill>
              <a:schemeClr val="bg1"/>
            </a:solidFill>
          </a:endParaRPr>
        </a:p>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rPr>
            <a:t>Targeted </a:t>
          </a:r>
          <a:r>
            <a:rPr lang="en-GB" sz="1050" kern="1200" dirty="0">
              <a:solidFill>
                <a:schemeClr val="bg1"/>
              </a:solidFill>
              <a:latin typeface="Arial" panose="020B0604020202020204"/>
            </a:rPr>
            <a:t>work </a:t>
          </a:r>
          <a:r>
            <a:rPr lang="en-GB" sz="1050" kern="1200" dirty="0">
              <a:solidFill>
                <a:schemeClr val="bg1"/>
              </a:solidFill>
            </a:rPr>
            <a:t>to increase AHCs for ethnic minority people </a:t>
          </a:r>
          <a:r>
            <a:rPr lang="en-GB" sz="1050" kern="1200" dirty="0">
              <a:solidFill>
                <a:schemeClr val="bg1"/>
              </a:solidFill>
              <a:latin typeface="Arial" panose="020B0604020202020204"/>
            </a:rPr>
            <a:t>&amp; those who have not had an AHC in the last 2 </a:t>
          </a:r>
          <a:r>
            <a:rPr lang="en-GB" sz="1050" kern="1200" dirty="0">
              <a:solidFill>
                <a:schemeClr val="bg1"/>
              </a:solidFill>
            </a:rPr>
            <a:t>years</a:t>
          </a:r>
        </a:p>
        <a:p>
          <a:pPr marL="0" lvl="0" indent="0" algn="l" defTabSz="466725">
            <a:lnSpc>
              <a:spcPct val="90000"/>
            </a:lnSpc>
            <a:spcBef>
              <a:spcPct val="0"/>
            </a:spcBef>
            <a:spcAft>
              <a:spcPts val="300"/>
            </a:spcAft>
            <a:buFont typeface="Arial" panose="020B0604020202020204" pitchFamily="34" charset="0"/>
            <a:buNone/>
          </a:pPr>
          <a:r>
            <a:rPr lang="en-GB" sz="1050" kern="1200" dirty="0">
              <a:solidFill>
                <a:schemeClr val="bg1"/>
              </a:solidFill>
            </a:rPr>
            <a:t>Primary Care pilot to identify GP champions for people with a Learning Disability and Autistic people &amp; share learning with practices requiring support</a:t>
          </a:r>
        </a:p>
      </dsp:txBody>
      <dsp:txXfrm>
        <a:off x="5087842" y="2265911"/>
        <a:ext cx="6986016" cy="906444"/>
      </dsp:txXfrm>
    </dsp:sp>
    <dsp:sp modelId="{8422E8E4-98F8-4C8D-B660-809BBF621A2D}">
      <dsp:nvSpPr>
        <dsp:cNvPr id="0" name=""/>
        <dsp:cNvSpPr/>
      </dsp:nvSpPr>
      <dsp:spPr>
        <a:xfrm>
          <a:off x="2897849" y="3437908"/>
          <a:ext cx="1811933" cy="832667"/>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4. Put me at the Centre of my Care and Support</a:t>
          </a:r>
        </a:p>
      </dsp:txBody>
      <dsp:txXfrm>
        <a:off x="2897849" y="3437908"/>
        <a:ext cx="1811933" cy="832667"/>
      </dsp:txXfrm>
    </dsp:sp>
    <dsp:sp modelId="{C039AAEC-30C8-4A23-9C92-1BAF1548A098}">
      <dsp:nvSpPr>
        <dsp:cNvPr id="0" name=""/>
        <dsp:cNvSpPr/>
      </dsp:nvSpPr>
      <dsp:spPr>
        <a:xfrm>
          <a:off x="5087842" y="3401307"/>
          <a:ext cx="6986016" cy="9064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Develop a neurodiversity wellbeing model across BLMK, including pre and post diagnostic offer</a:t>
          </a: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Identify an initiative</a:t>
          </a:r>
          <a:r>
            <a:rPr lang="en-GB" sz="1100" kern="1200" dirty="0">
              <a:solidFill>
                <a:schemeClr val="bg1"/>
              </a:solidFill>
            </a:rPr>
            <a:t> to increase the number of advanced care plans</a:t>
          </a:r>
          <a:r>
            <a:rPr lang="en-GB" sz="1100" kern="1200" dirty="0">
              <a:solidFill>
                <a:schemeClr val="bg1"/>
              </a:solidFill>
              <a:latin typeface="Arial" panose="020B0604020202020204"/>
            </a:rPr>
            <a:t> being delivered </a:t>
          </a:r>
          <a:endParaRPr lang="en-GB" sz="1100" kern="1200" dirty="0">
            <a:solidFill>
              <a:schemeClr val="bg1"/>
            </a:solidFill>
          </a:endParaRPr>
        </a:p>
        <a:p>
          <a:pPr marL="0" lvl="0" indent="0" algn="l" defTabSz="488950" rtl="0">
            <a:lnSpc>
              <a:spcPct val="90000"/>
            </a:lnSpc>
            <a:spcBef>
              <a:spcPct val="0"/>
            </a:spcBef>
            <a:spcAft>
              <a:spcPts val="300"/>
            </a:spcAft>
            <a:buFont typeface="Arial" panose="020B0604020202020204" pitchFamily="34" charset="0"/>
            <a:buNone/>
          </a:pPr>
          <a:r>
            <a:rPr lang="en-GB" sz="1100" kern="1200" dirty="0">
              <a:solidFill>
                <a:schemeClr val="bg1"/>
              </a:solidFill>
              <a:latin typeface="Arial" panose="020B0604020202020204"/>
            </a:rPr>
            <a:t>Increase</a:t>
          </a:r>
          <a:r>
            <a:rPr lang="en-GB" sz="1100" kern="1200" dirty="0">
              <a:solidFill>
                <a:schemeClr val="bg1"/>
              </a:solidFill>
            </a:rPr>
            <a:t> the number of Health Action Plans completed </a:t>
          </a:r>
          <a:r>
            <a:rPr lang="en-GB" sz="1100" kern="1200" dirty="0">
              <a:solidFill>
                <a:schemeClr val="bg1"/>
              </a:solidFill>
              <a:latin typeface="Arial" panose="020B0604020202020204"/>
            </a:rPr>
            <a:t>during the</a:t>
          </a:r>
          <a:r>
            <a:rPr lang="en-GB" sz="1100" kern="1200" dirty="0">
              <a:solidFill>
                <a:schemeClr val="bg1"/>
              </a:solidFill>
            </a:rPr>
            <a:t> </a:t>
          </a:r>
          <a:r>
            <a:rPr lang="en-GB" sz="1100" kern="1200" dirty="0">
              <a:solidFill>
                <a:schemeClr val="bg1"/>
              </a:solidFill>
              <a:latin typeface="Arial" panose="020B0604020202020204"/>
            </a:rPr>
            <a:t>Annual Health Check</a:t>
          </a:r>
          <a:endParaRPr lang="en-GB" sz="1100" kern="1200" dirty="0">
            <a:solidFill>
              <a:schemeClr val="bg1"/>
            </a:solidFill>
          </a:endParaRPr>
        </a:p>
      </dsp:txBody>
      <dsp:txXfrm>
        <a:off x="5087842" y="3401307"/>
        <a:ext cx="6986016" cy="906444"/>
      </dsp:txXfrm>
    </dsp:sp>
    <dsp:sp modelId="{0B0DE0C3-1EFB-436B-B9D8-D32C38E1CAF2}">
      <dsp:nvSpPr>
        <dsp:cNvPr id="0" name=""/>
        <dsp:cNvSpPr/>
      </dsp:nvSpPr>
      <dsp:spPr>
        <a:xfrm>
          <a:off x="2897215" y="4571823"/>
          <a:ext cx="1811933" cy="832667"/>
        </a:xfrm>
        <a:prstGeom prst="rect">
          <a:avLst/>
        </a:prstGeom>
        <a:solidFill>
          <a:schemeClr val="lt1"/>
        </a:solidFill>
        <a:ln w="25400" cap="flat" cmpd="sng" algn="ctr">
          <a:solidFill>
            <a:schemeClr val="accent1"/>
          </a:solidFill>
          <a:prstDash val="solid"/>
        </a:ln>
        <a:effectLst>
          <a:outerShdw blurRad="50800" dist="38100" dir="5400000" algn="t" rotWithShape="0">
            <a:prstClr val="black">
              <a:alpha val="40000"/>
            </a:prstClr>
          </a:outerShdw>
        </a:effectLst>
      </dsp:spPr>
      <dsp:style>
        <a:lnRef idx="2">
          <a:schemeClr val="accent1"/>
        </a:lnRef>
        <a:fillRef idx="1">
          <a:schemeClr val="lt1"/>
        </a:fillRef>
        <a:effectRef idx="0">
          <a:schemeClr val="accent1"/>
        </a:effectRef>
        <a:fontRef idx="minor">
          <a:schemeClr val="dk1"/>
        </a:fontRef>
      </dsp:style>
      <dsp:txBody>
        <a:bodyPr spcFirstLastPara="0" vert="horz" wrap="square" lIns="72000" tIns="72000" rIns="72000" bIns="7200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5. Keep Me Well</a:t>
          </a:r>
        </a:p>
      </dsp:txBody>
      <dsp:txXfrm>
        <a:off x="2897215" y="4571823"/>
        <a:ext cx="1811933" cy="832667"/>
      </dsp:txXfrm>
    </dsp:sp>
    <dsp:sp modelId="{BECD4267-B8DA-4CB6-B504-07D7BDDD3713}">
      <dsp:nvSpPr>
        <dsp:cNvPr id="0" name=""/>
        <dsp:cNvSpPr/>
      </dsp:nvSpPr>
      <dsp:spPr>
        <a:xfrm>
          <a:off x="5087842" y="4534243"/>
          <a:ext cx="6986016" cy="9064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latin typeface="Arial" panose="020B0604020202020204"/>
            </a:rPr>
            <a:t>Develop a pilot project to centralise a BLMK</a:t>
          </a:r>
          <a:r>
            <a:rPr lang="en-GB" sz="1050" kern="1200" dirty="0">
              <a:solidFill>
                <a:schemeClr val="bg1"/>
              </a:solidFill>
            </a:rPr>
            <a:t> TCP </a:t>
          </a:r>
          <a:r>
            <a:rPr lang="en-GB" sz="1050" kern="1200" dirty="0">
              <a:solidFill>
                <a:schemeClr val="bg1"/>
              </a:solidFill>
              <a:latin typeface="Arial" panose="020B0604020202020204"/>
            </a:rPr>
            <a:t>team &amp;</a:t>
          </a:r>
          <a:r>
            <a:rPr lang="en-GB" sz="1050" kern="1200" dirty="0">
              <a:solidFill>
                <a:schemeClr val="bg1"/>
              </a:solidFill>
            </a:rPr>
            <a:t> ensure compliance with the new </a:t>
          </a:r>
          <a:r>
            <a:rPr lang="en-GB" sz="1050" kern="1200" dirty="0">
              <a:solidFill>
                <a:schemeClr val="bg1"/>
              </a:solidFill>
              <a:latin typeface="Arial" panose="020B0604020202020204"/>
            </a:rPr>
            <a:t>guidance</a:t>
          </a:r>
          <a:endParaRPr lang="en-GB" sz="1050" kern="1200" dirty="0">
            <a:solidFill>
              <a:schemeClr val="bg1"/>
            </a:solidFill>
          </a:endParaRPr>
        </a:p>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latin typeface="Arial" panose="020B0604020202020204"/>
            </a:rPr>
            <a:t>Commission</a:t>
          </a:r>
          <a:r>
            <a:rPr lang="en-GB" sz="1050" kern="1200" dirty="0">
              <a:solidFill>
                <a:schemeClr val="bg1"/>
              </a:solidFill>
            </a:rPr>
            <a:t> Autism practitioner roles to support people at risk of admission</a:t>
          </a:r>
          <a:r>
            <a:rPr lang="en-GB" sz="1050" kern="1200" dirty="0">
              <a:solidFill>
                <a:schemeClr val="bg1"/>
              </a:solidFill>
              <a:latin typeface="Arial" panose="020B0604020202020204"/>
            </a:rPr>
            <a:t>, project pilot in Bedford &amp; MK</a:t>
          </a:r>
          <a:endParaRPr lang="en-GB" sz="1050" kern="1200" dirty="0">
            <a:solidFill>
              <a:schemeClr val="bg1"/>
            </a:solidFill>
          </a:endParaRPr>
        </a:p>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latin typeface="Arial" panose="020B0604020202020204"/>
            </a:rPr>
            <a:t>Develop a weight</a:t>
          </a:r>
          <a:r>
            <a:rPr lang="en-GB" sz="1050" kern="1200" dirty="0">
              <a:solidFill>
                <a:schemeClr val="bg1"/>
              </a:solidFill>
            </a:rPr>
            <a:t> management initiative focused on prevention</a:t>
          </a:r>
        </a:p>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rPr>
            <a:t>Review </a:t>
          </a:r>
          <a:r>
            <a:rPr lang="en-GB" sz="1050" kern="1200" dirty="0">
              <a:solidFill>
                <a:schemeClr val="bg1"/>
              </a:solidFill>
              <a:latin typeface="Arial" panose="020B0604020202020204"/>
            </a:rPr>
            <a:t>the function &amp; areas of </a:t>
          </a:r>
          <a:r>
            <a:rPr lang="en-GB" sz="1050" kern="1200" dirty="0">
              <a:solidFill>
                <a:schemeClr val="bg1"/>
              </a:solidFill>
            </a:rPr>
            <a:t>responsibilities</a:t>
          </a:r>
          <a:r>
            <a:rPr lang="en-GB" sz="1050" kern="1200" dirty="0">
              <a:solidFill>
                <a:schemeClr val="bg1"/>
              </a:solidFill>
              <a:latin typeface="Arial" panose="020B0604020202020204"/>
            </a:rPr>
            <a:t> </a:t>
          </a:r>
          <a:r>
            <a:rPr lang="en-GB" sz="1050" kern="1200" dirty="0">
              <a:solidFill>
                <a:schemeClr val="bg1"/>
              </a:solidFill>
            </a:rPr>
            <a:t>of </a:t>
          </a:r>
          <a:r>
            <a:rPr lang="en-GB" sz="1050" kern="1200" dirty="0">
              <a:solidFill>
                <a:schemeClr val="bg1"/>
              </a:solidFill>
              <a:latin typeface="Arial" panose="020B0604020202020204"/>
            </a:rPr>
            <a:t>the integrated LD</a:t>
          </a:r>
          <a:r>
            <a:rPr lang="en-GB" sz="1050" kern="1200" dirty="0">
              <a:solidFill>
                <a:schemeClr val="bg1"/>
              </a:solidFill>
            </a:rPr>
            <a:t> nurses</a:t>
          </a:r>
          <a:r>
            <a:rPr lang="en-GB" sz="1050" kern="1200" dirty="0">
              <a:solidFill>
                <a:schemeClr val="bg1"/>
              </a:solidFill>
              <a:latin typeface="Arial" panose="020B0604020202020204"/>
            </a:rPr>
            <a:t> across Beds &amp; LTN</a:t>
          </a:r>
          <a:endParaRPr lang="en-GB" sz="1050" kern="1200" dirty="0"/>
        </a:p>
        <a:p>
          <a:pPr marL="0" lvl="0" indent="0" algn="l" defTabSz="466725" rtl="0">
            <a:lnSpc>
              <a:spcPct val="90000"/>
            </a:lnSpc>
            <a:spcBef>
              <a:spcPct val="0"/>
            </a:spcBef>
            <a:spcAft>
              <a:spcPts val="300"/>
            </a:spcAft>
            <a:buFont typeface="Arial" panose="020B0604020202020204" pitchFamily="34" charset="0"/>
            <a:buNone/>
          </a:pPr>
          <a:r>
            <a:rPr lang="en-GB" sz="1050" kern="1200" dirty="0">
              <a:solidFill>
                <a:schemeClr val="bg1"/>
              </a:solidFill>
              <a:latin typeface="Arial" panose="020B0604020202020204"/>
            </a:rPr>
            <a:t>Review </a:t>
          </a:r>
          <a:r>
            <a:rPr lang="en-GB" sz="1050" kern="1200" dirty="0">
              <a:solidFill>
                <a:schemeClr val="bg1"/>
              </a:solidFill>
            </a:rPr>
            <a:t>forensic</a:t>
          </a:r>
          <a:r>
            <a:rPr lang="en-GB" sz="1050" kern="1200" dirty="0">
              <a:solidFill>
                <a:schemeClr val="bg1"/>
              </a:solidFill>
              <a:latin typeface="Arial" panose="020B0604020202020204"/>
            </a:rPr>
            <a:t> pathways across BLMK</a:t>
          </a:r>
          <a:endParaRPr lang="en-GB" sz="1050" kern="1200" dirty="0">
            <a:solidFill>
              <a:schemeClr val="bg1"/>
            </a:solidFill>
          </a:endParaRPr>
        </a:p>
      </dsp:txBody>
      <dsp:txXfrm>
        <a:off x="5087842" y="4534243"/>
        <a:ext cx="6986016" cy="90644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6/24/2024</a:t>
            </a:fld>
            <a:endParaRPr lang="en-US"/>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6/24/2024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773653/Adults_with_learning_disabilities_dental_summary.pdf"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bda.org/about-the-bda/campaigns/oralhealth/Pages/learning-disabilities.aspx"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773653/Adults_with_learning_disabilities_dental_summary.pdf"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bda.org/about-the-bda/campaigns/oralhealth/Pages/learning-disabilities.aspx"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773653/Adults_with_learning_disabilities_dental_summary.pdf"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bda.org/about-the-bda/campaigns/oralhealth/Pages/learning-disabilities.aspx"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a:t>
            </a:fld>
            <a:endParaRPr lang="en-US"/>
          </a:p>
        </p:txBody>
      </p:sp>
    </p:spTree>
    <p:extLst>
      <p:ext uri="{BB962C8B-B14F-4D97-AF65-F5344CB8AC3E}">
        <p14:creationId xmlns:p14="http://schemas.microsoft.com/office/powerpoint/2010/main" val="3798186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6840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13</a:t>
            </a:fld>
            <a:endParaRPr lang="en-US"/>
          </a:p>
        </p:txBody>
      </p:sp>
    </p:spTree>
    <p:extLst>
      <p:ext uri="{BB962C8B-B14F-4D97-AF65-F5344CB8AC3E}">
        <p14:creationId xmlns:p14="http://schemas.microsoft.com/office/powerpoint/2010/main" val="1974541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a:lnSpc>
                <a:spcPct val="107000"/>
              </a:lnSpc>
              <a:spcAft>
                <a:spcPts val="800"/>
              </a:spcAft>
            </a:pPr>
            <a:r>
              <a:rPr lang="en-GB" dirty="0"/>
              <a:t>Reference: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A </a:t>
            </a:r>
            <a:r>
              <a:rPr lang="en-GB" sz="1800"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PHE report looking at oral health inequalities</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says approximately one in three adults with learning disabilities have unhealthy teeth and gums (2019), and surveys also show patients with learning disabilities have higher rates of untreated decay, a greater number of extractions and a higher prevalence of complete tooth loss, than the general population.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dirty="0">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From &lt;</a:t>
            </a:r>
            <a:r>
              <a:rPr lang="en-GB" sz="1800" i="1"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https://bda.org/about-the-bda/campaigns/oralhealth/Pages/learning-disabilities.aspx</a:t>
            </a:r>
            <a:r>
              <a:rPr lang="en-GB" sz="1800" i="1" dirty="0">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&gt;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endParaRPr lang="en-GB" dirty="0"/>
          </a:p>
          <a:p>
            <a:r>
              <a:rPr lang="en-GB" b="0" i="0" dirty="0">
                <a:solidFill>
                  <a:srgbClr val="202A30"/>
                </a:solidFill>
                <a:effectLst/>
                <a:latin typeface="-apple-system"/>
              </a:rPr>
              <a:t>We know that children and young people with a learning disability, autism or both have higher levels of untreated tooth decay.  A healthy mouth is important for overall health and wellbeing. Good oral hygiene can affect your child’s ability to eat, sleep, talk, and play. It’s also important for how they feel about themselves. Tooth decay and gum disease are the most common UK dental problems, but are mostly preventable.</a:t>
            </a:r>
          </a:p>
          <a:p>
            <a:r>
              <a:rPr lang="en-GB" dirty="0"/>
              <a:t>https://www.england.nhs.uk/learning-disabilities/improving-health/eye-care-dental-care-and-hearing-checks/dental-care/</a:t>
            </a:r>
          </a:p>
        </p:txBody>
      </p:sp>
      <p:sp>
        <p:nvSpPr>
          <p:cNvPr id="4" name="Slide Number Placeholder 3"/>
          <p:cNvSpPr>
            <a:spLocks noGrp="1"/>
          </p:cNvSpPr>
          <p:nvPr>
            <p:ph type="sldNum" sz="quarter" idx="5"/>
          </p:nvPr>
        </p:nvSpPr>
        <p:spPr/>
        <p:txBody>
          <a:bodyPr/>
          <a:lstStyle/>
          <a:p>
            <a:fld id="{B9D2B880-4E56-49AE-BFD2-484CF7B3CBF2}" type="slidenum">
              <a:rPr lang="en-US" smtClean="0"/>
              <a:t>14</a:t>
            </a:fld>
            <a:endParaRPr lang="en-US"/>
          </a:p>
        </p:txBody>
      </p:sp>
    </p:spTree>
    <p:extLst>
      <p:ext uri="{BB962C8B-B14F-4D97-AF65-F5344CB8AC3E}">
        <p14:creationId xmlns:p14="http://schemas.microsoft.com/office/powerpoint/2010/main" val="998177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a:lnSpc>
                <a:spcPct val="107000"/>
              </a:lnSpc>
              <a:spcAft>
                <a:spcPts val="800"/>
              </a:spcAft>
            </a:pPr>
            <a:r>
              <a:rPr lang="en-GB"/>
              <a:t>Reference: </a:t>
            </a:r>
            <a:r>
              <a:rPr lang="en-GB" sz="1800">
                <a:effectLst/>
                <a:latin typeface="Arial" panose="020B0604020202020204" pitchFamily="34" charset="0"/>
                <a:ea typeface="Times New Roman" panose="02020603050405020304" pitchFamily="18" charset="0"/>
                <a:cs typeface="Times New Roman" panose="02020603050405020304" pitchFamily="18" charset="0"/>
              </a:rPr>
              <a:t>A </a:t>
            </a:r>
            <a:r>
              <a:rPr lang="en-GB" sz="180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PHE report looking at oral health inequalities</a:t>
            </a:r>
            <a:r>
              <a:rPr lang="en-GB" sz="1800">
                <a:effectLst/>
                <a:latin typeface="Arial" panose="020B0604020202020204" pitchFamily="34" charset="0"/>
                <a:ea typeface="Times New Roman" panose="02020603050405020304" pitchFamily="18" charset="0"/>
                <a:cs typeface="Times New Roman" panose="02020603050405020304" pitchFamily="18" charset="0"/>
              </a:rPr>
              <a:t> says approximately one in three adults with learning disabilities have unhealthy teeth and gums (2019), and surveys also show patients with learning disabilities have higher rates of untreated decay, a greater number of extractions and a higher prevalence of complete tooth loss, than the general population.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From &lt;</a:t>
            </a:r>
            <a:r>
              <a:rPr lang="en-GB" sz="1800" i="1">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https://bda.org/about-the-bda/campaigns/oralhealth/Pages/learning-disabilities.aspx</a:t>
            </a:r>
            <a:r>
              <a:rPr lang="en-GB" sz="1800" i="1">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&gt;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a:p>
            <a:endParaRPr lang="en-GB"/>
          </a:p>
          <a:p>
            <a:endParaRPr lang="en-GB"/>
          </a:p>
          <a:p>
            <a:r>
              <a:rPr lang="en-GB" b="0" i="0">
                <a:solidFill>
                  <a:srgbClr val="202A30"/>
                </a:solidFill>
                <a:effectLst/>
                <a:latin typeface="-apple-system"/>
              </a:rPr>
              <a:t>We know that children and young people with a learning disability, autism or both have higher levels of untreated tooth decay.  A healthy mouth is important for overall health and wellbeing. Good oral hygiene can affect your child’s ability to eat, sleep, talk, and play. It’s also important for how they feel about themselves. Tooth decay and gum disease are the most common UK dental problems, but are mostly preventable.</a:t>
            </a:r>
          </a:p>
          <a:p>
            <a:r>
              <a:rPr lang="en-GB"/>
              <a:t>https://www.england.nhs.uk/learning-disabilities/improving-health/eye-care-dental-care-and-hearing-checks/dental-care/</a:t>
            </a:r>
          </a:p>
        </p:txBody>
      </p:sp>
      <p:sp>
        <p:nvSpPr>
          <p:cNvPr id="4" name="Slide Number Placeholder 3"/>
          <p:cNvSpPr>
            <a:spLocks noGrp="1"/>
          </p:cNvSpPr>
          <p:nvPr>
            <p:ph type="sldNum" sz="quarter" idx="5"/>
          </p:nvPr>
        </p:nvSpPr>
        <p:spPr/>
        <p:txBody>
          <a:bodyPr/>
          <a:lstStyle/>
          <a:p>
            <a:fld id="{B9D2B880-4E56-49AE-BFD2-484CF7B3CBF2}" type="slidenum">
              <a:rPr lang="en-US" smtClean="0"/>
              <a:t>15</a:t>
            </a:fld>
            <a:endParaRPr lang="en-US"/>
          </a:p>
        </p:txBody>
      </p:sp>
    </p:spTree>
    <p:extLst>
      <p:ext uri="{BB962C8B-B14F-4D97-AF65-F5344CB8AC3E}">
        <p14:creationId xmlns:p14="http://schemas.microsoft.com/office/powerpoint/2010/main" val="3831554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endParaRPr lang="en-GB"/>
          </a:p>
          <a:p>
            <a:r>
              <a:rPr lang="en-US" sz="1200">
                <a:solidFill>
                  <a:srgbClr val="171717"/>
                </a:solidFill>
                <a:latin typeface="+mj-lt"/>
                <a:ea typeface="Verdana"/>
                <a:cs typeface="Arial"/>
              </a:rPr>
              <a:t>(</a:t>
            </a:r>
            <a:r>
              <a:rPr lang="en-US" sz="1200" i="1">
                <a:solidFill>
                  <a:srgbClr val="171717"/>
                </a:solidFill>
                <a:latin typeface="+mj-lt"/>
                <a:ea typeface="Verdana"/>
                <a:cs typeface="Arial"/>
              </a:rPr>
              <a:t>Weir, E, Allison, C, &amp; Baron-Cohen, S, 2022). </a:t>
            </a:r>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16</a:t>
            </a:fld>
            <a:endParaRPr lang="en-US"/>
          </a:p>
        </p:txBody>
      </p:sp>
    </p:spTree>
    <p:extLst>
      <p:ext uri="{BB962C8B-B14F-4D97-AF65-F5344CB8AC3E}">
        <p14:creationId xmlns:p14="http://schemas.microsoft.com/office/powerpoint/2010/main" val="3912531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a:lnSpc>
                <a:spcPct val="107000"/>
              </a:lnSpc>
              <a:spcAft>
                <a:spcPts val="800"/>
              </a:spcAft>
            </a:pPr>
            <a:r>
              <a:rPr lang="en-GB"/>
              <a:t>Reference: </a:t>
            </a:r>
            <a:r>
              <a:rPr lang="en-GB" sz="1800">
                <a:effectLst/>
                <a:latin typeface="Arial" panose="020B0604020202020204" pitchFamily="34" charset="0"/>
                <a:ea typeface="Times New Roman" panose="02020603050405020304" pitchFamily="18" charset="0"/>
                <a:cs typeface="Times New Roman" panose="02020603050405020304" pitchFamily="18" charset="0"/>
              </a:rPr>
              <a:t>A </a:t>
            </a:r>
            <a:r>
              <a:rPr lang="en-GB" sz="180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PHE report looking at oral health inequalities</a:t>
            </a:r>
            <a:r>
              <a:rPr lang="en-GB" sz="1800">
                <a:effectLst/>
                <a:latin typeface="Arial" panose="020B0604020202020204" pitchFamily="34" charset="0"/>
                <a:ea typeface="Times New Roman" panose="02020603050405020304" pitchFamily="18" charset="0"/>
                <a:cs typeface="Times New Roman" panose="02020603050405020304" pitchFamily="18" charset="0"/>
              </a:rPr>
              <a:t> says approximately one in three adults with learning disabilities have unhealthy teeth and gums (2019), and surveys also show patients with learning disabilities have higher rates of untreated decay, a greater number of extractions and a higher prevalence of complete tooth loss, than the general population.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From &lt;</a:t>
            </a:r>
            <a:r>
              <a:rPr lang="en-GB" sz="1800" i="1">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https://bda.org/about-the-bda/campaigns/oralhealth/Pages/learning-disabilities.aspx</a:t>
            </a:r>
            <a:r>
              <a:rPr lang="en-GB" sz="1800" i="1">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&gt;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a:p>
            <a:endParaRPr lang="en-GB"/>
          </a:p>
          <a:p>
            <a:endParaRPr lang="en-GB"/>
          </a:p>
          <a:p>
            <a:r>
              <a:rPr lang="en-GB" b="0" i="0">
                <a:solidFill>
                  <a:srgbClr val="202A30"/>
                </a:solidFill>
                <a:effectLst/>
                <a:latin typeface="-apple-system"/>
              </a:rPr>
              <a:t>We know that children and young people with a learning disability, autism or both have higher levels of untreated tooth decay.  A healthy mouth is important for overall health and wellbeing. Good oral hygiene can affect your child’s ability to eat, sleep, talk, and play. It’s also important for how they feel about themselves. Tooth decay and gum disease are the most common UK dental problems, but are mostly preventable.</a:t>
            </a:r>
          </a:p>
          <a:p>
            <a:r>
              <a:rPr lang="en-GB"/>
              <a:t>https://www.england.nhs.uk/learning-disabilities/improving-health/eye-care-dental-care-and-hearing-checks/dental-care/</a:t>
            </a:r>
          </a:p>
        </p:txBody>
      </p:sp>
      <p:sp>
        <p:nvSpPr>
          <p:cNvPr id="4" name="Slide Number Placeholder 3"/>
          <p:cNvSpPr>
            <a:spLocks noGrp="1"/>
          </p:cNvSpPr>
          <p:nvPr>
            <p:ph type="sldNum" sz="quarter" idx="5"/>
          </p:nvPr>
        </p:nvSpPr>
        <p:spPr/>
        <p:txBody>
          <a:bodyPr/>
          <a:lstStyle/>
          <a:p>
            <a:fld id="{B9D2B880-4E56-49AE-BFD2-484CF7B3CBF2}" type="slidenum">
              <a:rPr lang="en-US" smtClean="0"/>
              <a:t>17</a:t>
            </a:fld>
            <a:endParaRPr lang="en-US"/>
          </a:p>
        </p:txBody>
      </p:sp>
    </p:spTree>
    <p:extLst>
      <p:ext uri="{BB962C8B-B14F-4D97-AF65-F5344CB8AC3E}">
        <p14:creationId xmlns:p14="http://schemas.microsoft.com/office/powerpoint/2010/main" val="1530116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a:lnSpc>
                <a:spcPct val="107000"/>
              </a:lnSpc>
              <a:spcAft>
                <a:spcPts val="800"/>
              </a:spcAft>
            </a:pPr>
            <a:r>
              <a:rPr lang="en-GB" b="1">
                <a:latin typeface="Arial"/>
                <a:ea typeface="Times New Roman" panose="02020603050405020304" pitchFamily="18" charset="0"/>
                <a:cs typeface="Times New Roman"/>
              </a:rPr>
              <a:t>(Joshi et al, 2013). </a:t>
            </a:r>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18</a:t>
            </a:fld>
            <a:endParaRPr lang="en-US"/>
          </a:p>
        </p:txBody>
      </p:sp>
    </p:spTree>
    <p:extLst>
      <p:ext uri="{BB962C8B-B14F-4D97-AF65-F5344CB8AC3E}">
        <p14:creationId xmlns:p14="http://schemas.microsoft.com/office/powerpoint/2010/main" val="1699257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2740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698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31</a:t>
            </a:fld>
            <a:endParaRPr lang="en-US"/>
          </a:p>
        </p:txBody>
      </p:sp>
    </p:spTree>
    <p:extLst>
      <p:ext uri="{BB962C8B-B14F-4D97-AF65-F5344CB8AC3E}">
        <p14:creationId xmlns:p14="http://schemas.microsoft.com/office/powerpoint/2010/main" val="1060338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13CECE-DE21-40FD-B9DF-61E2CD62294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783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10260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884557">
              <a:defRPr/>
            </a:pPr>
            <a:endParaRPr lang="en-GB"/>
          </a:p>
          <a:p>
            <a:pPr defTabSz="1884557">
              <a:defRPr/>
            </a:pPr>
            <a:endParaRPr lang="en-GB"/>
          </a:p>
          <a:p>
            <a:pPr defTabSz="1884557">
              <a:defRPr/>
            </a:pPr>
            <a:r>
              <a:rPr lang="en-GB"/>
              <a:t>There are three different types of measures – explain what's</a:t>
            </a:r>
            <a:r>
              <a:rPr lang="en-GB" baseline="0"/>
              <a:t> mentioned on the slides. Explain we’re going to look at an example in a moment.</a:t>
            </a:r>
          </a:p>
          <a:p>
            <a:endParaRPr lang="en-GB"/>
          </a:p>
        </p:txBody>
      </p:sp>
      <p:sp>
        <p:nvSpPr>
          <p:cNvPr id="4" name="Slide Number Placeholder 3"/>
          <p:cNvSpPr>
            <a:spLocks noGrp="1"/>
          </p:cNvSpPr>
          <p:nvPr>
            <p:ph type="sldNum" sz="quarter" idx="10"/>
          </p:nvPr>
        </p:nvSpPr>
        <p:spPr/>
        <p:txBody>
          <a:bodyPr/>
          <a:lstStyle/>
          <a:p>
            <a:pPr marL="0" marR="0" lvl="0" indent="0" algn="r" defTabSz="452171"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2171"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61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758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69EF8C-70D1-40CF-8A97-C907C59AA3C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5248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7585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498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5713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8152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42279" rtl="0" eaLnBrk="1" fontAlgn="auto" latinLnBrk="0" hangingPunct="1">
              <a:lnSpc>
                <a:spcPct val="100000"/>
              </a:lnSpc>
              <a:spcBef>
                <a:spcPts val="0"/>
              </a:spcBef>
              <a:spcAft>
                <a:spcPts val="0"/>
              </a:spcAft>
              <a:buClrTx/>
              <a:buSzTx/>
              <a:buFontTx/>
              <a:buNone/>
              <a:tabLst/>
              <a:defRPr/>
            </a:pPr>
            <a:fld id="{B6D9F1BD-DD28-4A66-B1C4-81133A46DB38}"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79"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36816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606228" y="536574"/>
            <a:ext cx="6429060" cy="2459004"/>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606228" y="3134508"/>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22" name="Logo" descr="Logo NHS Bedfordshire, Luton and Milton Keynes Integrated Care Board">
            <a:extLst>
              <a:ext uri="{FF2B5EF4-FFF2-40B4-BE49-F238E27FC236}">
                <a16:creationId xmlns:a16="http://schemas.microsoft.com/office/drawing/2014/main" id="{B4F957B9-CE20-8652-5B14-126476B307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19256" y="536574"/>
            <a:ext cx="3196679" cy="1596282"/>
          </a:xfrm>
          <a:prstGeom prst="rect">
            <a:avLst/>
          </a:prstGeom>
        </p:spPr>
      </p:pic>
      <p:sp>
        <p:nvSpPr>
          <p:cNvPr id="23" name="Rectangle 22">
            <a:extLst>
              <a:ext uri="{FF2B5EF4-FFF2-40B4-BE49-F238E27FC236}">
                <a16:creationId xmlns:a16="http://schemas.microsoft.com/office/drawing/2014/main" id="{81677EE5-F830-BDD9-E0E0-C30D893BA5D9}"/>
              </a:ext>
            </a:extLst>
          </p:cNvPr>
          <p:cNvSpPr/>
          <p:nvPr userDrawn="1"/>
        </p:nvSpPr>
        <p:spPr>
          <a:xfrm>
            <a:off x="0" y="4477096"/>
            <a:ext cx="12192000" cy="2380903"/>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5E962F22-AA8B-087A-950C-1852E17E8C9C}"/>
              </a:ext>
              <a:ext uri="{C183D7F6-B498-43B3-948B-1728B52AA6E4}">
                <adec:decorative xmlns:adec="http://schemas.microsoft.com/office/drawing/2017/decorative" val="1"/>
              </a:ext>
            </a:extLst>
          </p:cNvPr>
          <p:cNvGrpSpPr/>
          <p:nvPr userDrawn="1"/>
        </p:nvGrpSpPr>
        <p:grpSpPr>
          <a:xfrm>
            <a:off x="835801" y="4759306"/>
            <a:ext cx="10520398" cy="1954099"/>
            <a:chOff x="827223" y="4759306"/>
            <a:chExt cx="10520398" cy="1954099"/>
          </a:xfrm>
        </p:grpSpPr>
        <p:pic>
          <p:nvPicPr>
            <p:cNvPr id="3" name="Picture 2">
              <a:extLst>
                <a:ext uri="{FF2B5EF4-FFF2-40B4-BE49-F238E27FC236}">
                  <a16:creationId xmlns:a16="http://schemas.microsoft.com/office/drawing/2014/main" id="{52E01241-F16E-668A-743E-99DC1B8A2459}"/>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09810" y="4787207"/>
              <a:ext cx="1350717" cy="1350717"/>
            </a:xfrm>
            <a:prstGeom prst="rect">
              <a:avLst/>
            </a:prstGeom>
          </p:spPr>
        </p:pic>
        <p:pic>
          <p:nvPicPr>
            <p:cNvPr id="5" name="Picture 4">
              <a:extLst>
                <a:ext uri="{FF2B5EF4-FFF2-40B4-BE49-F238E27FC236}">
                  <a16:creationId xmlns:a16="http://schemas.microsoft.com/office/drawing/2014/main" id="{302D6A8E-6D90-AEB0-2022-6AEF668F928B}"/>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96904" y="4787207"/>
              <a:ext cx="1350717" cy="1350717"/>
            </a:xfrm>
            <a:prstGeom prst="rect">
              <a:avLst/>
            </a:prstGeom>
          </p:spPr>
        </p:pic>
        <p:pic>
          <p:nvPicPr>
            <p:cNvPr id="7" name="Picture 6">
              <a:extLst>
                <a:ext uri="{FF2B5EF4-FFF2-40B4-BE49-F238E27FC236}">
                  <a16:creationId xmlns:a16="http://schemas.microsoft.com/office/drawing/2014/main" id="{C1B73493-F0E9-8EE4-0347-97525E0DA1D5}"/>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422717" y="4787207"/>
              <a:ext cx="1350717" cy="1350717"/>
            </a:xfrm>
            <a:prstGeom prst="rect">
              <a:avLst/>
            </a:prstGeom>
          </p:spPr>
        </p:pic>
        <p:pic>
          <p:nvPicPr>
            <p:cNvPr id="9" name="Picture 8">
              <a:extLst>
                <a:ext uri="{FF2B5EF4-FFF2-40B4-BE49-F238E27FC236}">
                  <a16:creationId xmlns:a16="http://schemas.microsoft.com/office/drawing/2014/main" id="{2D7D5A9F-7E17-6D73-CAE4-71782F150181}"/>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135624" y="4787207"/>
              <a:ext cx="1350717" cy="1350717"/>
            </a:xfrm>
            <a:prstGeom prst="rect">
              <a:avLst/>
            </a:prstGeom>
          </p:spPr>
        </p:pic>
        <p:pic>
          <p:nvPicPr>
            <p:cNvPr id="17" name="Picture 16">
              <a:extLst>
                <a:ext uri="{FF2B5EF4-FFF2-40B4-BE49-F238E27FC236}">
                  <a16:creationId xmlns:a16="http://schemas.microsoft.com/office/drawing/2014/main" id="{BEE606E2-607E-4FF8-76E6-E8502D4C0BA7}"/>
                </a:ext>
                <a:ext uri="{C183D7F6-B498-43B3-948B-1728B52AA6E4}">
                  <adec:decorative xmlns:adec="http://schemas.microsoft.com/office/drawing/2017/decorative" val="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48531" y="4787207"/>
              <a:ext cx="1350717" cy="1350717"/>
            </a:xfrm>
            <a:prstGeom prst="rect">
              <a:avLst/>
            </a:prstGeom>
          </p:spPr>
        </p:pic>
        <p:sp>
          <p:nvSpPr>
            <p:cNvPr id="24" name="TextBox 23">
              <a:extLst>
                <a:ext uri="{FF2B5EF4-FFF2-40B4-BE49-F238E27FC236}">
                  <a16:creationId xmlns:a16="http://schemas.microsoft.com/office/drawing/2014/main" id="{3A0827BD-CCF3-9307-E9C7-E6601ADE64E9}"/>
                </a:ext>
              </a:extLst>
            </p:cNvPr>
            <p:cNvSpPr txBox="1"/>
            <p:nvPr userDrawn="1"/>
          </p:nvSpPr>
          <p:spPr>
            <a:xfrm>
              <a:off x="827223" y="6286995"/>
              <a:ext cx="1398478" cy="215444"/>
            </a:xfrm>
            <a:prstGeom prst="rect">
              <a:avLst/>
            </a:prstGeom>
            <a:noFill/>
          </p:spPr>
          <p:txBody>
            <a:bodyPr wrap="square" lIns="0" tIns="0" rIns="0" bIns="0" rtlCol="0">
              <a:spAutoFit/>
            </a:bodyPr>
            <a:lstStyle/>
            <a:p>
              <a:pPr algn="ctr"/>
              <a:r>
                <a:rPr lang="en-GB" sz="1400">
                  <a:solidFill>
                    <a:schemeClr val="tx2"/>
                  </a:solidFill>
                </a:rPr>
                <a:t>Trust</a:t>
              </a:r>
            </a:p>
          </p:txBody>
        </p:sp>
        <p:sp>
          <p:nvSpPr>
            <p:cNvPr id="26" name="TextBox 25">
              <a:extLst>
                <a:ext uri="{FF2B5EF4-FFF2-40B4-BE49-F238E27FC236}">
                  <a16:creationId xmlns:a16="http://schemas.microsoft.com/office/drawing/2014/main" id="{7F56C38A-BBAA-B9CE-D195-6DBEBD1A1594}"/>
                </a:ext>
              </a:extLst>
            </p:cNvPr>
            <p:cNvSpPr txBox="1"/>
            <p:nvPr userDrawn="1"/>
          </p:nvSpPr>
          <p:spPr>
            <a:xfrm>
              <a:off x="3106323" y="6286995"/>
              <a:ext cx="1398478" cy="215444"/>
            </a:xfrm>
            <a:prstGeom prst="rect">
              <a:avLst/>
            </a:prstGeom>
            <a:noFill/>
          </p:spPr>
          <p:txBody>
            <a:bodyPr wrap="square" lIns="0" tIns="0" rIns="0" bIns="0" rtlCol="0">
              <a:spAutoFit/>
            </a:bodyPr>
            <a:lstStyle/>
            <a:p>
              <a:pPr algn="ctr"/>
              <a:r>
                <a:rPr lang="en-GB" sz="1400">
                  <a:solidFill>
                    <a:schemeClr val="tx2"/>
                  </a:solidFill>
                </a:rPr>
                <a:t>Respect</a:t>
              </a:r>
            </a:p>
          </p:txBody>
        </p:sp>
        <p:sp>
          <p:nvSpPr>
            <p:cNvPr id="27" name="TextBox 26">
              <a:extLst>
                <a:ext uri="{FF2B5EF4-FFF2-40B4-BE49-F238E27FC236}">
                  <a16:creationId xmlns:a16="http://schemas.microsoft.com/office/drawing/2014/main" id="{5BB9A877-4C68-D9E4-E49F-E28BC3766809}"/>
                </a:ext>
              </a:extLst>
            </p:cNvPr>
            <p:cNvSpPr txBox="1"/>
            <p:nvPr userDrawn="1"/>
          </p:nvSpPr>
          <p:spPr>
            <a:xfrm>
              <a:off x="5401409" y="6286995"/>
              <a:ext cx="1398478" cy="215444"/>
            </a:xfrm>
            <a:prstGeom prst="rect">
              <a:avLst/>
            </a:prstGeom>
            <a:noFill/>
          </p:spPr>
          <p:txBody>
            <a:bodyPr wrap="square" lIns="0" tIns="0" rIns="0" bIns="0" rtlCol="0">
              <a:spAutoFit/>
            </a:bodyPr>
            <a:lstStyle/>
            <a:p>
              <a:pPr algn="ctr"/>
              <a:r>
                <a:rPr lang="en-GB" sz="1400">
                  <a:solidFill>
                    <a:schemeClr val="tx2"/>
                  </a:solidFill>
                </a:rPr>
                <a:t>Integrity</a:t>
              </a:r>
            </a:p>
          </p:txBody>
        </p:sp>
        <p:sp>
          <p:nvSpPr>
            <p:cNvPr id="28" name="TextBox 27">
              <a:extLst>
                <a:ext uri="{FF2B5EF4-FFF2-40B4-BE49-F238E27FC236}">
                  <a16:creationId xmlns:a16="http://schemas.microsoft.com/office/drawing/2014/main" id="{1CB4480F-78B1-573D-3BED-0B4A1B17BA22}"/>
                </a:ext>
              </a:extLst>
            </p:cNvPr>
            <p:cNvSpPr txBox="1"/>
            <p:nvPr userDrawn="1"/>
          </p:nvSpPr>
          <p:spPr>
            <a:xfrm>
              <a:off x="7725961" y="6286995"/>
              <a:ext cx="1398478" cy="215444"/>
            </a:xfrm>
            <a:prstGeom prst="rect">
              <a:avLst/>
            </a:prstGeom>
            <a:noFill/>
          </p:spPr>
          <p:txBody>
            <a:bodyPr wrap="square" lIns="0" tIns="0" rIns="0" bIns="0" rtlCol="0">
              <a:spAutoFit/>
            </a:bodyPr>
            <a:lstStyle/>
            <a:p>
              <a:pPr algn="ctr"/>
              <a:r>
                <a:rPr lang="en-GB" sz="1400">
                  <a:solidFill>
                    <a:schemeClr val="tx2"/>
                  </a:solidFill>
                </a:rPr>
                <a:t>Accountability</a:t>
              </a:r>
            </a:p>
          </p:txBody>
        </p:sp>
        <p:sp>
          <p:nvSpPr>
            <p:cNvPr id="29" name="TextBox 28">
              <a:extLst>
                <a:ext uri="{FF2B5EF4-FFF2-40B4-BE49-F238E27FC236}">
                  <a16:creationId xmlns:a16="http://schemas.microsoft.com/office/drawing/2014/main" id="{E2D7933E-E88E-4D1B-D03D-5313011A650E}"/>
                </a:ext>
              </a:extLst>
            </p:cNvPr>
            <p:cNvSpPr txBox="1"/>
            <p:nvPr userDrawn="1"/>
          </p:nvSpPr>
          <p:spPr>
            <a:xfrm>
              <a:off x="10068913" y="6282518"/>
              <a:ext cx="1206701" cy="430887"/>
            </a:xfrm>
            <a:prstGeom prst="rect">
              <a:avLst/>
            </a:prstGeom>
            <a:noFill/>
          </p:spPr>
          <p:txBody>
            <a:bodyPr wrap="square" lIns="0" tIns="0" rIns="0" bIns="0" rtlCol="0">
              <a:spAutoFit/>
            </a:bodyPr>
            <a:lstStyle/>
            <a:p>
              <a:pPr algn="ctr"/>
              <a:r>
                <a:rPr lang="en-GB" sz="1400">
                  <a:solidFill>
                    <a:schemeClr val="tx2"/>
                  </a:solidFill>
                </a:rPr>
                <a:t>Care and Compassion</a:t>
              </a:r>
            </a:p>
          </p:txBody>
        </p:sp>
        <p:cxnSp>
          <p:nvCxnSpPr>
            <p:cNvPr id="30" name="Straight Connector 29">
              <a:extLst>
                <a:ext uri="{FF2B5EF4-FFF2-40B4-BE49-F238E27FC236}">
                  <a16:creationId xmlns:a16="http://schemas.microsoft.com/office/drawing/2014/main" id="{1B023D42-7DA0-5B11-7124-B6AF4AA8D699}"/>
                </a:ext>
                <a:ext uri="{C183D7F6-B498-43B3-948B-1728B52AA6E4}">
                  <adec:decorative xmlns:adec="http://schemas.microsoft.com/office/drawing/2017/decorative" val="1"/>
                </a:ext>
              </a:extLst>
            </p:cNvPr>
            <p:cNvCxnSpPr/>
            <p:nvPr userDrawn="1"/>
          </p:nvCxnSpPr>
          <p:spPr>
            <a:xfrm>
              <a:off x="2667436" y="481645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2287A5E-9C10-E9C8-095D-20F3623669D2}"/>
                </a:ext>
                <a:ext uri="{C183D7F6-B498-43B3-948B-1728B52AA6E4}">
                  <adec:decorative xmlns:adec="http://schemas.microsoft.com/office/drawing/2017/decorative" val="1"/>
                </a:ext>
              </a:extLst>
            </p:cNvPr>
            <p:cNvCxnSpPr/>
            <p:nvPr userDrawn="1"/>
          </p:nvCxnSpPr>
          <p:spPr>
            <a:xfrm>
              <a:off x="4954529" y="475930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1196B2E-BA65-3E0A-564E-5B96878A3E1E}"/>
                </a:ext>
                <a:ext uri="{C183D7F6-B498-43B3-948B-1728B52AA6E4}">
                  <adec:decorative xmlns:adec="http://schemas.microsoft.com/office/drawing/2017/decorative" val="1"/>
                </a:ext>
              </a:extLst>
            </p:cNvPr>
            <p:cNvCxnSpPr/>
            <p:nvPr userDrawn="1"/>
          </p:nvCxnSpPr>
          <p:spPr>
            <a:xfrm>
              <a:off x="7241622" y="4787881"/>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1FA960A-F7D7-49BC-9A58-D0767FD3BAE8}"/>
                </a:ext>
                <a:ext uri="{C183D7F6-B498-43B3-948B-1728B52AA6E4}">
                  <adec:decorative xmlns:adec="http://schemas.microsoft.com/office/drawing/2017/decorative" val="1"/>
                </a:ext>
              </a:extLst>
            </p:cNvPr>
            <p:cNvCxnSpPr/>
            <p:nvPr userDrawn="1"/>
          </p:nvCxnSpPr>
          <p:spPr>
            <a:xfrm>
              <a:off x="9528715" y="4759306"/>
              <a:ext cx="0" cy="1800641"/>
            </a:xfrm>
            <a:prstGeom prst="line">
              <a:avLst/>
            </a:prstGeom>
            <a:ln>
              <a:solidFill>
                <a:srgbClr val="76869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588336" y="382349"/>
            <a:ext cx="1080119"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4" name="Picture 13" descr="Logo NHS Bedfordshire, Luton and Milton Keynes Integrated Care Board">
            <a:extLst>
              <a:ext uri="{FF2B5EF4-FFF2-40B4-BE49-F238E27FC236}">
                <a16:creationId xmlns:a16="http://schemas.microsoft.com/office/drawing/2014/main" id="{35179BC9-FD9A-D5CC-924F-64417D80C83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43E7EBE0-8CE9-453A-87B4-8F46CFBCFCFB}"/>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4" name="Picture 13" descr="Logo NHS Bedfordshire, Luton and Milton Keynes Integrated Care Board">
            <a:extLst>
              <a:ext uri="{FF2B5EF4-FFF2-40B4-BE49-F238E27FC236}">
                <a16:creationId xmlns:a16="http://schemas.microsoft.com/office/drawing/2014/main" id="{C6EF843F-7E56-3640-B407-1CCC3525A12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14289B22-CD74-D1AD-7552-9A9238D6002F}"/>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4" name="Picture 13" descr="Logo NHS Bedfordshire, Luton and Milton Keynes Integrated Care Board">
            <a:extLst>
              <a:ext uri="{FF2B5EF4-FFF2-40B4-BE49-F238E27FC236}">
                <a16:creationId xmlns:a16="http://schemas.microsoft.com/office/drawing/2014/main" id="{B69E91A5-6FEC-B834-DAAA-DE539D2D50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5308B3CE-1997-5849-8B1B-560568CE0A44}"/>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596213" y="382349"/>
            <a:ext cx="1103648"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descr="Logo NHS Bedfordshire, Luton and Milton Keynes Integrated Care Board">
            <a:extLst>
              <a:ext uri="{FF2B5EF4-FFF2-40B4-BE49-F238E27FC236}">
                <a16:creationId xmlns:a16="http://schemas.microsoft.com/office/drawing/2014/main" id="{1954ACD3-7BC3-2D44-BE65-814449028E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ectangle 10">
            <a:extLst>
              <a:ext uri="{FF2B5EF4-FFF2-40B4-BE49-F238E27FC236}">
                <a16:creationId xmlns:a16="http://schemas.microsoft.com/office/drawing/2014/main" id="{0310AD24-466F-2C6F-08E6-C1B2E9C22BFC}"/>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6624"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descr="Logo NHS Bedfordshire, Luton and Milton Keynes Integrated Care Board">
            <a:extLst>
              <a:ext uri="{FF2B5EF4-FFF2-40B4-BE49-F238E27FC236}">
                <a16:creationId xmlns:a16="http://schemas.microsoft.com/office/drawing/2014/main" id="{999289C7-78F8-A97A-A670-56F4BD3CFC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solidFill>
            <a:schemeClr val="bg1">
              <a:lumMod val="95000"/>
            </a:schemeClr>
          </a:solidFill>
        </p:spPr>
        <p:txBody>
          <a:bodyPr/>
          <a:lstStyle/>
          <a:p>
            <a:endParaRPr lang="en-US"/>
          </a:p>
        </p:txBody>
      </p:sp>
      <p:sp>
        <p:nvSpPr>
          <p:cNvPr id="11" name="Rectangle 10">
            <a:extLst>
              <a:ext uri="{FF2B5EF4-FFF2-40B4-BE49-F238E27FC236}">
                <a16:creationId xmlns:a16="http://schemas.microsoft.com/office/drawing/2014/main" id="{C5C6E667-771F-458B-35CE-8C257BABDD72}"/>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1">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0E07C0A-1877-896F-408F-10CF3708CB18}"/>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200800"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accent6"/>
              </a:solidFill>
            </a:endParaRPr>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7" name="Picture 16" descr="Logo NHS Bedfordshire, Luton and Milton Keynes Integrated Care Board">
            <a:extLst>
              <a:ext uri="{FF2B5EF4-FFF2-40B4-BE49-F238E27FC236}">
                <a16:creationId xmlns:a16="http://schemas.microsoft.com/office/drawing/2014/main" id="{F1500CA5-1AEE-3479-F9A8-83D4ECB1C2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4" y="1844825"/>
            <a:ext cx="8524884" cy="4281340"/>
          </a:xfrm>
        </p:spPr>
        <p:txBody>
          <a:bodyPr lIns="0" tIns="0" rIns="0" bIns="0"/>
          <a:lstStyle>
            <a:lvl1pPr>
              <a:buClr>
                <a:schemeClr val="accent6"/>
              </a:buClr>
              <a:defRPr>
                <a:solidFill>
                  <a:schemeClr val="bg1"/>
                </a:solidFill>
              </a:defRPr>
            </a:lvl1pPr>
            <a:lvl2pPr>
              <a:buClr>
                <a:schemeClr val="accent6"/>
              </a:buClr>
              <a:defRPr>
                <a:solidFill>
                  <a:schemeClr val="bg1"/>
                </a:solidFill>
              </a:defRPr>
            </a:lvl2pPr>
            <a:lvl3pPr>
              <a:buClr>
                <a:schemeClr val="accent6"/>
              </a:buClr>
              <a:defRPr>
                <a:solidFill>
                  <a:schemeClr val="bg1"/>
                </a:solidFill>
              </a:defRPr>
            </a:lvl3pPr>
            <a:lvl4pPr>
              <a:buClr>
                <a:schemeClr val="accent6"/>
              </a:buClr>
              <a:defRPr>
                <a:solidFill>
                  <a:schemeClr val="bg1"/>
                </a:solidFill>
              </a:defRPr>
            </a:lvl4pPr>
            <a:lvl5pPr>
              <a:buClr>
                <a:schemeClr val="accent6"/>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9" name="Picture 18">
            <a:extLst>
              <a:ext uri="{FF2B5EF4-FFF2-40B4-BE49-F238E27FC236}">
                <a16:creationId xmlns:a16="http://schemas.microsoft.com/office/drawing/2014/main" id="{6A480D04-D53E-0B10-3614-D256CDE5AE20}"/>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68408" y="4131720"/>
            <a:ext cx="1954800" cy="1954800"/>
          </a:xfrm>
          <a:prstGeom prst="rect">
            <a:avLst/>
          </a:prstGeom>
        </p:spPr>
      </p:pic>
      <p:sp>
        <p:nvSpPr>
          <p:cNvPr id="16" name="Rectangle 15">
            <a:extLst>
              <a:ext uri="{FF2B5EF4-FFF2-40B4-BE49-F238E27FC236}">
                <a16:creationId xmlns:a16="http://schemas.microsoft.com/office/drawing/2014/main" id="{7F85AC9F-8CBF-1B28-8B18-291CEA032DB9}"/>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solidFill>
                  <a:schemeClr val="tx2"/>
                </a:solidFil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249882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6A4F362-2BB0-2C80-581B-323A12F3C348}"/>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0" name="Picture 9" descr="Logo NHS Bedfordshire, Luton and Milton Keynes Integrated Care Board">
            <a:extLst>
              <a:ext uri="{FF2B5EF4-FFF2-40B4-BE49-F238E27FC236}">
                <a16:creationId xmlns:a16="http://schemas.microsoft.com/office/drawing/2014/main" id="{51D6993D-6038-8664-5787-69CC5968DF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8524884" cy="4281340"/>
          </a:xfrm>
        </p:spPr>
        <p:txBody>
          <a:bodyPr lIns="0" tIns="0" rIns="0" bIns="0"/>
          <a:lstStyle>
            <a:lvl1pPr>
              <a:buClr>
                <a:schemeClr val="accent6"/>
              </a:buClr>
              <a:defRPr/>
            </a:lvl1pPr>
            <a:lvl2pPr>
              <a:buClr>
                <a:schemeClr val="accent6"/>
              </a:buClr>
              <a:defRPr/>
            </a:lvl2pPr>
            <a:lvl3pPr>
              <a:buClr>
                <a:schemeClr val="accent6"/>
              </a:buClr>
              <a:defRPr/>
            </a:lvl3pPr>
            <a:lvl4pPr>
              <a:buClr>
                <a:schemeClr val="accent6"/>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6" name="Picture 15">
            <a:extLst>
              <a:ext uri="{FF2B5EF4-FFF2-40B4-BE49-F238E27FC236}">
                <a16:creationId xmlns:a16="http://schemas.microsoft.com/office/drawing/2014/main" id="{F83F6F9C-053D-3008-7B9D-553AB6AB1182}"/>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3756" y="4171365"/>
            <a:ext cx="1954800" cy="1954800"/>
          </a:xfrm>
          <a:prstGeom prst="rect">
            <a:avLst/>
          </a:prstGeom>
        </p:spPr>
      </p:pic>
      <p:sp>
        <p:nvSpPr>
          <p:cNvPr id="12" name="Rectangle 11">
            <a:extLst>
              <a:ext uri="{FF2B5EF4-FFF2-40B4-BE49-F238E27FC236}">
                <a16:creationId xmlns:a16="http://schemas.microsoft.com/office/drawing/2014/main" id="{9F0AB78C-E6CB-E309-CC37-585DF7811C22}"/>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solidFill>
                  <a:schemeClr val="tx2"/>
                </a:solidFill>
              </a:defRPr>
            </a:lvl1pPr>
          </a:lstStyle>
          <a:p>
            <a:r>
              <a:rPr lang="en-GB" b="1"/>
              <a:t>NHS Bedfordshire, Luton and Milton Keynes Integrated Care Board</a:t>
            </a:r>
            <a:endParaRPr lang="en-GB"/>
          </a:p>
        </p:txBody>
      </p:sp>
    </p:spTree>
    <p:extLst>
      <p:ext uri="{BB962C8B-B14F-4D97-AF65-F5344CB8AC3E}">
        <p14:creationId xmlns:p14="http://schemas.microsoft.com/office/powerpoint/2010/main" val="2449487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3">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2AE2C91-F13F-48A3-5445-EE87B77B7ADA}"/>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6" name="Picture 15" descr="Logo NHS Bedfordshire, Luton and Milton Keynes Integrated Care Board">
            <a:extLst>
              <a:ext uri="{FF2B5EF4-FFF2-40B4-BE49-F238E27FC236}">
                <a16:creationId xmlns:a16="http://schemas.microsoft.com/office/drawing/2014/main" id="{34695880-BC5C-9487-8B39-CABBBC1A4B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8524884" cy="4281340"/>
          </a:xfrm>
        </p:spPr>
        <p:txBody>
          <a:bodyPr lIns="0" tIns="0" rIns="0" bIns="0"/>
          <a:lstStyle>
            <a:lvl1pPr>
              <a:buClr>
                <a:schemeClr val="accent6"/>
              </a:buClr>
              <a:defRPr/>
            </a:lvl1pPr>
            <a:lvl2pPr>
              <a:buClr>
                <a:schemeClr val="accent6"/>
              </a:buClr>
              <a:defRPr/>
            </a:lvl2pPr>
            <a:lvl3pPr>
              <a:buClr>
                <a:schemeClr val="accent6"/>
              </a:buClr>
              <a:defRPr/>
            </a:lvl3pPr>
            <a:lvl4pPr>
              <a:buClr>
                <a:schemeClr val="accent6"/>
              </a:buClr>
              <a:defRPr/>
            </a:lvl4pPr>
            <a:lvl5pPr>
              <a:buClr>
                <a:schemeClr val="accent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9" name="Picture 18">
            <a:extLst>
              <a:ext uri="{FF2B5EF4-FFF2-40B4-BE49-F238E27FC236}">
                <a16:creationId xmlns:a16="http://schemas.microsoft.com/office/drawing/2014/main" id="{DD0E5D50-ABBC-2B1B-D803-9532F8ED8A7F}"/>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40750" y="4171365"/>
            <a:ext cx="1954800" cy="1954800"/>
          </a:xfrm>
          <a:prstGeom prst="rect">
            <a:avLst/>
          </a:prstGeom>
        </p:spPr>
      </p:pic>
      <p:sp>
        <p:nvSpPr>
          <p:cNvPr id="11" name="Rectangle 10">
            <a:extLst>
              <a:ext uri="{FF2B5EF4-FFF2-40B4-BE49-F238E27FC236}">
                <a16:creationId xmlns:a16="http://schemas.microsoft.com/office/drawing/2014/main" id="{331E1AE3-278C-9CBB-04F8-1D43048821DF}"/>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a:t>NHS Bedfordshire, Luton and Milton Keynes Integrated Care Board</a:t>
            </a:r>
            <a:endParaRPr lang="en-GB"/>
          </a:p>
        </p:txBody>
      </p:sp>
    </p:spTree>
    <p:extLst>
      <p:ext uri="{BB962C8B-B14F-4D97-AF65-F5344CB8AC3E}">
        <p14:creationId xmlns:p14="http://schemas.microsoft.com/office/powerpoint/2010/main" val="3239586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_4">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50E9455-07F6-09B9-2485-7E6C63006AD5}"/>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211891" cy="1232291"/>
          </a:xfrm>
        </p:spPr>
        <p:txBody>
          <a:bodyPr lIns="0" tIns="0" rIns="0" bIns="0"/>
          <a:lstStyle>
            <a:lvl1pPr algn="l">
              <a:defRPr>
                <a:solidFill>
                  <a:schemeClr val="accent6"/>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2" name="Picture 11" descr="Logo NHS Bedfordshire, Luton and Milton Keynes Integrated Care Board">
            <a:extLst>
              <a:ext uri="{FF2B5EF4-FFF2-40B4-BE49-F238E27FC236}">
                <a16:creationId xmlns:a16="http://schemas.microsoft.com/office/drawing/2014/main" id="{B5565897-B3FA-F8DC-52A8-BBC01EF1A4C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8524884" cy="4281340"/>
          </a:xfrm>
        </p:spPr>
        <p:txBody>
          <a:bodyPr lIns="0" tIns="0" rIns="0" bIns="0"/>
          <a:lstStyle>
            <a:lvl1pPr>
              <a:buClr>
                <a:schemeClr val="accent6"/>
              </a:buClr>
              <a:defRPr>
                <a:solidFill>
                  <a:schemeClr val="tx1"/>
                </a:solidFill>
              </a:defRPr>
            </a:lvl1pPr>
            <a:lvl2pPr>
              <a:buClr>
                <a:schemeClr val="accent6"/>
              </a:buClr>
              <a:defRPr>
                <a:solidFill>
                  <a:schemeClr val="tx1"/>
                </a:solidFill>
              </a:defRPr>
            </a:lvl2pPr>
            <a:lvl3pPr>
              <a:buClr>
                <a:schemeClr val="accent6"/>
              </a:buClr>
              <a:defRPr>
                <a:solidFill>
                  <a:schemeClr val="tx1"/>
                </a:solidFill>
              </a:defRPr>
            </a:lvl3pPr>
            <a:lvl4pPr>
              <a:buClr>
                <a:schemeClr val="accent6"/>
              </a:buClr>
              <a:defRPr>
                <a:solidFill>
                  <a:schemeClr val="tx1"/>
                </a:solidFill>
              </a:defRPr>
            </a:lvl4pPr>
            <a:lvl5pPr>
              <a:buClr>
                <a:schemeClr val="accent6"/>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7" name="Picture 16">
            <a:extLst>
              <a:ext uri="{FF2B5EF4-FFF2-40B4-BE49-F238E27FC236}">
                <a16:creationId xmlns:a16="http://schemas.microsoft.com/office/drawing/2014/main" id="{A90F944D-B1A2-CB39-8724-3BAB8882B661}"/>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40976" y="4171365"/>
            <a:ext cx="1954800" cy="1954800"/>
          </a:xfrm>
          <a:prstGeom prst="rect">
            <a:avLst/>
          </a:prstGeom>
        </p:spPr>
      </p:pic>
      <p:sp>
        <p:nvSpPr>
          <p:cNvPr id="11" name="Rectangle 10">
            <a:extLst>
              <a:ext uri="{FF2B5EF4-FFF2-40B4-BE49-F238E27FC236}">
                <a16:creationId xmlns:a16="http://schemas.microsoft.com/office/drawing/2014/main" id="{D5CD820A-2027-3D77-9A42-4D7063704390}"/>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a:t>NHS Bedfordshire, Luton and Milton Keynes Integrated Care Board</a:t>
            </a:r>
            <a:endParaRPr lang="en-GB"/>
          </a:p>
        </p:txBody>
      </p:sp>
    </p:spTree>
    <p:extLst>
      <p:ext uri="{BB962C8B-B14F-4D97-AF65-F5344CB8AC3E}">
        <p14:creationId xmlns:p14="http://schemas.microsoft.com/office/powerpoint/2010/main" val="162758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Header_5">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A3554F-9B0F-1F08-F6CA-8AF0E7616F16}"/>
              </a:ext>
              <a:ext uri="{C183D7F6-B498-43B3-948B-1728B52AA6E4}">
                <adec:decorative xmlns:adec="http://schemas.microsoft.com/office/drawing/2017/decorative" val="1"/>
              </a:ext>
            </a:extLst>
          </p:cNvPr>
          <p:cNvSpPr/>
          <p:nvPr userDrawn="1"/>
        </p:nvSpPr>
        <p:spPr>
          <a:xfrm>
            <a:off x="0" y="0"/>
            <a:ext cx="933636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200800" cy="1232291"/>
          </a:xfrm>
        </p:spPr>
        <p:txBody>
          <a:bodyPr lIns="0" tIns="0" rIns="0" bIns="0"/>
          <a:lstStyle>
            <a:lvl1pPr algn="l">
              <a:defRPr>
                <a:solidFill>
                  <a:schemeClr val="accent6"/>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6" name="Picture 15" descr="Logo NHS Bedfordshire, Luton and Milton Keynes Integrated Care Board">
            <a:extLst>
              <a:ext uri="{FF2B5EF4-FFF2-40B4-BE49-F238E27FC236}">
                <a16:creationId xmlns:a16="http://schemas.microsoft.com/office/drawing/2014/main" id="{5AA17C37-5564-26FA-7C1D-56C302DC43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8524884" cy="4281340"/>
          </a:xfrm>
        </p:spPr>
        <p:txBody>
          <a:bodyPr lIns="0" tIns="0" rIns="0" bIns="0"/>
          <a:lstStyle>
            <a:lvl1pPr>
              <a:buClr>
                <a:schemeClr val="accent6"/>
              </a:buClr>
              <a:defRPr>
                <a:solidFill>
                  <a:schemeClr val="tx1"/>
                </a:solidFill>
              </a:defRPr>
            </a:lvl1pPr>
            <a:lvl2pPr>
              <a:buClr>
                <a:schemeClr val="accent6"/>
              </a:buClr>
              <a:defRPr>
                <a:solidFill>
                  <a:schemeClr val="tx1"/>
                </a:solidFill>
              </a:defRPr>
            </a:lvl2pPr>
            <a:lvl3pPr>
              <a:buClr>
                <a:schemeClr val="accent6"/>
              </a:buClr>
              <a:defRPr>
                <a:solidFill>
                  <a:schemeClr val="tx1"/>
                </a:solidFill>
              </a:defRPr>
            </a:lvl3pPr>
            <a:lvl4pPr>
              <a:buClr>
                <a:schemeClr val="accent6"/>
              </a:buClr>
              <a:defRPr>
                <a:solidFill>
                  <a:schemeClr val="tx1"/>
                </a:solidFill>
              </a:defRPr>
            </a:lvl4pPr>
            <a:lvl5pPr>
              <a:buClr>
                <a:schemeClr val="accent6"/>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0" name="Picture 19">
            <a:extLst>
              <a:ext uri="{FF2B5EF4-FFF2-40B4-BE49-F238E27FC236}">
                <a16:creationId xmlns:a16="http://schemas.microsoft.com/office/drawing/2014/main" id="{95E154A4-A5E9-7E4E-AFEE-E333523328A9}"/>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19168" y="4171365"/>
            <a:ext cx="1954800" cy="1954800"/>
          </a:xfrm>
          <a:prstGeom prst="rect">
            <a:avLst/>
          </a:prstGeom>
        </p:spPr>
      </p:pic>
      <p:sp>
        <p:nvSpPr>
          <p:cNvPr id="11" name="Rectangle 10">
            <a:extLst>
              <a:ext uri="{FF2B5EF4-FFF2-40B4-BE49-F238E27FC236}">
                <a16:creationId xmlns:a16="http://schemas.microsoft.com/office/drawing/2014/main" id="{68DE1D9F-41A7-C4AE-BEF8-14ECC07269D9}"/>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solidFill>
                  <a:schemeClr val="tx2"/>
                </a:solidFill>
              </a:defRPr>
            </a:lvl1pPr>
          </a:lstStyle>
          <a:p>
            <a:r>
              <a:rPr lang="en-GB" b="1"/>
              <a:t>NHS Bedfordshire, Luton and Milton Keynes Integrated Care Board</a:t>
            </a:r>
            <a:endParaRPr lang="en-GB"/>
          </a:p>
        </p:txBody>
      </p:sp>
    </p:spTree>
    <p:extLst>
      <p:ext uri="{BB962C8B-B14F-4D97-AF65-F5344CB8AC3E}">
        <p14:creationId xmlns:p14="http://schemas.microsoft.com/office/powerpoint/2010/main" val="251008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346B18A-0E85-E9B9-0EC7-C2CF55867136}"/>
              </a:ext>
              <a:ext uri="{C183D7F6-B498-43B3-948B-1728B52AA6E4}">
                <adec:decorative xmlns:adec="http://schemas.microsoft.com/office/drawing/2017/decorative" val="1"/>
              </a:ext>
            </a:extLst>
          </p:cNvPr>
          <p:cNvSpPr/>
          <p:nvPr userDrawn="1"/>
        </p:nvSpPr>
        <p:spPr>
          <a:xfrm>
            <a:off x="0" y="0"/>
            <a:ext cx="4655840" cy="6857999"/>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Icons">
            <a:extLst>
              <a:ext uri="{FF2B5EF4-FFF2-40B4-BE49-F238E27FC236}">
                <a16:creationId xmlns:a16="http://schemas.microsoft.com/office/drawing/2014/main" id="{37D11603-DBB0-8723-B70E-65571D54F73A}"/>
              </a:ext>
              <a:ext uri="{C183D7F6-B498-43B3-948B-1728B52AA6E4}">
                <adec:decorative xmlns:adec="http://schemas.microsoft.com/office/drawing/2017/decorative" val="1"/>
              </a:ext>
            </a:extLst>
          </p:cNvPr>
          <p:cNvGrpSpPr/>
          <p:nvPr userDrawn="1"/>
        </p:nvGrpSpPr>
        <p:grpSpPr>
          <a:xfrm>
            <a:off x="271157" y="434551"/>
            <a:ext cx="3952635" cy="6090621"/>
            <a:chOff x="271157" y="434551"/>
            <a:chExt cx="3952635" cy="6090621"/>
          </a:xfrm>
        </p:grpSpPr>
        <p:pic>
          <p:nvPicPr>
            <p:cNvPr id="6" name="Picture 5">
              <a:extLst>
                <a:ext uri="{FF2B5EF4-FFF2-40B4-BE49-F238E27FC236}">
                  <a16:creationId xmlns:a16="http://schemas.microsoft.com/office/drawing/2014/main" id="{266F83DF-DCEA-A151-C367-672E84733A21}"/>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158" y="4714621"/>
              <a:ext cx="1810551" cy="1810551"/>
            </a:xfrm>
            <a:prstGeom prst="rect">
              <a:avLst/>
            </a:prstGeom>
          </p:spPr>
        </p:pic>
        <p:pic>
          <p:nvPicPr>
            <p:cNvPr id="8" name="Picture 7">
              <a:extLst>
                <a:ext uri="{FF2B5EF4-FFF2-40B4-BE49-F238E27FC236}">
                  <a16:creationId xmlns:a16="http://schemas.microsoft.com/office/drawing/2014/main" id="{22AFCF29-EC03-67F9-2D05-032D73B656C6}"/>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13241" y="4714621"/>
              <a:ext cx="1810551" cy="1810551"/>
            </a:xfrm>
            <a:prstGeom prst="rect">
              <a:avLst/>
            </a:prstGeom>
          </p:spPr>
        </p:pic>
        <p:pic>
          <p:nvPicPr>
            <p:cNvPr id="10" name="Picture 9">
              <a:extLst>
                <a:ext uri="{FF2B5EF4-FFF2-40B4-BE49-F238E27FC236}">
                  <a16:creationId xmlns:a16="http://schemas.microsoft.com/office/drawing/2014/main" id="{EC4664B6-3A75-BC30-9171-93CE728AB3BF}"/>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13240" y="2571244"/>
              <a:ext cx="1810551" cy="1810551"/>
            </a:xfrm>
            <a:prstGeom prst="rect">
              <a:avLst/>
            </a:prstGeom>
          </p:spPr>
        </p:pic>
        <p:pic>
          <p:nvPicPr>
            <p:cNvPr id="11" name="Picture 10">
              <a:extLst>
                <a:ext uri="{FF2B5EF4-FFF2-40B4-BE49-F238E27FC236}">
                  <a16:creationId xmlns:a16="http://schemas.microsoft.com/office/drawing/2014/main" id="{ACB87578-8820-0746-C5E6-202DD41CDF97}"/>
                </a:ext>
                <a:ext uri="{C183D7F6-B498-43B3-948B-1728B52AA6E4}">
                  <adec:decorative xmlns:adec="http://schemas.microsoft.com/office/drawing/2017/decorative" val="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77350" y="2571244"/>
              <a:ext cx="1810551" cy="1810551"/>
            </a:xfrm>
            <a:prstGeom prst="rect">
              <a:avLst/>
            </a:prstGeom>
          </p:spPr>
        </p:pic>
        <p:pic>
          <p:nvPicPr>
            <p:cNvPr id="12" name="Picture 11">
              <a:extLst>
                <a:ext uri="{FF2B5EF4-FFF2-40B4-BE49-F238E27FC236}">
                  <a16:creationId xmlns:a16="http://schemas.microsoft.com/office/drawing/2014/main" id="{E76DEA55-D3EB-4B68-C42A-CF219417A1F2}"/>
                </a:ext>
                <a:ext uri="{C183D7F6-B498-43B3-948B-1728B52AA6E4}">
                  <adec:decorative xmlns:adec="http://schemas.microsoft.com/office/drawing/2017/decorative" val="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71157" y="434551"/>
              <a:ext cx="1810551" cy="1810551"/>
            </a:xfrm>
            <a:prstGeom prst="rect">
              <a:avLst/>
            </a:prstGeom>
          </p:spPr>
        </p:pic>
      </p:grpSp>
      <p:pic>
        <p:nvPicPr>
          <p:cNvPr id="20" name="Picture 19" descr="Logo NHS Bedfordshire, Luton and Milton Keynes Integrated Care Board">
            <a:extLst>
              <a:ext uri="{FF2B5EF4-FFF2-40B4-BE49-F238E27FC236}">
                <a16:creationId xmlns:a16="http://schemas.microsoft.com/office/drawing/2014/main" id="{B53B9CBA-D35E-8D23-BB8A-2AA3C277A4E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419256" y="536574"/>
            <a:ext cx="3196679" cy="1596282"/>
          </a:xfrm>
          <a:prstGeom prst="rect">
            <a:avLst/>
          </a:prstGeom>
        </p:spPr>
      </p:pic>
      <p:sp>
        <p:nvSpPr>
          <p:cNvPr id="2" name="Title 1"/>
          <p:cNvSpPr>
            <a:spLocks noGrp="1"/>
          </p:cNvSpPr>
          <p:nvPr>
            <p:ph type="title" hasCustomPrompt="1"/>
          </p:nvPr>
        </p:nvSpPr>
        <p:spPr>
          <a:xfrm>
            <a:off x="5087888" y="2924944"/>
            <a:ext cx="6429060" cy="2464029"/>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5087888" y="5527904"/>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levels</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2956162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able Placeholder 4">
            <a:extLst>
              <a:ext uri="{FF2B5EF4-FFF2-40B4-BE49-F238E27FC236}">
                <a16:creationId xmlns:a16="http://schemas.microsoft.com/office/drawing/2014/main" id="{0EADE583-908C-5EF8-7A33-A0DBD9AFE4D3}"/>
              </a:ext>
            </a:extLst>
          </p:cNvPr>
          <p:cNvSpPr>
            <a:spLocks noGrp="1"/>
          </p:cNvSpPr>
          <p:nvPr>
            <p:ph type="tbl" sz="quarter" idx="13"/>
          </p:nvPr>
        </p:nvSpPr>
        <p:spPr>
          <a:xfrm>
            <a:off x="6305550" y="1844675"/>
            <a:ext cx="5384800" cy="4281488"/>
          </a:xfrm>
        </p:spPr>
        <p:txBody>
          <a:bodyPr/>
          <a:lstStyle/>
          <a:p>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55210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hart Placeholder 3">
            <a:extLst>
              <a:ext uri="{FF2B5EF4-FFF2-40B4-BE49-F238E27FC236}">
                <a16:creationId xmlns:a16="http://schemas.microsoft.com/office/drawing/2014/main" id="{1B72853B-FE46-3931-6EB0-9D4C0D7319CF}"/>
              </a:ext>
            </a:extLst>
          </p:cNvPr>
          <p:cNvSpPr>
            <a:spLocks noGrp="1"/>
          </p:cNvSpPr>
          <p:nvPr>
            <p:ph type="chart" sz="quarter" idx="14"/>
          </p:nvPr>
        </p:nvSpPr>
        <p:spPr>
          <a:xfrm>
            <a:off x="6305549" y="1844675"/>
            <a:ext cx="5384799" cy="4281488"/>
          </a:xfrm>
        </p:spPr>
        <p:txBody>
          <a:bodyPr/>
          <a:lstStyle/>
          <a:p>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5742600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wo Content + SmartArt Diagram">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martArt Placeholder 4">
            <a:extLst>
              <a:ext uri="{FF2B5EF4-FFF2-40B4-BE49-F238E27FC236}">
                <a16:creationId xmlns:a16="http://schemas.microsoft.com/office/drawing/2014/main" id="{ACCBD6DD-FF6C-C0B2-A7DA-B6644EEB3DFE}"/>
              </a:ext>
            </a:extLst>
          </p:cNvPr>
          <p:cNvSpPr>
            <a:spLocks noGrp="1"/>
          </p:cNvSpPr>
          <p:nvPr>
            <p:ph type="dgm" sz="quarter" idx="15"/>
          </p:nvPr>
        </p:nvSpPr>
        <p:spPr>
          <a:xfrm>
            <a:off x="6305549" y="1844675"/>
            <a:ext cx="5384799" cy="4281488"/>
          </a:xfrm>
        </p:spPr>
        <p:txBody>
          <a:bodyPr/>
          <a:lstStyle/>
          <a:p>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418599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wo Content + Two headings">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1" name="Text Placeholder 2">
            <a:extLst>
              <a:ext uri="{FF2B5EF4-FFF2-40B4-BE49-F238E27FC236}">
                <a16:creationId xmlns:a16="http://schemas.microsoft.com/office/drawing/2014/main" id="{D473027E-C16B-976D-58F8-F426DB5669D1}"/>
              </a:ext>
            </a:extLst>
          </p:cNvPr>
          <p:cNvSpPr>
            <a:spLocks noGrp="1"/>
          </p:cNvSpPr>
          <p:nvPr>
            <p:ph type="body" idx="13"/>
          </p:nvPr>
        </p:nvSpPr>
        <p:spPr>
          <a:xfrm>
            <a:off x="517410"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Text Placeholder 4">
            <a:extLst>
              <a:ext uri="{FF2B5EF4-FFF2-40B4-BE49-F238E27FC236}">
                <a16:creationId xmlns:a16="http://schemas.microsoft.com/office/drawing/2014/main" id="{9B9A1CF0-6F4F-29F6-14DD-A89545B60112}"/>
              </a:ext>
            </a:extLst>
          </p:cNvPr>
          <p:cNvSpPr>
            <a:spLocks noGrp="1"/>
          </p:cNvSpPr>
          <p:nvPr>
            <p:ph type="body" sz="quarter" idx="3"/>
          </p:nvPr>
        </p:nvSpPr>
        <p:spPr>
          <a:xfrm>
            <a:off x="6304939"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 name="Content Placeholder 2"/>
          <p:cNvSpPr>
            <a:spLocks noGrp="1"/>
          </p:cNvSpPr>
          <p:nvPr>
            <p:ph sz="half" idx="1"/>
          </p:nvPr>
        </p:nvSpPr>
        <p:spPr>
          <a:xfrm>
            <a:off x="517409" y="2662898"/>
            <a:ext cx="5384800" cy="34632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2662898"/>
            <a:ext cx="5384800" cy="3463266"/>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8467346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1933352" y="382349"/>
            <a:ext cx="7403008" cy="1234800"/>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6AC609D3-2746-607C-4C8F-1F96BDA9C983}"/>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a:extLst>
              <a:ext uri="{FF2B5EF4-FFF2-40B4-BE49-F238E27FC236}">
                <a16:creationId xmlns:a16="http://schemas.microsoft.com/office/drawing/2014/main" id="{19360036-E47F-7CD4-83E5-E6359C0594F7}"/>
              </a:ext>
            </a:extLst>
          </p:cNvPr>
          <p:cNvSpPr>
            <a:spLocks noGrp="1"/>
          </p:cNvSpPr>
          <p:nvPr>
            <p:ph idx="15" hasCustomPrompt="1"/>
          </p:nvPr>
        </p:nvSpPr>
        <p:spPr>
          <a:xfrm>
            <a:off x="596261"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827078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wo Content + Two headings">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1933352" y="382349"/>
            <a:ext cx="7403008" cy="1234800"/>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597C4DEB-82AD-CD3F-16A2-CFD42DA88E35}"/>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5D6977DD-A1BE-4859-8D6C-BFF294B7E558}"/>
              </a:ext>
            </a:extLst>
          </p:cNvPr>
          <p:cNvSpPr>
            <a:spLocks noGrp="1"/>
          </p:cNvSpPr>
          <p:nvPr>
            <p:ph idx="15" hasCustomPrompt="1"/>
          </p:nvPr>
        </p:nvSpPr>
        <p:spPr>
          <a:xfrm>
            <a:off x="596261"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1" name="Text Placeholder 2">
            <a:extLst>
              <a:ext uri="{FF2B5EF4-FFF2-40B4-BE49-F238E27FC236}">
                <a16:creationId xmlns:a16="http://schemas.microsoft.com/office/drawing/2014/main" id="{D473027E-C16B-976D-58F8-F426DB5669D1}"/>
              </a:ext>
            </a:extLst>
          </p:cNvPr>
          <p:cNvSpPr>
            <a:spLocks noGrp="1"/>
          </p:cNvSpPr>
          <p:nvPr>
            <p:ph type="body" idx="13"/>
          </p:nvPr>
        </p:nvSpPr>
        <p:spPr>
          <a:xfrm>
            <a:off x="517410"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Text Placeholder 4">
            <a:extLst>
              <a:ext uri="{FF2B5EF4-FFF2-40B4-BE49-F238E27FC236}">
                <a16:creationId xmlns:a16="http://schemas.microsoft.com/office/drawing/2014/main" id="{9B9A1CF0-6F4F-29F6-14DD-A89545B60112}"/>
              </a:ext>
            </a:extLst>
          </p:cNvPr>
          <p:cNvSpPr>
            <a:spLocks noGrp="1"/>
          </p:cNvSpPr>
          <p:nvPr>
            <p:ph type="body" sz="quarter" idx="3"/>
          </p:nvPr>
        </p:nvSpPr>
        <p:spPr>
          <a:xfrm>
            <a:off x="6304939" y="1812699"/>
            <a:ext cx="5384799" cy="692375"/>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3" name="Content Placeholder 2"/>
          <p:cNvSpPr>
            <a:spLocks noGrp="1"/>
          </p:cNvSpPr>
          <p:nvPr>
            <p:ph sz="half" idx="1"/>
          </p:nvPr>
        </p:nvSpPr>
        <p:spPr>
          <a:xfrm>
            <a:off x="517409" y="2662898"/>
            <a:ext cx="5384800" cy="34632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2662898"/>
            <a:ext cx="5384800" cy="3463266"/>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52681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a:solidFill>
            <a:schemeClr val="accent1"/>
          </a:solidFill>
        </p:spPr>
        <p:txBody>
          <a:bodyPr lIns="180000" tIns="180000" rIns="180000" bIns="180000">
            <a:normAutofit/>
          </a:bodyPr>
          <a:lstStyle>
            <a:lvl1pPr>
              <a:buClr>
                <a:schemeClr val="accent6"/>
              </a:buClr>
              <a:defRPr sz="2400">
                <a:solidFill>
                  <a:schemeClr val="bg2"/>
                </a:solidFill>
              </a:defRPr>
            </a:lvl1pPr>
            <a:lvl2pPr>
              <a:buClr>
                <a:schemeClr val="accent6"/>
              </a:buClr>
              <a:defRPr sz="2200">
                <a:solidFill>
                  <a:schemeClr val="bg2"/>
                </a:solidFill>
              </a:defRPr>
            </a:lvl2pPr>
            <a:lvl3pPr>
              <a:buClr>
                <a:schemeClr val="accent6"/>
              </a:buClr>
              <a:defRPr sz="2000">
                <a:solidFill>
                  <a:schemeClr val="bg2"/>
                </a:solidFill>
              </a:defRPr>
            </a:lvl3pPr>
            <a:lvl4pPr>
              <a:buClr>
                <a:schemeClr val="accent6"/>
              </a:buClr>
              <a:defRPr sz="1800">
                <a:solidFill>
                  <a:schemeClr val="bg2"/>
                </a:solidFill>
              </a:defRPr>
            </a:lvl4pPr>
            <a:lvl5pPr>
              <a:buClr>
                <a:schemeClr val="accent6"/>
              </a:buClr>
              <a:defRPr sz="1600">
                <a:solidFill>
                  <a:schemeClr val="bg2"/>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539515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a:solidFill>
            <a:schemeClr val="accent2"/>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4305495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a:solidFill>
            <a:schemeClr val="accent3"/>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4002510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445" y="382348"/>
            <a:ext cx="8812915" cy="1234800"/>
          </a:xfrm>
        </p:spPr>
        <p:txBody>
          <a:bodyPr lIns="0" tIns="0" rIns="0" bIns="0"/>
          <a:lstStyle>
            <a:lvl1pPr algn="l">
              <a:defRPr/>
            </a:lvl1pPr>
          </a:lstStyle>
          <a:p>
            <a:r>
              <a:rPr lang="en-US"/>
              <a:t>Contents</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3" name="Text Placeholder 3">
            <a:extLst>
              <a:ext uri="{FF2B5EF4-FFF2-40B4-BE49-F238E27FC236}">
                <a16:creationId xmlns:a16="http://schemas.microsoft.com/office/drawing/2014/main" id="{5791059C-B617-7A9F-D1A5-33BE30F1F354}"/>
              </a:ext>
            </a:extLst>
          </p:cNvPr>
          <p:cNvSpPr>
            <a:spLocks noGrp="1"/>
          </p:cNvSpPr>
          <p:nvPr>
            <p:ph type="body" sz="quarter" idx="13" hasCustomPrompt="1"/>
          </p:nvPr>
        </p:nvSpPr>
        <p:spPr>
          <a:xfrm>
            <a:off x="515669"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14" name="Text Placeholder 8">
            <a:extLst>
              <a:ext uri="{FF2B5EF4-FFF2-40B4-BE49-F238E27FC236}">
                <a16:creationId xmlns:a16="http://schemas.microsoft.com/office/drawing/2014/main" id="{4BD5BC40-821A-0ADA-B119-0B94A4A304D1}"/>
              </a:ext>
            </a:extLst>
          </p:cNvPr>
          <p:cNvSpPr>
            <a:spLocks noGrp="1"/>
          </p:cNvSpPr>
          <p:nvPr>
            <p:ph type="body" sz="quarter" idx="14"/>
          </p:nvPr>
        </p:nvSpPr>
        <p:spPr>
          <a:xfrm>
            <a:off x="1285606"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15" name="Text Placeholder 3">
            <a:extLst>
              <a:ext uri="{FF2B5EF4-FFF2-40B4-BE49-F238E27FC236}">
                <a16:creationId xmlns:a16="http://schemas.microsoft.com/office/drawing/2014/main" id="{9DCCAE54-FB8B-C6D0-41EA-B5477EA27BFF}"/>
              </a:ext>
            </a:extLst>
          </p:cNvPr>
          <p:cNvSpPr>
            <a:spLocks noGrp="1"/>
          </p:cNvSpPr>
          <p:nvPr>
            <p:ph type="body" sz="quarter" idx="15" hasCustomPrompt="1"/>
          </p:nvPr>
        </p:nvSpPr>
        <p:spPr>
          <a:xfrm>
            <a:off x="6265554"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16" name="Text Placeholder 8">
            <a:extLst>
              <a:ext uri="{FF2B5EF4-FFF2-40B4-BE49-F238E27FC236}">
                <a16:creationId xmlns:a16="http://schemas.microsoft.com/office/drawing/2014/main" id="{F9C8A5C9-DD3B-CC0E-3ECE-B78793ACD26A}"/>
              </a:ext>
            </a:extLst>
          </p:cNvPr>
          <p:cNvSpPr>
            <a:spLocks noGrp="1"/>
          </p:cNvSpPr>
          <p:nvPr>
            <p:ph type="body" sz="quarter" idx="16"/>
          </p:nvPr>
        </p:nvSpPr>
        <p:spPr>
          <a:xfrm>
            <a:off x="7035491" y="1916832"/>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17" name="Text Placeholder 3">
            <a:extLst>
              <a:ext uri="{FF2B5EF4-FFF2-40B4-BE49-F238E27FC236}">
                <a16:creationId xmlns:a16="http://schemas.microsoft.com/office/drawing/2014/main" id="{3BB28AD8-38C2-E4F6-491B-6B365482AFCE}"/>
              </a:ext>
            </a:extLst>
          </p:cNvPr>
          <p:cNvSpPr>
            <a:spLocks noGrp="1"/>
          </p:cNvSpPr>
          <p:nvPr>
            <p:ph type="body" sz="quarter" idx="17" hasCustomPrompt="1"/>
          </p:nvPr>
        </p:nvSpPr>
        <p:spPr>
          <a:xfrm>
            <a:off x="515669"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18" name="Text Placeholder 8">
            <a:extLst>
              <a:ext uri="{FF2B5EF4-FFF2-40B4-BE49-F238E27FC236}">
                <a16:creationId xmlns:a16="http://schemas.microsoft.com/office/drawing/2014/main" id="{771BB29E-8FD3-6F07-9549-21281FB2C8CD}"/>
              </a:ext>
            </a:extLst>
          </p:cNvPr>
          <p:cNvSpPr>
            <a:spLocks noGrp="1"/>
          </p:cNvSpPr>
          <p:nvPr>
            <p:ph type="body" sz="quarter" idx="18"/>
          </p:nvPr>
        </p:nvSpPr>
        <p:spPr>
          <a:xfrm>
            <a:off x="1285606"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19" name="Text Placeholder 3">
            <a:extLst>
              <a:ext uri="{FF2B5EF4-FFF2-40B4-BE49-F238E27FC236}">
                <a16:creationId xmlns:a16="http://schemas.microsoft.com/office/drawing/2014/main" id="{9C272FB6-5827-CF94-0BB7-A5633FDAFE13}"/>
              </a:ext>
            </a:extLst>
          </p:cNvPr>
          <p:cNvSpPr>
            <a:spLocks noGrp="1"/>
          </p:cNvSpPr>
          <p:nvPr>
            <p:ph type="body" sz="quarter" idx="19" hasCustomPrompt="1"/>
          </p:nvPr>
        </p:nvSpPr>
        <p:spPr>
          <a:xfrm>
            <a:off x="6265554"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0" name="Text Placeholder 8">
            <a:extLst>
              <a:ext uri="{FF2B5EF4-FFF2-40B4-BE49-F238E27FC236}">
                <a16:creationId xmlns:a16="http://schemas.microsoft.com/office/drawing/2014/main" id="{F1DCFFDE-3876-711D-6AB9-91C5D3605DA3}"/>
              </a:ext>
            </a:extLst>
          </p:cNvPr>
          <p:cNvSpPr>
            <a:spLocks noGrp="1"/>
          </p:cNvSpPr>
          <p:nvPr>
            <p:ph type="body" sz="quarter" idx="20"/>
          </p:nvPr>
        </p:nvSpPr>
        <p:spPr>
          <a:xfrm>
            <a:off x="7035491" y="2714175"/>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1" name="Text Placeholder 3">
            <a:extLst>
              <a:ext uri="{FF2B5EF4-FFF2-40B4-BE49-F238E27FC236}">
                <a16:creationId xmlns:a16="http://schemas.microsoft.com/office/drawing/2014/main" id="{AA7D13D4-5A4C-13EB-CFE3-F88242A546A1}"/>
              </a:ext>
            </a:extLst>
          </p:cNvPr>
          <p:cNvSpPr>
            <a:spLocks noGrp="1"/>
          </p:cNvSpPr>
          <p:nvPr>
            <p:ph type="body" sz="quarter" idx="21" hasCustomPrompt="1"/>
          </p:nvPr>
        </p:nvSpPr>
        <p:spPr>
          <a:xfrm>
            <a:off x="515669"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22" name="Text Placeholder 8">
            <a:extLst>
              <a:ext uri="{FF2B5EF4-FFF2-40B4-BE49-F238E27FC236}">
                <a16:creationId xmlns:a16="http://schemas.microsoft.com/office/drawing/2014/main" id="{175D2E21-B997-B939-72FA-17579F5CBB2A}"/>
              </a:ext>
            </a:extLst>
          </p:cNvPr>
          <p:cNvSpPr>
            <a:spLocks noGrp="1"/>
          </p:cNvSpPr>
          <p:nvPr>
            <p:ph type="body" sz="quarter" idx="22"/>
          </p:nvPr>
        </p:nvSpPr>
        <p:spPr>
          <a:xfrm>
            <a:off x="1285606"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BBE2B8E5-A304-B07B-649D-66B7CCAD6B07}"/>
              </a:ext>
            </a:extLst>
          </p:cNvPr>
          <p:cNvSpPr>
            <a:spLocks noGrp="1"/>
          </p:cNvSpPr>
          <p:nvPr>
            <p:ph type="body" sz="quarter" idx="23" hasCustomPrompt="1"/>
          </p:nvPr>
        </p:nvSpPr>
        <p:spPr>
          <a:xfrm>
            <a:off x="6265554"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24" name="Text Placeholder 8">
            <a:extLst>
              <a:ext uri="{FF2B5EF4-FFF2-40B4-BE49-F238E27FC236}">
                <a16:creationId xmlns:a16="http://schemas.microsoft.com/office/drawing/2014/main" id="{D41E3900-A916-F86C-DEB3-C1ADBBEDCC17}"/>
              </a:ext>
            </a:extLst>
          </p:cNvPr>
          <p:cNvSpPr>
            <a:spLocks noGrp="1"/>
          </p:cNvSpPr>
          <p:nvPr>
            <p:ph type="body" sz="quarter" idx="24"/>
          </p:nvPr>
        </p:nvSpPr>
        <p:spPr>
          <a:xfrm>
            <a:off x="7035491" y="3511518"/>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B3E104A3-85DB-6004-3A11-5035F911489F}"/>
              </a:ext>
            </a:extLst>
          </p:cNvPr>
          <p:cNvSpPr>
            <a:spLocks noGrp="1"/>
          </p:cNvSpPr>
          <p:nvPr>
            <p:ph type="body" sz="quarter" idx="25" hasCustomPrompt="1"/>
          </p:nvPr>
        </p:nvSpPr>
        <p:spPr>
          <a:xfrm>
            <a:off x="515669"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26" name="Text Placeholder 8">
            <a:extLst>
              <a:ext uri="{FF2B5EF4-FFF2-40B4-BE49-F238E27FC236}">
                <a16:creationId xmlns:a16="http://schemas.microsoft.com/office/drawing/2014/main" id="{CC05018E-3211-2043-C441-507621E5F028}"/>
              </a:ext>
            </a:extLst>
          </p:cNvPr>
          <p:cNvSpPr>
            <a:spLocks noGrp="1"/>
          </p:cNvSpPr>
          <p:nvPr>
            <p:ph type="body" sz="quarter" idx="26"/>
          </p:nvPr>
        </p:nvSpPr>
        <p:spPr>
          <a:xfrm>
            <a:off x="1285606"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C3223CAC-ACE0-F829-7DBC-0484443DB87B}"/>
              </a:ext>
            </a:extLst>
          </p:cNvPr>
          <p:cNvSpPr>
            <a:spLocks noGrp="1"/>
          </p:cNvSpPr>
          <p:nvPr>
            <p:ph type="body" sz="quarter" idx="27" hasCustomPrompt="1"/>
          </p:nvPr>
        </p:nvSpPr>
        <p:spPr>
          <a:xfrm>
            <a:off x="6265554"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28" name="Text Placeholder 8">
            <a:extLst>
              <a:ext uri="{FF2B5EF4-FFF2-40B4-BE49-F238E27FC236}">
                <a16:creationId xmlns:a16="http://schemas.microsoft.com/office/drawing/2014/main" id="{1425AE6C-AD38-6391-BD1B-8C66F33D5105}"/>
              </a:ext>
            </a:extLst>
          </p:cNvPr>
          <p:cNvSpPr>
            <a:spLocks noGrp="1"/>
          </p:cNvSpPr>
          <p:nvPr>
            <p:ph type="body" sz="quarter" idx="28"/>
          </p:nvPr>
        </p:nvSpPr>
        <p:spPr>
          <a:xfrm>
            <a:off x="7035491" y="4308861"/>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71CBF9F8-9690-AFB8-BB42-48DACE4CD259}"/>
              </a:ext>
            </a:extLst>
          </p:cNvPr>
          <p:cNvSpPr>
            <a:spLocks noGrp="1"/>
          </p:cNvSpPr>
          <p:nvPr>
            <p:ph type="body" sz="quarter" idx="29" hasCustomPrompt="1"/>
          </p:nvPr>
        </p:nvSpPr>
        <p:spPr>
          <a:xfrm>
            <a:off x="515669"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0" name="Text Placeholder 8">
            <a:extLst>
              <a:ext uri="{FF2B5EF4-FFF2-40B4-BE49-F238E27FC236}">
                <a16:creationId xmlns:a16="http://schemas.microsoft.com/office/drawing/2014/main" id="{870A85A1-791E-134E-0D92-D16B7731EAD8}"/>
              </a:ext>
            </a:extLst>
          </p:cNvPr>
          <p:cNvSpPr>
            <a:spLocks noGrp="1"/>
          </p:cNvSpPr>
          <p:nvPr>
            <p:ph type="body" sz="quarter" idx="30"/>
          </p:nvPr>
        </p:nvSpPr>
        <p:spPr>
          <a:xfrm>
            <a:off x="1285606"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A421CA34-6EB9-EFC6-6468-DF12FFAB16B2}"/>
              </a:ext>
            </a:extLst>
          </p:cNvPr>
          <p:cNvSpPr>
            <a:spLocks noGrp="1"/>
          </p:cNvSpPr>
          <p:nvPr>
            <p:ph type="body" sz="quarter" idx="31" hasCustomPrompt="1"/>
          </p:nvPr>
        </p:nvSpPr>
        <p:spPr>
          <a:xfrm>
            <a:off x="6265554"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32" name="Text Placeholder 8">
            <a:extLst>
              <a:ext uri="{FF2B5EF4-FFF2-40B4-BE49-F238E27FC236}">
                <a16:creationId xmlns:a16="http://schemas.microsoft.com/office/drawing/2014/main" id="{4287A1ED-63C9-ABAE-8B7E-3C7C5B167924}"/>
              </a:ext>
            </a:extLst>
          </p:cNvPr>
          <p:cNvSpPr>
            <a:spLocks noGrp="1"/>
          </p:cNvSpPr>
          <p:nvPr>
            <p:ph type="body" sz="quarter" idx="32"/>
          </p:nvPr>
        </p:nvSpPr>
        <p:spPr>
          <a:xfrm>
            <a:off x="7035491" y="5102554"/>
            <a:ext cx="462150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7650445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a:solidFill>
            <a:schemeClr val="accent4"/>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499176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wo Content highligh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4" name="Picture 13" descr="Logo NHS Bedfordshire, Luton and Milton Keynes Integrated Care Board">
            <a:extLst>
              <a:ext uri="{FF2B5EF4-FFF2-40B4-BE49-F238E27FC236}">
                <a16:creationId xmlns:a16="http://schemas.microsoft.com/office/drawing/2014/main" id="{B764F99B-AF25-2E32-27E7-CF259261A2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a:solidFill>
            <a:schemeClr val="accent5"/>
          </a:solidFill>
        </p:spPr>
        <p:txBody>
          <a:bodyPr lIns="180000" tIns="180000" rIns="180000" bIns="180000">
            <a:normAutofit/>
          </a:bodyPr>
          <a:lstStyle>
            <a:lvl1pPr>
              <a:buClr>
                <a:schemeClr val="accent6"/>
              </a:buClr>
              <a:defRPr sz="2400">
                <a:solidFill>
                  <a:schemeClr val="tx1"/>
                </a:solidFill>
              </a:defRPr>
            </a:lvl1pPr>
            <a:lvl2pPr>
              <a:buClr>
                <a:schemeClr val="accent6"/>
              </a:buClr>
              <a:defRPr sz="2200">
                <a:solidFill>
                  <a:schemeClr val="tx1"/>
                </a:solidFill>
              </a:defRPr>
            </a:lvl2pPr>
            <a:lvl3pPr>
              <a:buClr>
                <a:schemeClr val="accent6"/>
              </a:buClr>
              <a:defRPr sz="2000">
                <a:solidFill>
                  <a:schemeClr val="tx1"/>
                </a:solidFill>
              </a:defRPr>
            </a:lvl3pPr>
            <a:lvl4pPr>
              <a:buClr>
                <a:schemeClr val="accent6"/>
              </a:buClr>
              <a:defRPr sz="1800">
                <a:solidFill>
                  <a:schemeClr val="tx1"/>
                </a:solidFill>
              </a:defRPr>
            </a:lvl4pPr>
            <a:lvl5pPr>
              <a:buClr>
                <a:schemeClr val="accent6"/>
              </a:buCl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levels</a:t>
            </a:r>
            <a:endParaRPr lang="en-GB"/>
          </a:p>
        </p:txBody>
      </p:sp>
      <p:sp>
        <p:nvSpPr>
          <p:cNvPr id="13" name="Rectangle 12">
            <a:extLst>
              <a:ext uri="{FF2B5EF4-FFF2-40B4-BE49-F238E27FC236}">
                <a16:creationId xmlns:a16="http://schemas.microsoft.com/office/drawing/2014/main" id="{0CB5C36C-7853-E989-9BB1-1879670D009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21714"/>
            <a:ext cx="487208" cy="536286"/>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944394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7" name="Picture 6" descr="Logo NHS Bedfordshire, Luton and Milton Keynes Integrated Care Board">
            <a:extLst>
              <a:ext uri="{FF2B5EF4-FFF2-40B4-BE49-F238E27FC236}">
                <a16:creationId xmlns:a16="http://schemas.microsoft.com/office/drawing/2014/main" id="{5BACF042-79E8-0995-0238-D587D62DAC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2" name="Rectangle 11">
            <a:extLst>
              <a:ext uri="{FF2B5EF4-FFF2-40B4-BE49-F238E27FC236}">
                <a16:creationId xmlns:a16="http://schemas.microsoft.com/office/drawing/2014/main" id="{69E33F2C-1B2A-39E2-00E5-669A242E6E7A}"/>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6031601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 logo">
    <p:spTree>
      <p:nvGrpSpPr>
        <p:cNvPr id="1" name=""/>
        <p:cNvGrpSpPr/>
        <p:nvPr/>
      </p:nvGrpSpPr>
      <p:grpSpPr>
        <a:xfrm>
          <a:off x="0" y="0"/>
          <a:ext cx="0" cy="0"/>
          <a:chOff x="0" y="0"/>
          <a:chExt cx="0" cy="0"/>
        </a:xfrm>
      </p:grpSpPr>
      <p:pic>
        <p:nvPicPr>
          <p:cNvPr id="11" name="Picture 10" descr="Logo NHS Bedfordshire, Luton and Milton Keynes Integrated Care Board">
            <a:extLst>
              <a:ext uri="{FF2B5EF4-FFF2-40B4-BE49-F238E27FC236}">
                <a16:creationId xmlns:a16="http://schemas.microsoft.com/office/drawing/2014/main" id="{EC7059DA-B8A9-1906-D3A8-7D072ADB01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10" name="Rectangle 9">
            <a:extLst>
              <a:ext uri="{FF2B5EF4-FFF2-40B4-BE49-F238E27FC236}">
                <a16:creationId xmlns:a16="http://schemas.microsoft.com/office/drawing/2014/main" id="{03B23630-2978-FE3C-C5A4-0137AA831B04}"/>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0217675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3B23630-2978-FE3C-C5A4-0137AA831B04}"/>
              </a:ext>
              <a:ext uri="{C183D7F6-B498-43B3-948B-1728B52AA6E4}">
                <adec:decorative xmlns:adec="http://schemas.microsoft.com/office/drawing/2017/decorative" val="1"/>
              </a:ext>
            </a:extLst>
          </p:cNvPr>
          <p:cNvSpPr/>
          <p:nvPr userDrawn="1"/>
        </p:nvSpPr>
        <p:spPr>
          <a:xfrm>
            <a:off x="0" y="6321715"/>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21714"/>
            <a:ext cx="487208" cy="536285"/>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2801558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54BB4-3D6C-496D-9045-8BA10D53C3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DC8A95-52DC-41CF-A82F-DCF57FB70F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DD8AD0-FDFF-4B3D-8DEC-972E71D7A0CC}"/>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4C8B4DD-E324-4BB1-B913-696CF80232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9A65C9-C3AD-4595-8BE5-99BA7CE850ED}"/>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32707621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6C1A-4D97-483A-873A-641B2C50762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811703-16DB-4951-9C38-95905E2468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EAD216-CA3C-47EE-8AEF-DE4C271C44C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8A830AB5-1B1B-4B8B-8054-790A599401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FC4180-EFE7-4BBF-9045-792A6AFA6074}"/>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28209505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02852-EFFE-4FCB-A37A-77F2777D71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60B5A8-ED04-48BC-87BB-2C238ABCEC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30294D-F5BD-41C4-8EE8-03FFA87CFE8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8ADC2CD5-D929-47EB-9074-22D692B9F6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9627F4-EBCC-4D75-9708-E9B93BC757D2}"/>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35304511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51EAE-3FB8-459C-9F0E-5B67E1994F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A7E57F2-D4BA-4B7C-816F-C0CBC5E8BE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319700-71F2-4456-AFC1-59D7686F4E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5B4416E-1C8D-4A5A-9B09-2EBA75FB13E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0751BE33-93FE-4CC0-8C62-2DDFB28328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C1B942-012B-4BAF-8CE2-A7E9FE11B428}"/>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40484568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23580-6D29-44A9-92E5-0339106F9F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D726D7-4988-4298-B600-A393AA6899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FCCBC4-CCA0-45D1-B3E4-BFB6E1F0D7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59A5348-F550-4DF4-8554-BE940E380E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3F3E12-542E-4E34-BF37-405CA4C30B2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1FAF575-EB4B-48BF-8278-12C3D593E030}"/>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65FE9139-04C2-49E1-B8FE-4B3B7BF8F46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3945577-155A-49FA-AC1E-C5ACEF81CE12}"/>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2124139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445" y="382349"/>
            <a:ext cx="8812915" cy="1234800"/>
          </a:xfrm>
        </p:spPr>
        <p:txBody>
          <a:bodyPr lIns="0" tIns="0" rIns="0" bIns="0"/>
          <a:lstStyle>
            <a:lvl1pPr algn="l">
              <a:defRPr/>
            </a:lvl1pPr>
          </a:lstStyle>
          <a:p>
            <a:r>
              <a:rPr lang="en-US"/>
              <a:t>Contents</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3" name="Text Placeholder 3">
            <a:extLst>
              <a:ext uri="{FF2B5EF4-FFF2-40B4-BE49-F238E27FC236}">
                <a16:creationId xmlns:a16="http://schemas.microsoft.com/office/drawing/2014/main" id="{957936EC-59EB-14A9-0E47-A099941D48DD}"/>
              </a:ext>
            </a:extLst>
          </p:cNvPr>
          <p:cNvSpPr>
            <a:spLocks noGrp="1"/>
          </p:cNvSpPr>
          <p:nvPr>
            <p:ph type="body" sz="quarter" idx="13" hasCustomPrompt="1"/>
          </p:nvPr>
        </p:nvSpPr>
        <p:spPr>
          <a:xfrm>
            <a:off x="515669" y="1916832"/>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34" name="Text Placeholder 8">
            <a:extLst>
              <a:ext uri="{FF2B5EF4-FFF2-40B4-BE49-F238E27FC236}">
                <a16:creationId xmlns:a16="http://schemas.microsoft.com/office/drawing/2014/main" id="{A791989F-B054-1E7C-3B13-38F9C3D84A42}"/>
              </a:ext>
            </a:extLst>
          </p:cNvPr>
          <p:cNvSpPr>
            <a:spLocks noGrp="1"/>
          </p:cNvSpPr>
          <p:nvPr>
            <p:ph type="body" sz="quarter" idx="14"/>
          </p:nvPr>
        </p:nvSpPr>
        <p:spPr>
          <a:xfrm>
            <a:off x="1285606" y="1916832"/>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4D6EABD4-789E-42F8-EEC8-84FB15E785C7}"/>
              </a:ext>
            </a:extLst>
          </p:cNvPr>
          <p:cNvSpPr>
            <a:spLocks noGrp="1"/>
          </p:cNvSpPr>
          <p:nvPr>
            <p:ph type="body" sz="quarter" idx="17" hasCustomPrompt="1"/>
          </p:nvPr>
        </p:nvSpPr>
        <p:spPr>
          <a:xfrm>
            <a:off x="515669" y="2714175"/>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36" name="Text Placeholder 8">
            <a:extLst>
              <a:ext uri="{FF2B5EF4-FFF2-40B4-BE49-F238E27FC236}">
                <a16:creationId xmlns:a16="http://schemas.microsoft.com/office/drawing/2014/main" id="{541ED023-3D59-0881-35EF-7A361C748F7C}"/>
              </a:ext>
            </a:extLst>
          </p:cNvPr>
          <p:cNvSpPr>
            <a:spLocks noGrp="1"/>
          </p:cNvSpPr>
          <p:nvPr>
            <p:ph type="body" sz="quarter" idx="18"/>
          </p:nvPr>
        </p:nvSpPr>
        <p:spPr>
          <a:xfrm>
            <a:off x="1285606" y="2714175"/>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15BF37D5-9537-2421-FA08-D1557413B450}"/>
              </a:ext>
            </a:extLst>
          </p:cNvPr>
          <p:cNvSpPr>
            <a:spLocks noGrp="1"/>
          </p:cNvSpPr>
          <p:nvPr>
            <p:ph type="body" sz="quarter" idx="21" hasCustomPrompt="1"/>
          </p:nvPr>
        </p:nvSpPr>
        <p:spPr>
          <a:xfrm>
            <a:off x="515669" y="3511518"/>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8" name="Text Placeholder 8">
            <a:extLst>
              <a:ext uri="{FF2B5EF4-FFF2-40B4-BE49-F238E27FC236}">
                <a16:creationId xmlns:a16="http://schemas.microsoft.com/office/drawing/2014/main" id="{058B72B7-9E05-4C3D-8400-CD6FCFC9EBD6}"/>
              </a:ext>
            </a:extLst>
          </p:cNvPr>
          <p:cNvSpPr>
            <a:spLocks noGrp="1"/>
          </p:cNvSpPr>
          <p:nvPr>
            <p:ph type="body" sz="quarter" idx="22"/>
          </p:nvPr>
        </p:nvSpPr>
        <p:spPr>
          <a:xfrm>
            <a:off x="1285606" y="3511518"/>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1B0F662B-8EF1-8BDE-BE29-D43397BBC5C0}"/>
              </a:ext>
            </a:extLst>
          </p:cNvPr>
          <p:cNvSpPr>
            <a:spLocks noGrp="1"/>
          </p:cNvSpPr>
          <p:nvPr>
            <p:ph type="body" sz="quarter" idx="25" hasCustomPrompt="1"/>
          </p:nvPr>
        </p:nvSpPr>
        <p:spPr>
          <a:xfrm>
            <a:off x="515669" y="4308861"/>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40" name="Text Placeholder 8">
            <a:extLst>
              <a:ext uri="{FF2B5EF4-FFF2-40B4-BE49-F238E27FC236}">
                <a16:creationId xmlns:a16="http://schemas.microsoft.com/office/drawing/2014/main" id="{967AAB2B-1CED-D7E2-8511-1731C21427CF}"/>
              </a:ext>
            </a:extLst>
          </p:cNvPr>
          <p:cNvSpPr>
            <a:spLocks noGrp="1"/>
          </p:cNvSpPr>
          <p:nvPr>
            <p:ph type="body" sz="quarter" idx="26"/>
          </p:nvPr>
        </p:nvSpPr>
        <p:spPr>
          <a:xfrm>
            <a:off x="1285606" y="4308861"/>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41" name="Text Placeholder 3">
            <a:extLst>
              <a:ext uri="{FF2B5EF4-FFF2-40B4-BE49-F238E27FC236}">
                <a16:creationId xmlns:a16="http://schemas.microsoft.com/office/drawing/2014/main" id="{45CCBF93-B4D8-9138-924B-67924A52151B}"/>
              </a:ext>
            </a:extLst>
          </p:cNvPr>
          <p:cNvSpPr>
            <a:spLocks noGrp="1"/>
          </p:cNvSpPr>
          <p:nvPr>
            <p:ph type="body" sz="quarter" idx="29" hasCustomPrompt="1"/>
          </p:nvPr>
        </p:nvSpPr>
        <p:spPr>
          <a:xfrm>
            <a:off x="515669" y="5102554"/>
            <a:ext cx="584200" cy="584200"/>
          </a:xfrm>
          <a:prstGeom prst="ellipse">
            <a:avLst/>
          </a:prstGeom>
          <a:solidFill>
            <a:schemeClr val="accent1"/>
          </a:solidFill>
        </p:spPr>
        <p:txBody>
          <a:bodyPr lIns="0" tIns="0" rIns="0" bIns="0" anchor="ctr" anchorCtr="1">
            <a:normAutofit/>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42" name="Text Placeholder 8">
            <a:extLst>
              <a:ext uri="{FF2B5EF4-FFF2-40B4-BE49-F238E27FC236}">
                <a16:creationId xmlns:a16="http://schemas.microsoft.com/office/drawing/2014/main" id="{B455E63B-4D5A-BFC9-039E-6121581B9926}"/>
              </a:ext>
            </a:extLst>
          </p:cNvPr>
          <p:cNvSpPr>
            <a:spLocks noGrp="1"/>
          </p:cNvSpPr>
          <p:nvPr>
            <p:ph type="body" sz="quarter" idx="30"/>
          </p:nvPr>
        </p:nvSpPr>
        <p:spPr>
          <a:xfrm>
            <a:off x="1285606" y="5102554"/>
            <a:ext cx="10390725"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9351786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17A7-DA57-4BC3-927A-CDE2AFE2751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B40761D-C409-46A9-86AD-5127F8E457B4}"/>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D3DFECA7-4B2D-4293-BEE6-6A5D37C8F4B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EFF9E3-B202-43BF-B16E-98B015479B4B}"/>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40532771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A051CC-7022-426D-954C-EC257A3F3C52}"/>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1A14901D-6CD4-42C0-86BD-580543A11B2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B9D251-6506-412C-8B3F-5553F71F0A3A}"/>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37547301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F5A26-CD31-4793-B58F-96BDA82851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5B0DAC1-ECD9-417B-9900-E8B62A9BBC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AA0B42-F80C-4C9A-A397-C9B9711C62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2781BC-614B-4DC6-AD15-ED6F9F4D935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63DC8F9F-1B62-423E-AF2A-2FBB1B792E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EC8E87-3892-4726-A36B-32432C13D8F8}"/>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42671647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66CF3-9AA9-46F1-B023-66F83F6880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F6A3E4-EADE-466B-AD98-F761195DD1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BC88B89-F095-4617-B331-933E510C1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AF6F9B-5A3F-4F56-B83A-E85F84D91075}"/>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2506D4E-8071-438B-8218-202CC117FE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482D0C-9006-476C-AF05-0E3DAD6F2E44}"/>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27745573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301D4-344E-4722-946D-9C1064ED275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2920F8-E9E7-4D75-94EC-93D785F6E9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4DD221-323A-4C4F-B493-A8B33F7FB9B9}"/>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98BDC4D5-DEE3-4D2C-8A9E-7CB81CA940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6EC003-7BE3-43DE-816F-7744FF8969C3}"/>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12171418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F95059-CC61-437B-8D6E-7CCA3338D1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117AAF-2F5E-488C-8F53-1FCABB6131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A6ABE5-346E-469E-B04A-0360DDC01E6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C1D4DA30-A063-4F34-97F8-475D25ABC5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2D5496-23A5-4BEA-ABB5-F94752DF3F5C}"/>
              </a:ext>
            </a:extLst>
          </p:cNvPr>
          <p:cNvSpPr>
            <a:spLocks noGrp="1"/>
          </p:cNvSpPr>
          <p:nvPr>
            <p:ph type="sldNum" sz="quarter" idx="12"/>
          </p:nvPr>
        </p:nvSpPr>
        <p:spPr/>
        <p:txBody>
          <a:bodyPr/>
          <a:lstStyle/>
          <a:p>
            <a:fld id="{58979381-4468-4F3D-98CA-476ED55DE635}" type="slidenum">
              <a:rPr lang="en-GB" smtClean="0"/>
              <a:t>‹#›</a:t>
            </a:fld>
            <a:endParaRPr lang="en-GB"/>
          </a:p>
        </p:txBody>
      </p:sp>
    </p:spTree>
    <p:extLst>
      <p:ext uri="{BB962C8B-B14F-4D97-AF65-F5344CB8AC3E}">
        <p14:creationId xmlns:p14="http://schemas.microsoft.com/office/powerpoint/2010/main" val="8767768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a:t>Click to edit Master title style</a:t>
            </a:r>
            <a:endParaRPr lang="en-GB"/>
          </a:p>
        </p:txBody>
      </p:sp>
      <p:sp>
        <p:nvSpPr>
          <p:cNvPr id="3" name="Content Placeholder 2"/>
          <p:cNvSpPr>
            <a:spLocks noGrp="1"/>
          </p:cNvSpPr>
          <p:nvPr>
            <p:ph idx="1"/>
          </p:nvPr>
        </p:nvSpPr>
        <p:spPr>
          <a:xfrm>
            <a:off x="623392" y="1844825"/>
            <a:ext cx="10959008" cy="42813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endParaRPr lang="en-GB"/>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a:p>
        </p:txBody>
      </p:sp>
    </p:spTree>
    <p:extLst>
      <p:ext uri="{BB962C8B-B14F-4D97-AF65-F5344CB8AC3E}">
        <p14:creationId xmlns:p14="http://schemas.microsoft.com/office/powerpoint/2010/main" val="533509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852935E-986A-417A-9F6E-35F0D583C2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17" name="Straight Connector 16">
            <a:extLst>
              <a:ext uri="{FF2B5EF4-FFF2-40B4-BE49-F238E27FC236}">
                <a16:creationId xmlns:a16="http://schemas.microsoft.com/office/drawing/2014/main" id="{2DEB8354-7A96-4AFE-BF87-B6D9EA4C273C}"/>
              </a:ext>
            </a:extLst>
          </p:cNvPr>
          <p:cNvCxnSpPr>
            <a:cxnSpLocks/>
          </p:cNvCxnSpPr>
          <p:nvPr userDrawn="1"/>
        </p:nvCxnSpPr>
        <p:spPr>
          <a:xfrm>
            <a:off x="1" y="4202961"/>
            <a:ext cx="12146151" cy="0"/>
          </a:xfrm>
          <a:prstGeom prst="line">
            <a:avLst/>
          </a:prstGeom>
          <a:ln w="34925">
            <a:solidFill>
              <a:srgbClr val="0090C6"/>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hasCustomPrompt="1"/>
          </p:nvPr>
        </p:nvSpPr>
        <p:spPr>
          <a:xfrm>
            <a:off x="867955" y="2566147"/>
            <a:ext cx="10708640" cy="1716631"/>
          </a:xfrm>
        </p:spPr>
        <p:txBody>
          <a:bodyPr anchor="b"/>
          <a:lstStyle>
            <a:lvl1pPr algn="l">
              <a:defRPr sz="6000" i="0">
                <a:solidFill>
                  <a:srgbClr val="0070C0"/>
                </a:solidFill>
                <a:latin typeface="Arial" panose="020B0604020202020204" pitchFamily="34" charset="0"/>
                <a:cs typeface="Arial" panose="020B0604020202020204" pitchFamily="34" charset="0"/>
              </a:defRPr>
            </a:lvl1pPr>
          </a:lstStyle>
          <a:p>
            <a:r>
              <a:rPr lang="en-US"/>
              <a:t>Section Slide</a:t>
            </a:r>
          </a:p>
        </p:txBody>
      </p:sp>
    </p:spTree>
    <p:extLst>
      <p:ext uri="{BB962C8B-B14F-4D97-AF65-F5344CB8AC3E}">
        <p14:creationId xmlns:p14="http://schemas.microsoft.com/office/powerpoint/2010/main" val="698929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436342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7" name="Table Placeholder 6">
            <a:extLst>
              <a:ext uri="{FF2B5EF4-FFF2-40B4-BE49-F238E27FC236}">
                <a16:creationId xmlns:a16="http://schemas.microsoft.com/office/drawing/2014/main" id="{25E99AC8-F1A0-B864-939C-B22774523AA1}"/>
              </a:ext>
            </a:extLst>
          </p:cNvPr>
          <p:cNvSpPr>
            <a:spLocks noGrp="1"/>
          </p:cNvSpPr>
          <p:nvPr>
            <p:ph type="tbl" sz="quarter" idx="13"/>
          </p:nvPr>
        </p:nvSpPr>
        <p:spPr>
          <a:xfrm>
            <a:off x="523874" y="1844675"/>
            <a:ext cx="11171901" cy="4279900"/>
          </a:xfrm>
        </p:spPr>
        <p:txBody>
          <a:bodyPr/>
          <a:lstStyle/>
          <a:p>
            <a:endParaRPr lang="en-GB"/>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368338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4" name="Chart Placeholder 3">
            <a:extLst>
              <a:ext uri="{FF2B5EF4-FFF2-40B4-BE49-F238E27FC236}">
                <a16:creationId xmlns:a16="http://schemas.microsoft.com/office/drawing/2014/main" id="{164B4764-414F-5563-3829-8610C730F6A2}"/>
              </a:ext>
            </a:extLst>
          </p:cNvPr>
          <p:cNvSpPr>
            <a:spLocks noGrp="1"/>
          </p:cNvSpPr>
          <p:nvPr>
            <p:ph type="chart" sz="quarter" idx="14"/>
          </p:nvPr>
        </p:nvSpPr>
        <p:spPr>
          <a:xfrm>
            <a:off x="523875" y="1844674"/>
            <a:ext cx="11171901" cy="4279901"/>
          </a:xfrm>
        </p:spPr>
        <p:txBody>
          <a:bodyPr/>
          <a:lstStyle/>
          <a:p>
            <a:endParaRPr lang="en-GB"/>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2570059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SmartArt Diagram">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pic>
        <p:nvPicPr>
          <p:cNvPr id="12" name="Picture 11" descr="Logo NHS Bedfordshire, Luton and Milton Keynes Integrated Care Board">
            <a:extLst>
              <a:ext uri="{FF2B5EF4-FFF2-40B4-BE49-F238E27FC236}">
                <a16:creationId xmlns:a16="http://schemas.microsoft.com/office/drawing/2014/main" id="{F2F551F1-B167-DDAD-F5C7-709FF9793E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7" name="SmartArt Placeholder 6">
            <a:extLst>
              <a:ext uri="{FF2B5EF4-FFF2-40B4-BE49-F238E27FC236}">
                <a16:creationId xmlns:a16="http://schemas.microsoft.com/office/drawing/2014/main" id="{FA0B32A7-6AE1-4B51-FD76-220CF0F3E849}"/>
              </a:ext>
            </a:extLst>
          </p:cNvPr>
          <p:cNvSpPr>
            <a:spLocks noGrp="1"/>
          </p:cNvSpPr>
          <p:nvPr>
            <p:ph type="dgm" sz="quarter" idx="15"/>
          </p:nvPr>
        </p:nvSpPr>
        <p:spPr>
          <a:xfrm>
            <a:off x="523875" y="1844675"/>
            <a:ext cx="11171901" cy="4279900"/>
          </a:xfrm>
        </p:spPr>
        <p:txBody>
          <a:bodyPr/>
          <a:lstStyle/>
          <a:p>
            <a:endParaRPr lang="en-GB"/>
          </a:p>
        </p:txBody>
      </p:sp>
      <p:sp>
        <p:nvSpPr>
          <p:cNvPr id="10" name="Rectangle 9">
            <a:extLst>
              <a:ext uri="{FF2B5EF4-FFF2-40B4-BE49-F238E27FC236}">
                <a16:creationId xmlns:a16="http://schemas.microsoft.com/office/drawing/2014/main" id="{6FB4D757-2CEE-3342-7180-0D539F07B348}"/>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6"/>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378724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9" name="Oval 8">
            <a:extLst>
              <a:ext uri="{FF2B5EF4-FFF2-40B4-BE49-F238E27FC236}">
                <a16:creationId xmlns:a16="http://schemas.microsoft.com/office/drawing/2014/main" id="{C061D5CC-E7BA-CD48-BEFA-732B875B9457}"/>
              </a:ext>
              <a:ext uri="{C183D7F6-B498-43B3-948B-1728B52AA6E4}">
                <adec:decorative xmlns:adec="http://schemas.microsoft.com/office/drawing/2017/decorative" val="1"/>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59621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3" name="Picture 12" descr="Logo NHS Bedfordshire, Luton and Milton Keynes Integrated Care Board">
            <a:extLst>
              <a:ext uri="{FF2B5EF4-FFF2-40B4-BE49-F238E27FC236}">
                <a16:creationId xmlns:a16="http://schemas.microsoft.com/office/drawing/2014/main" id="{FF131AAF-0690-B049-F07A-6EBD7BB9604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8408" y="386255"/>
            <a:ext cx="1927368" cy="962444"/>
          </a:xfrm>
          <a:prstGeom prst="rect">
            <a:avLst/>
          </a:prstGeom>
        </p:spPr>
      </p:pic>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Rectangle 9">
            <a:extLst>
              <a:ext uri="{FF2B5EF4-FFF2-40B4-BE49-F238E27FC236}">
                <a16:creationId xmlns:a16="http://schemas.microsoft.com/office/drawing/2014/main" id="{34F70970-6B55-C9CE-E1DC-A320C509C980}"/>
              </a:ext>
            </a:extLst>
          </p:cNvPr>
          <p:cNvSpPr/>
          <p:nvPr userDrawn="1"/>
        </p:nvSpPr>
        <p:spPr>
          <a:xfrm>
            <a:off x="0" y="6321714"/>
            <a:ext cx="12192000" cy="536285"/>
          </a:xfrm>
          <a:prstGeom prst="rect">
            <a:avLst/>
          </a:prstGeom>
          <a:solidFill>
            <a:srgbClr val="E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p:cNvSpPr>
            <a:spLocks noGrp="1"/>
          </p:cNvSpPr>
          <p:nvPr>
            <p:ph type="ftr" sz="quarter" idx="11"/>
          </p:nvPr>
        </p:nvSpPr>
        <p:spPr>
          <a:xfrm>
            <a:off x="523445" y="6321714"/>
            <a:ext cx="7403008" cy="536285"/>
          </a:xfrm>
          <a:prstGeom prst="rect">
            <a:avLst/>
          </a:prstGeom>
        </p:spPr>
        <p:txBody>
          <a:bodyPr lIns="0" tIns="0" rIns="0" bIns="0"/>
          <a:lstStyle>
            <a:lvl1pPr algn="l">
              <a:defRPr/>
            </a:lvl1pPr>
          </a:lstStyle>
          <a:p>
            <a:r>
              <a:rPr lang="en-GB" b="1"/>
              <a:t>NHS Bedfordshire, Luton and Milton Keynes Integrated Care Board</a:t>
            </a:r>
            <a:endParaRPr lang="en-GB"/>
          </a:p>
        </p:txBody>
      </p:sp>
      <p:sp>
        <p:nvSpPr>
          <p:cNvPr id="6" name="Slide Number Placeholder 5"/>
          <p:cNvSpPr>
            <a:spLocks noGrp="1"/>
          </p:cNvSpPr>
          <p:nvPr>
            <p:ph type="sldNum" sz="quarter" idx="12"/>
          </p:nvPr>
        </p:nvSpPr>
        <p:spPr>
          <a:xfrm>
            <a:off x="11208568" y="6356350"/>
            <a:ext cx="487208" cy="501649"/>
          </a:xfrm>
          <a:prstGeom prst="rect">
            <a:avLst/>
          </a:prstGeom>
        </p:spPr>
        <p:txBody>
          <a:bodyPr lIns="0" tIns="0" rIns="0" bIns="0"/>
          <a:lstStyle>
            <a:lvl1pPr algn="r">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16621401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2"/>
                </a:solidFill>
              </a:defRPr>
            </a:lvl1pPr>
          </a:lstStyle>
          <a:p>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r>
              <a:rPr lang="en-GB"/>
              <a:t>NHS Bedfordshire, Luton and Milton Keynes Integrated Care Board</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2"/>
                </a:solidFill>
              </a:defRPr>
            </a:lvl1pPr>
          </a:lstStyle>
          <a:p>
            <a:fld id="{30A60DCE-9105-48A5-8A92-25C9283756D1}" type="slidenum">
              <a:rPr lang="en-GB" smtClean="0"/>
              <a:pPr/>
              <a:t>‹#›</a:t>
            </a:fld>
            <a:endParaRPr lang="en-GB"/>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75" r:id="rId4"/>
    <p:sldLayoutId id="2147483674" r:id="rId5"/>
    <p:sldLayoutId id="2147483676" r:id="rId6"/>
    <p:sldLayoutId id="2147483677" r:id="rId7"/>
    <p:sldLayoutId id="2147483678" r:id="rId8"/>
    <p:sldLayoutId id="2147483660" r:id="rId9"/>
    <p:sldLayoutId id="2147483667" r:id="rId10"/>
    <p:sldLayoutId id="2147483668" r:id="rId11"/>
    <p:sldLayoutId id="2147483669" r:id="rId12"/>
    <p:sldLayoutId id="2147483672" r:id="rId13"/>
    <p:sldLayoutId id="2147483666" r:id="rId14"/>
    <p:sldLayoutId id="2147483661" r:id="rId15"/>
    <p:sldLayoutId id="2147483662" r:id="rId16"/>
    <p:sldLayoutId id="2147483664" r:id="rId17"/>
    <p:sldLayoutId id="2147483663" r:id="rId18"/>
    <p:sldLayoutId id="2147483665" r:id="rId19"/>
    <p:sldLayoutId id="2147483652" r:id="rId20"/>
    <p:sldLayoutId id="2147483687" r:id="rId21"/>
    <p:sldLayoutId id="2147483688" r:id="rId22"/>
    <p:sldLayoutId id="2147483689" r:id="rId23"/>
    <p:sldLayoutId id="2147483681" r:id="rId24"/>
    <p:sldLayoutId id="2147483680" r:id="rId25"/>
    <p:sldLayoutId id="2147483682" r:id="rId26"/>
    <p:sldLayoutId id="2147483679" r:id="rId27"/>
    <p:sldLayoutId id="2147483683" r:id="rId28"/>
    <p:sldLayoutId id="2147483684" r:id="rId29"/>
    <p:sldLayoutId id="2147483685" r:id="rId30"/>
    <p:sldLayoutId id="2147483686" r:id="rId31"/>
    <p:sldLayoutId id="2147483654" r:id="rId32"/>
    <p:sldLayoutId id="2147483655" r:id="rId33"/>
    <p:sldLayoutId id="2147483673" r:id="rId34"/>
  </p:sldLayoutIdLst>
  <p:hf hdr="0" dt="0"/>
  <p:txStyles>
    <p:titleStyle>
      <a:lvl1pPr algn="l" defTabSz="914400" rtl="0" eaLnBrk="1" latinLnBrk="0" hangingPunct="1">
        <a:spcBef>
          <a:spcPct val="0"/>
        </a:spcBef>
        <a:buNone/>
        <a:defRPr sz="4000" b="1"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9BDDE9-5B2C-48D9-8CBA-6C8AA2CFB4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36DD48-C6A9-4BD8-86D9-C5A8FB8FF1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D36566-5FC3-4578-8A5E-D73CC389B4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39699C02-7DED-4D0A-8D30-35D8D4E4C7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DF0594F-3838-4D91-AF92-DEEE4FF64C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979381-4468-4F3D-98CA-476ED55DE635}" type="slidenum">
              <a:rPr lang="en-GB" smtClean="0"/>
              <a:t>‹#›</a:t>
            </a:fld>
            <a:endParaRPr lang="en-GB"/>
          </a:p>
        </p:txBody>
      </p:sp>
    </p:spTree>
    <p:extLst>
      <p:ext uri="{BB962C8B-B14F-4D97-AF65-F5344CB8AC3E}">
        <p14:creationId xmlns:p14="http://schemas.microsoft.com/office/powerpoint/2010/main" val="234495086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1.svg"/></Relationships>
</file>

<file path=ppt/slides/_rels/slide15.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slides/_rels/slide1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sv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41.sv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slides/_rels/slide17.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www.ihi.org/Engage/Initiatives/TripleAim/Pages/default.aspx"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1.xml"/><Relationship Id="rId1" Type="http://schemas.openxmlformats.org/officeDocument/2006/relationships/slideLayout" Target="../slideLayouts/slideLayout36.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www.ihi.org/Engage/Initiatives/TripleAim/Pages/default.aspx"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DFAEB-463C-9F48-B3A1-B84176641AF1}"/>
              </a:ext>
            </a:extLst>
          </p:cNvPr>
          <p:cNvSpPr>
            <a:spLocks noGrp="1"/>
          </p:cNvSpPr>
          <p:nvPr>
            <p:ph type="title"/>
          </p:nvPr>
        </p:nvSpPr>
        <p:spPr>
          <a:xfrm>
            <a:off x="606228" y="536574"/>
            <a:ext cx="6946644" cy="2459004"/>
          </a:xfrm>
        </p:spPr>
        <p:txBody>
          <a:bodyPr vert="horz" lIns="91440" tIns="45720" rIns="91440" bIns="45720" rtlCol="0" anchor="b" anchorCtr="0">
            <a:normAutofit/>
          </a:bodyPr>
          <a:lstStyle/>
          <a:p>
            <a:r>
              <a:rPr lang="en-GB" dirty="0"/>
              <a:t>BLMK Learning Disabilities and Autism Strategy 2023/2026 (FINAL)</a:t>
            </a:r>
            <a:endParaRPr lang="en-US" dirty="0"/>
          </a:p>
        </p:txBody>
      </p:sp>
      <p:sp>
        <p:nvSpPr>
          <p:cNvPr id="4" name="Text Placeholder 2">
            <a:extLst>
              <a:ext uri="{FF2B5EF4-FFF2-40B4-BE49-F238E27FC236}">
                <a16:creationId xmlns:a16="http://schemas.microsoft.com/office/drawing/2014/main" id="{F99EF6DE-D746-441C-B546-BE2FC900DA4D}"/>
              </a:ext>
            </a:extLst>
          </p:cNvPr>
          <p:cNvSpPr txBox="1">
            <a:spLocks/>
          </p:cNvSpPr>
          <p:nvPr/>
        </p:nvSpPr>
        <p:spPr>
          <a:xfrm>
            <a:off x="606228" y="3134508"/>
            <a:ext cx="6429060" cy="888950"/>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US" dirty="0"/>
              <a:t>October </a:t>
            </a:r>
            <a:r>
              <a:rPr lang="en-US" kern="1200" dirty="0">
                <a:latin typeface="+mn-lt"/>
                <a:ea typeface="+mn-ea"/>
                <a:cs typeface="+mn-cs"/>
              </a:rPr>
              <a:t>2023 v.</a:t>
            </a:r>
            <a:r>
              <a:rPr lang="en-US" dirty="0"/>
              <a:t>7</a:t>
            </a:r>
            <a:endParaRPr lang="en-US" kern="1200" dirty="0">
              <a:latin typeface="+mn-lt"/>
              <a:ea typeface="+mn-ea"/>
              <a:cs typeface="+mn-cs"/>
            </a:endParaRPr>
          </a:p>
        </p:txBody>
      </p:sp>
    </p:spTree>
    <p:extLst>
      <p:ext uri="{BB962C8B-B14F-4D97-AF65-F5344CB8AC3E}">
        <p14:creationId xmlns:p14="http://schemas.microsoft.com/office/powerpoint/2010/main" val="262172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2 – Identify Needs and Assets</a:t>
            </a:r>
            <a:endParaRPr lang="en-US" sz="3600" b="1">
              <a:cs typeface="Arial" panose="020B0604020202020204"/>
            </a:endParaRPr>
          </a:p>
        </p:txBody>
      </p:sp>
      <p:sp>
        <p:nvSpPr>
          <p:cNvPr id="3" name="TextBox 2">
            <a:extLst>
              <a:ext uri="{FF2B5EF4-FFF2-40B4-BE49-F238E27FC236}">
                <a16:creationId xmlns:a16="http://schemas.microsoft.com/office/drawing/2014/main" id="{7D8552CF-10A3-2D10-355A-7F35959F02DE}"/>
              </a:ext>
            </a:extLst>
          </p:cNvPr>
          <p:cNvSpPr txBox="1"/>
          <p:nvPr/>
        </p:nvSpPr>
        <p:spPr>
          <a:xfrm>
            <a:off x="3431704" y="1772816"/>
            <a:ext cx="8501550"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t>To identify the needs and assets of people with a learning disability and autistic people in BLMK, we undertook a 3-part data review. </a:t>
            </a:r>
            <a:r>
              <a:rPr lang="en-GB" sz="2400"/>
              <a:t>This meant following 3 steps:</a:t>
            </a:r>
            <a:endParaRPr lang="en-US" sz="2000"/>
          </a:p>
          <a:p>
            <a:endParaRPr lang="en-GB" sz="2400"/>
          </a:p>
          <a:p>
            <a:pPr marL="457200" indent="-457200">
              <a:buAutoNum type="arabicPeriod"/>
            </a:pPr>
            <a:r>
              <a:rPr lang="en-GB" sz="2400"/>
              <a:t>Review the data already available – quantitative and qualitative</a:t>
            </a:r>
            <a:endParaRPr lang="en-GB" sz="2400">
              <a:cs typeface="Arial" panose="020B0604020202020204"/>
            </a:endParaRPr>
          </a:p>
          <a:p>
            <a:pPr marL="457200" indent="-457200">
              <a:buAutoNum type="arabicPeriod"/>
            </a:pPr>
            <a:r>
              <a:rPr lang="en-GB" sz="2400"/>
              <a:t>Seek input from those working with, and supporting, this population</a:t>
            </a:r>
            <a:endParaRPr lang="en-GB" sz="2400">
              <a:cs typeface="Arial" panose="020B0604020202020204"/>
            </a:endParaRPr>
          </a:p>
          <a:p>
            <a:pPr marL="457200" indent="-457200">
              <a:buAutoNum type="arabicPeriod"/>
            </a:pPr>
            <a:r>
              <a:rPr lang="en-GB" sz="2400"/>
              <a:t>Learn from people with lived experience</a:t>
            </a:r>
            <a:endParaRPr lang="en-GB" sz="2400">
              <a:cs typeface="Arial"/>
            </a:endParaRPr>
          </a:p>
          <a:p>
            <a:endParaRPr lang="en-GB" sz="2400" b="1"/>
          </a:p>
        </p:txBody>
      </p:sp>
      <p:grpSp>
        <p:nvGrpSpPr>
          <p:cNvPr id="9" name="Group 8">
            <a:extLst>
              <a:ext uri="{FF2B5EF4-FFF2-40B4-BE49-F238E27FC236}">
                <a16:creationId xmlns:a16="http://schemas.microsoft.com/office/drawing/2014/main" id="{798D5BD9-9E03-DAD7-360F-5BE312218A9B}"/>
              </a:ext>
            </a:extLst>
          </p:cNvPr>
          <p:cNvGrpSpPr/>
          <p:nvPr/>
        </p:nvGrpSpPr>
        <p:grpSpPr>
          <a:xfrm>
            <a:off x="449789" y="1268760"/>
            <a:ext cx="2455188" cy="4659879"/>
            <a:chOff x="9379326" y="1681132"/>
            <a:chExt cx="2455188" cy="4659879"/>
          </a:xfrm>
        </p:grpSpPr>
        <p:sp>
          <p:nvSpPr>
            <p:cNvPr id="20" name="Freeform 3">
              <a:extLst>
                <a:ext uri="{FF2B5EF4-FFF2-40B4-BE49-F238E27FC236}">
                  <a16:creationId xmlns:a16="http://schemas.microsoft.com/office/drawing/2014/main" id="{D36251F2-FE59-13CF-E5B5-A02648DFA925}"/>
                </a:ext>
              </a:extLst>
            </p:cNvPr>
            <p:cNvSpPr/>
            <p:nvPr/>
          </p:nvSpPr>
          <p:spPr>
            <a:xfrm>
              <a:off x="9869340" y="1681132"/>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a:outerShdw blurRad="50800" dist="38100" dir="5400000" algn="t" rotWithShape="0">
                <a:prstClr val="black">
                  <a:alpha val="40000"/>
                </a:prstClr>
              </a:outerShdw>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cxnSp>
          <p:nvCxnSpPr>
            <p:cNvPr id="6" name="Straight Arrow Connector 5">
              <a:extLst>
                <a:ext uri="{FF2B5EF4-FFF2-40B4-BE49-F238E27FC236}">
                  <a16:creationId xmlns:a16="http://schemas.microsoft.com/office/drawing/2014/main" id="{18846DE2-5333-E208-0642-208369EB6FAC}"/>
                </a:ext>
              </a:extLst>
            </p:cNvPr>
            <p:cNvCxnSpPr/>
            <p:nvPr/>
          </p:nvCxnSpPr>
          <p:spPr>
            <a:xfrm>
              <a:off x="10606920" y="2528778"/>
              <a:ext cx="0" cy="612190"/>
            </a:xfrm>
            <a:prstGeom prst="straightConnector1">
              <a:avLst/>
            </a:prstGeom>
            <a:ln w="28575" cap="flat" cmpd="sng" algn="ctr">
              <a:solidFill>
                <a:schemeClr val="accent1"/>
              </a:solidFill>
              <a:prstDash val="solid"/>
              <a:round/>
              <a:headEnd type="none" w="med" len="med"/>
              <a:tailEnd type="arrow" w="med" len="med"/>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8" name="TextBox 7">
              <a:extLst>
                <a:ext uri="{FF2B5EF4-FFF2-40B4-BE49-F238E27FC236}">
                  <a16:creationId xmlns:a16="http://schemas.microsoft.com/office/drawing/2014/main" id="{C1A2674B-8851-7833-45F7-865A25D46EDE}"/>
                </a:ext>
              </a:extLst>
            </p:cNvPr>
            <p:cNvSpPr txBox="1"/>
            <p:nvPr/>
          </p:nvSpPr>
          <p:spPr>
            <a:xfrm>
              <a:off x="9379326" y="3140968"/>
              <a:ext cx="2455188" cy="3200043"/>
            </a:xfrm>
            <a:prstGeom prst="roundRect">
              <a:avLst>
                <a:gd name="adj" fmla="val 4493"/>
              </a:avLst>
            </a:prstGeom>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buAutoNum type="arabicPeriod"/>
              </a:pPr>
              <a:r>
                <a:rPr lang="en-GB" sz="1800">
                  <a:solidFill>
                    <a:schemeClr val="accent1">
                      <a:lumMod val="75000"/>
                    </a:schemeClr>
                  </a:solidFill>
                </a:rPr>
                <a:t>What does the </a:t>
              </a:r>
              <a:r>
                <a:rPr lang="en-GB" sz="1800" b="1">
                  <a:solidFill>
                    <a:schemeClr val="accent1">
                      <a:lumMod val="75000"/>
                    </a:schemeClr>
                  </a:solidFill>
                </a:rPr>
                <a:t>data</a:t>
              </a:r>
              <a:r>
                <a:rPr lang="en-GB" sz="1800">
                  <a:solidFill>
                    <a:schemeClr val="accent1">
                      <a:lumMod val="75000"/>
                    </a:schemeClr>
                  </a:solidFill>
                </a:rPr>
                <a:t> say?</a:t>
              </a:r>
            </a:p>
            <a:p>
              <a:pPr marL="342900" indent="-342900">
                <a:buAutoNum type="arabicPeriod"/>
              </a:pPr>
              <a:endParaRPr lang="en-GB" sz="1800">
                <a:solidFill>
                  <a:schemeClr val="accent1">
                    <a:lumMod val="75000"/>
                  </a:schemeClr>
                </a:solidFill>
              </a:endParaRPr>
            </a:p>
            <a:p>
              <a:pPr marL="342900" indent="-342900">
                <a:buAutoNum type="arabicPeriod"/>
              </a:pPr>
              <a:r>
                <a:rPr lang="en-GB" sz="1800">
                  <a:solidFill>
                    <a:schemeClr val="accent1">
                      <a:lumMod val="75000"/>
                    </a:schemeClr>
                  </a:solidFill>
                </a:rPr>
                <a:t>What do people who </a:t>
              </a:r>
              <a:r>
                <a:rPr lang="en-GB" sz="1800" b="1">
                  <a:solidFill>
                    <a:schemeClr val="accent1">
                      <a:lumMod val="75000"/>
                    </a:schemeClr>
                  </a:solidFill>
                </a:rPr>
                <a:t>work closely </a:t>
              </a:r>
              <a:r>
                <a:rPr lang="en-GB" sz="1800">
                  <a:solidFill>
                    <a:schemeClr val="accent1">
                      <a:lumMod val="75000"/>
                    </a:schemeClr>
                  </a:solidFill>
                </a:rPr>
                <a:t>with the population say?</a:t>
              </a:r>
              <a:endParaRPr lang="en-GB">
                <a:solidFill>
                  <a:schemeClr val="accent1">
                    <a:lumMod val="75000"/>
                  </a:schemeClr>
                </a:solidFill>
              </a:endParaRPr>
            </a:p>
            <a:p>
              <a:pPr marL="342900" indent="-342900">
                <a:buAutoNum type="arabicPeriod"/>
              </a:pPr>
              <a:endParaRPr lang="en-GB" sz="1800">
                <a:solidFill>
                  <a:schemeClr val="accent1">
                    <a:lumMod val="75000"/>
                  </a:schemeClr>
                </a:solidFill>
              </a:endParaRPr>
            </a:p>
            <a:p>
              <a:pPr marL="342900" indent="-342900">
                <a:buAutoNum type="arabicPeriod"/>
              </a:pPr>
              <a:r>
                <a:rPr lang="en-GB" sz="1800">
                  <a:solidFill>
                    <a:schemeClr val="accent1">
                      <a:lumMod val="75000"/>
                    </a:schemeClr>
                  </a:solidFill>
                </a:rPr>
                <a:t>What do people </a:t>
              </a:r>
              <a:r>
                <a:rPr lang="en-GB">
                  <a:solidFill>
                    <a:schemeClr val="accent1">
                      <a:lumMod val="75000"/>
                    </a:schemeClr>
                  </a:solidFill>
                </a:rPr>
                <a:t>with </a:t>
              </a:r>
              <a:r>
                <a:rPr lang="en-GB" b="1">
                  <a:solidFill>
                    <a:schemeClr val="accent1">
                      <a:lumMod val="75000"/>
                    </a:schemeClr>
                  </a:solidFill>
                </a:rPr>
                <a:t>lived experience </a:t>
              </a:r>
              <a:r>
                <a:rPr lang="en-GB">
                  <a:solidFill>
                    <a:schemeClr val="accent1">
                      <a:lumMod val="75000"/>
                    </a:schemeClr>
                  </a:solidFill>
                </a:rPr>
                <a:t>say?</a:t>
              </a:r>
              <a:endParaRPr lang="en-GB" sz="1800">
                <a:solidFill>
                  <a:schemeClr val="accent1">
                    <a:lumMod val="75000"/>
                  </a:schemeClr>
                </a:solidFill>
              </a:endParaRPr>
            </a:p>
          </p:txBody>
        </p:sp>
      </p:grpSp>
    </p:spTree>
    <p:extLst>
      <p:ext uri="{BB962C8B-B14F-4D97-AF65-F5344CB8AC3E}">
        <p14:creationId xmlns:p14="http://schemas.microsoft.com/office/powerpoint/2010/main" val="3691475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335360" y="-155398"/>
            <a:ext cx="11190387" cy="1118063"/>
          </a:xfrm>
        </p:spPr>
        <p:txBody>
          <a:bodyPr>
            <a:normAutofit/>
          </a:bodyPr>
          <a:lstStyle/>
          <a:p>
            <a:br>
              <a:rPr lang="en-GB" sz="3600" b="1"/>
            </a:br>
            <a:r>
              <a:rPr lang="en-GB" sz="3600" b="1"/>
              <a:t>Step 2 – Identify Needs and Assets</a:t>
            </a:r>
            <a:endParaRPr lang="en-US" sz="3600" b="1"/>
          </a:p>
        </p:txBody>
      </p:sp>
      <p:sp>
        <p:nvSpPr>
          <p:cNvPr id="3" name="TextBox 2">
            <a:extLst>
              <a:ext uri="{FF2B5EF4-FFF2-40B4-BE49-F238E27FC236}">
                <a16:creationId xmlns:a16="http://schemas.microsoft.com/office/drawing/2014/main" id="{7D8552CF-10A3-2D10-355A-7F35959F02DE}"/>
              </a:ext>
            </a:extLst>
          </p:cNvPr>
          <p:cNvSpPr txBox="1"/>
          <p:nvPr/>
        </p:nvSpPr>
        <p:spPr>
          <a:xfrm>
            <a:off x="244077" y="1229533"/>
            <a:ext cx="9471139" cy="61863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
            </a:pPr>
            <a:r>
              <a:rPr lang="en-GB">
                <a:cs typeface="Arial" panose="020B0604020202020204"/>
              </a:rPr>
              <a:t>The number of people recorded on the </a:t>
            </a:r>
            <a:r>
              <a:rPr lang="en-GB" b="1">
                <a:cs typeface="Arial" panose="020B0604020202020204"/>
              </a:rPr>
              <a:t>BLMK learning disability register increased by almost 6% </a:t>
            </a:r>
            <a:r>
              <a:rPr lang="en-GB">
                <a:cs typeface="Arial" panose="020B0604020202020204"/>
              </a:rPr>
              <a:t>between March 2022 and March 2023. </a:t>
            </a:r>
            <a:endParaRPr lang="en-US">
              <a:cs typeface="Arial"/>
            </a:endParaRPr>
          </a:p>
          <a:p>
            <a:pPr marL="342900" indent="-342900">
              <a:buFont typeface="Wingdings"/>
              <a:buChar char="§"/>
            </a:pPr>
            <a:r>
              <a:rPr lang="en-GB">
                <a:cs typeface="Arial" panose="020B0604020202020204"/>
              </a:rPr>
              <a:t>The proportion of people with a learning disability in BLMK with a </a:t>
            </a:r>
            <a:r>
              <a:rPr lang="en-GB" b="1">
                <a:cs typeface="Arial" panose="020B0604020202020204"/>
              </a:rPr>
              <a:t>comorbidity increased</a:t>
            </a:r>
            <a:r>
              <a:rPr lang="en-GB">
                <a:cs typeface="Arial" panose="020B0604020202020204"/>
              </a:rPr>
              <a:t> from 2022 to 2023. The largest comorbidity increases were observed within Non-Diabetic Hyperglycaemia, Obesity, Hypertension, Depression, Diabetes, and Asthma. </a:t>
            </a:r>
            <a:endParaRPr lang="en-GB">
              <a:solidFill>
                <a:srgbClr val="0D0D0D"/>
              </a:solidFill>
              <a:cs typeface="Arial" panose="020B0604020202020204"/>
            </a:endParaRPr>
          </a:p>
          <a:p>
            <a:pPr marL="342900" indent="-342900">
              <a:buFont typeface="Wingdings"/>
              <a:buChar char="§"/>
            </a:pPr>
            <a:r>
              <a:rPr lang="en-US">
                <a:solidFill>
                  <a:srgbClr val="0D0D0D"/>
                </a:solidFill>
                <a:cs typeface="Arial" panose="020B0604020202020204"/>
              </a:rPr>
              <a:t>People with a learning disability in BLMK were found to be </a:t>
            </a:r>
            <a:r>
              <a:rPr lang="en-US" b="1">
                <a:solidFill>
                  <a:srgbClr val="0D0D0D"/>
                </a:solidFill>
                <a:cs typeface="Arial" panose="020B0604020202020204"/>
              </a:rPr>
              <a:t>24% less likely to receive Bowel Cancer Screening</a:t>
            </a:r>
            <a:r>
              <a:rPr lang="en-US">
                <a:solidFill>
                  <a:srgbClr val="0D0D0D"/>
                </a:solidFill>
                <a:cs typeface="Arial" panose="020B0604020202020204"/>
              </a:rPr>
              <a:t>, 15% less likely to receive Breast Cancer Screening, and 3% less likely to receive Cervical Cancer Screening compared to the population average. </a:t>
            </a:r>
            <a:endParaRPr lang="en-GB">
              <a:solidFill>
                <a:srgbClr val="0D0D0D"/>
              </a:solidFill>
              <a:cs typeface="Arial" panose="020B0604020202020204"/>
            </a:endParaRPr>
          </a:p>
          <a:p>
            <a:pPr marL="342900" indent="-342900">
              <a:buFont typeface="Wingdings"/>
              <a:buChar char="§"/>
            </a:pPr>
            <a:r>
              <a:rPr lang="en-US">
                <a:solidFill>
                  <a:srgbClr val="0D0D0D"/>
                </a:solidFill>
                <a:cs typeface="Arial" panose="020B0604020202020204"/>
              </a:rPr>
              <a:t>Autistic people in BLMK were found to be </a:t>
            </a:r>
            <a:r>
              <a:rPr lang="en-US" b="1">
                <a:solidFill>
                  <a:srgbClr val="0D0D0D"/>
                </a:solidFill>
                <a:cs typeface="Arial" panose="020B0604020202020204"/>
              </a:rPr>
              <a:t>16% less likely to receive Bowel Cancer screening</a:t>
            </a:r>
            <a:r>
              <a:rPr lang="en-US">
                <a:solidFill>
                  <a:srgbClr val="0D0D0D"/>
                </a:solidFill>
                <a:cs typeface="Arial" panose="020B0604020202020204"/>
              </a:rPr>
              <a:t>, 10% less likely to receive Breast Cancer Screening, and 7% less likely to receive Cervical Cancer Screening compared to the population average. </a:t>
            </a:r>
          </a:p>
          <a:p>
            <a:pPr marL="342900" indent="-342900">
              <a:buFont typeface="Wingdings"/>
              <a:buChar char="§"/>
            </a:pPr>
            <a:r>
              <a:rPr lang="en-GB" b="1">
                <a:cs typeface="Arial" panose="020B0604020202020204"/>
              </a:rPr>
              <a:t>Males are less likely </a:t>
            </a:r>
            <a:r>
              <a:rPr lang="en-GB">
                <a:cs typeface="Arial" panose="020B0604020202020204"/>
              </a:rPr>
              <a:t>to receive a learning disability </a:t>
            </a:r>
            <a:r>
              <a:rPr lang="en-GB" b="1">
                <a:cs typeface="Arial" panose="020B0604020202020204"/>
              </a:rPr>
              <a:t>Annual Health Checks</a:t>
            </a:r>
            <a:r>
              <a:rPr lang="en-GB">
                <a:cs typeface="Arial" panose="020B0604020202020204"/>
              </a:rPr>
              <a:t> than females. </a:t>
            </a:r>
          </a:p>
          <a:p>
            <a:pPr marL="342900" indent="-342900">
              <a:buFont typeface="Wingdings"/>
              <a:buChar char="§"/>
            </a:pPr>
            <a:r>
              <a:rPr lang="en-US">
                <a:solidFill>
                  <a:srgbClr val="0D0D0D"/>
                </a:solidFill>
                <a:cs typeface="Arial" panose="020B0604020202020204"/>
              </a:rPr>
              <a:t>People with an </a:t>
            </a:r>
            <a:r>
              <a:rPr lang="en-US" b="1">
                <a:solidFill>
                  <a:srgbClr val="0D0D0D"/>
                </a:solidFill>
                <a:cs typeface="Arial" panose="020B0604020202020204"/>
              </a:rPr>
              <a:t>‘unknown’ severity of learning disability </a:t>
            </a:r>
            <a:r>
              <a:rPr lang="en-US">
                <a:solidFill>
                  <a:srgbClr val="0D0D0D"/>
                </a:solidFill>
                <a:cs typeface="Arial" panose="020B0604020202020204"/>
              </a:rPr>
              <a:t>are 4</a:t>
            </a:r>
            <a:r>
              <a:rPr lang="en-US" b="1">
                <a:solidFill>
                  <a:srgbClr val="0D0D0D"/>
                </a:solidFill>
                <a:cs typeface="Arial" panose="020B0604020202020204"/>
              </a:rPr>
              <a:t>% less likely to receive an Annual Health Check </a:t>
            </a:r>
            <a:r>
              <a:rPr lang="en-US">
                <a:solidFill>
                  <a:srgbClr val="0D0D0D"/>
                </a:solidFill>
                <a:cs typeface="Arial" panose="020B0604020202020204"/>
              </a:rPr>
              <a:t>compared to the rest of the population.</a:t>
            </a:r>
            <a:endParaRPr lang="en-GB">
              <a:solidFill>
                <a:srgbClr val="0D0D0D"/>
              </a:solidFill>
              <a:cs typeface="Arial" panose="020B0604020202020204"/>
            </a:endParaRPr>
          </a:p>
          <a:p>
            <a:pPr marL="342900" indent="-342900">
              <a:buFont typeface="Wingdings"/>
              <a:buChar char="§"/>
            </a:pPr>
            <a:r>
              <a:rPr lang="en-US">
                <a:solidFill>
                  <a:srgbClr val="0D0D0D"/>
                </a:solidFill>
                <a:cs typeface="Arial" panose="020B0604020202020204"/>
              </a:rPr>
              <a:t>People with an </a:t>
            </a:r>
            <a:r>
              <a:rPr lang="en-US" b="1">
                <a:solidFill>
                  <a:srgbClr val="0D0D0D"/>
                </a:solidFill>
                <a:cs typeface="Arial" panose="020B0604020202020204"/>
              </a:rPr>
              <a:t>‘unknown’ ethnicity are almost 8% less likely to receive an Annual Health Check</a:t>
            </a:r>
            <a:r>
              <a:rPr lang="en-US">
                <a:solidFill>
                  <a:srgbClr val="0D0D0D"/>
                </a:solidFill>
                <a:cs typeface="Arial" panose="020B0604020202020204"/>
              </a:rPr>
              <a:t> compared to the rest of the population. </a:t>
            </a:r>
          </a:p>
          <a:p>
            <a:endParaRPr lang="en-GB" sz="2400" b="1">
              <a:highlight>
                <a:srgbClr val="FFFF00"/>
              </a:highlight>
              <a:cs typeface="Arial" panose="020B0604020202020204"/>
            </a:endParaRPr>
          </a:p>
          <a:p>
            <a:endParaRPr lang="en-GB" sz="2400" b="1">
              <a:highlight>
                <a:srgbClr val="FFFF00"/>
              </a:highlight>
              <a:cs typeface="Arial" panose="020B0604020202020204"/>
            </a:endParaRPr>
          </a:p>
          <a:p>
            <a:endParaRPr lang="en-GB" sz="2400" b="1">
              <a:highlight>
                <a:srgbClr val="FFFF00"/>
              </a:highlight>
              <a:cs typeface="Arial" panose="020B0604020202020204"/>
            </a:endParaRPr>
          </a:p>
        </p:txBody>
      </p:sp>
      <p:grpSp>
        <p:nvGrpSpPr>
          <p:cNvPr id="9" name="Group 8">
            <a:extLst>
              <a:ext uri="{FF2B5EF4-FFF2-40B4-BE49-F238E27FC236}">
                <a16:creationId xmlns:a16="http://schemas.microsoft.com/office/drawing/2014/main" id="{798D5BD9-9E03-DAD7-360F-5BE312218A9B}"/>
              </a:ext>
            </a:extLst>
          </p:cNvPr>
          <p:cNvGrpSpPr/>
          <p:nvPr/>
        </p:nvGrpSpPr>
        <p:grpSpPr>
          <a:xfrm>
            <a:off x="9760016" y="1763190"/>
            <a:ext cx="2187907" cy="2118668"/>
            <a:chOff x="9379326" y="1681132"/>
            <a:chExt cx="2455188" cy="2118668"/>
          </a:xfrm>
        </p:grpSpPr>
        <p:sp>
          <p:nvSpPr>
            <p:cNvPr id="20" name="Freeform 3">
              <a:extLst>
                <a:ext uri="{FF2B5EF4-FFF2-40B4-BE49-F238E27FC236}">
                  <a16:creationId xmlns:a16="http://schemas.microsoft.com/office/drawing/2014/main" id="{D36251F2-FE59-13CF-E5B5-A02648DFA925}"/>
                </a:ext>
              </a:extLst>
            </p:cNvPr>
            <p:cNvSpPr/>
            <p:nvPr/>
          </p:nvSpPr>
          <p:spPr>
            <a:xfrm>
              <a:off x="9869340" y="1681132"/>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a:outerShdw blurRad="50800" dist="38100" dir="5400000" algn="t" rotWithShape="0">
                <a:prstClr val="black">
                  <a:alpha val="40000"/>
                </a:prstClr>
              </a:outerShdw>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cxnSp>
          <p:nvCxnSpPr>
            <p:cNvPr id="6" name="Straight Arrow Connector 5">
              <a:extLst>
                <a:ext uri="{FF2B5EF4-FFF2-40B4-BE49-F238E27FC236}">
                  <a16:creationId xmlns:a16="http://schemas.microsoft.com/office/drawing/2014/main" id="{18846DE2-5333-E208-0642-208369EB6FAC}"/>
                </a:ext>
              </a:extLst>
            </p:cNvPr>
            <p:cNvCxnSpPr/>
            <p:nvPr/>
          </p:nvCxnSpPr>
          <p:spPr>
            <a:xfrm>
              <a:off x="10606920" y="2528778"/>
              <a:ext cx="0" cy="612190"/>
            </a:xfrm>
            <a:prstGeom prst="straightConnector1">
              <a:avLst/>
            </a:prstGeom>
            <a:ln w="28575" cap="flat" cmpd="sng" algn="ctr">
              <a:solidFill>
                <a:schemeClr val="accent1"/>
              </a:solidFill>
              <a:prstDash val="solid"/>
              <a:round/>
              <a:headEnd type="none" w="med" len="med"/>
              <a:tailEnd type="arrow" w="med" len="med"/>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8" name="TextBox 7">
              <a:extLst>
                <a:ext uri="{FF2B5EF4-FFF2-40B4-BE49-F238E27FC236}">
                  <a16:creationId xmlns:a16="http://schemas.microsoft.com/office/drawing/2014/main" id="{C1A2674B-8851-7833-45F7-865A25D46EDE}"/>
                </a:ext>
              </a:extLst>
            </p:cNvPr>
            <p:cNvSpPr txBox="1"/>
            <p:nvPr/>
          </p:nvSpPr>
          <p:spPr>
            <a:xfrm>
              <a:off x="9379326" y="3140968"/>
              <a:ext cx="2455188" cy="658832"/>
            </a:xfrm>
            <a:prstGeom prst="roundRect">
              <a:avLst>
                <a:gd name="adj" fmla="val 4493"/>
              </a:avLst>
            </a:prstGeom>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91440" tIns="45720" rIns="91440" bIns="45720" anchor="t">
              <a:spAutoFit/>
            </a:bodyPr>
            <a:lstStyle/>
            <a:p>
              <a:pPr marL="342900" indent="-342900">
                <a:buAutoNum type="arabicPeriod"/>
              </a:pPr>
              <a:r>
                <a:rPr lang="en-GB" sz="1800">
                  <a:solidFill>
                    <a:schemeClr val="accent1">
                      <a:lumMod val="75000"/>
                    </a:schemeClr>
                  </a:solidFill>
                </a:rPr>
                <a:t>What does the </a:t>
              </a:r>
              <a:r>
                <a:rPr lang="en-GB" sz="1800" b="1">
                  <a:solidFill>
                    <a:schemeClr val="accent1">
                      <a:lumMod val="75000"/>
                    </a:schemeClr>
                  </a:solidFill>
                </a:rPr>
                <a:t>data</a:t>
              </a:r>
              <a:r>
                <a:rPr lang="en-GB" sz="1800">
                  <a:solidFill>
                    <a:schemeClr val="accent1">
                      <a:lumMod val="75000"/>
                    </a:schemeClr>
                  </a:solidFill>
                </a:rPr>
                <a:t> say</a:t>
              </a:r>
              <a:r>
                <a:rPr lang="en-GB">
                  <a:solidFill>
                    <a:schemeClr val="accent1">
                      <a:lumMod val="75000"/>
                    </a:schemeClr>
                  </a:solidFill>
                </a:rPr>
                <a:t>?</a:t>
              </a:r>
              <a:endParaRPr lang="en-GB" sz="1800">
                <a:solidFill>
                  <a:schemeClr val="accent1">
                    <a:lumMod val="75000"/>
                  </a:schemeClr>
                </a:solidFill>
              </a:endParaRPr>
            </a:p>
          </p:txBody>
        </p:sp>
      </p:grpSp>
    </p:spTree>
    <p:extLst>
      <p:ext uri="{BB962C8B-B14F-4D97-AF65-F5344CB8AC3E}">
        <p14:creationId xmlns:p14="http://schemas.microsoft.com/office/powerpoint/2010/main" val="1491541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2 – Identify Assets and Needs</a:t>
            </a:r>
            <a:endParaRPr lang="en-US" sz="3600" b="1"/>
          </a:p>
        </p:txBody>
      </p:sp>
      <p:sp>
        <p:nvSpPr>
          <p:cNvPr id="8" name="TextBox 7">
            <a:extLst>
              <a:ext uri="{FF2B5EF4-FFF2-40B4-BE49-F238E27FC236}">
                <a16:creationId xmlns:a16="http://schemas.microsoft.com/office/drawing/2014/main" id="{6DE5DF8D-2B53-E6A1-94A8-81AEF042EC27}"/>
              </a:ext>
            </a:extLst>
          </p:cNvPr>
          <p:cNvSpPr txBox="1"/>
          <p:nvPr/>
        </p:nvSpPr>
        <p:spPr>
          <a:xfrm>
            <a:off x="292335" y="1175288"/>
            <a:ext cx="9145016" cy="646331"/>
          </a:xfrm>
          <a:prstGeom prst="rect">
            <a:avLst/>
          </a:prstGeom>
          <a:noFill/>
        </p:spPr>
        <p:txBody>
          <a:bodyPr wrap="square" lIns="91440" tIns="45720" rIns="91440" bIns="45720" anchor="t">
            <a:spAutoFit/>
          </a:bodyPr>
          <a:lstStyle/>
          <a:p>
            <a:r>
              <a:rPr lang="en-US" sz="1800">
                <a:latin typeface="Arial"/>
                <a:cs typeface="Arial"/>
              </a:rPr>
              <a:t>We thought about the key needs and assets of people with a Learning Disability and/or Autism in the LDA </a:t>
            </a:r>
            <a:r>
              <a:rPr lang="en-US">
                <a:latin typeface="Arial"/>
                <a:cs typeface="Arial"/>
              </a:rPr>
              <a:t>Equalities</a:t>
            </a:r>
            <a:r>
              <a:rPr lang="en-US" sz="1800">
                <a:latin typeface="Arial"/>
                <a:cs typeface="Arial"/>
              </a:rPr>
              <a:t> steering group. The key themes are in the red boxes.</a:t>
            </a:r>
          </a:p>
        </p:txBody>
      </p:sp>
      <p:pic>
        <p:nvPicPr>
          <p:cNvPr id="7" name="Picture 6">
            <a:extLst>
              <a:ext uri="{FF2B5EF4-FFF2-40B4-BE49-F238E27FC236}">
                <a16:creationId xmlns:a16="http://schemas.microsoft.com/office/drawing/2014/main" id="{EFD117EE-EE13-0E83-3E99-F3A7C08E48A8}"/>
              </a:ext>
            </a:extLst>
          </p:cNvPr>
          <p:cNvPicPr>
            <a:picLocks noChangeAspect="1"/>
          </p:cNvPicPr>
          <p:nvPr/>
        </p:nvPicPr>
        <p:blipFill rotWithShape="1">
          <a:blip r:embed="rId3"/>
          <a:srcRect l="25493" t="33068" r="25682" b="19872"/>
          <a:stretch/>
        </p:blipFill>
        <p:spPr>
          <a:xfrm>
            <a:off x="449789" y="2014199"/>
            <a:ext cx="8454523" cy="45837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0" name="Group 9">
            <a:extLst>
              <a:ext uri="{FF2B5EF4-FFF2-40B4-BE49-F238E27FC236}">
                <a16:creationId xmlns:a16="http://schemas.microsoft.com/office/drawing/2014/main" id="{BDFB2EB3-35B3-9EB0-4C72-8BDF10D872FD}"/>
              </a:ext>
            </a:extLst>
          </p:cNvPr>
          <p:cNvGrpSpPr/>
          <p:nvPr/>
        </p:nvGrpSpPr>
        <p:grpSpPr>
          <a:xfrm>
            <a:off x="9480376" y="1548239"/>
            <a:ext cx="2455188" cy="2683382"/>
            <a:chOff x="9379326" y="1681132"/>
            <a:chExt cx="2455188" cy="2683382"/>
          </a:xfrm>
        </p:grpSpPr>
        <p:sp>
          <p:nvSpPr>
            <p:cNvPr id="12" name="Freeform 3">
              <a:extLst>
                <a:ext uri="{FF2B5EF4-FFF2-40B4-BE49-F238E27FC236}">
                  <a16:creationId xmlns:a16="http://schemas.microsoft.com/office/drawing/2014/main" id="{804C39CA-E715-1D2E-28E6-6FD422D27742}"/>
                </a:ext>
              </a:extLst>
            </p:cNvPr>
            <p:cNvSpPr/>
            <p:nvPr/>
          </p:nvSpPr>
          <p:spPr>
            <a:xfrm>
              <a:off x="9869340" y="1681132"/>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a:outerShdw blurRad="50800" dist="38100" dir="5400000" algn="t" rotWithShape="0">
                <a:prstClr val="black">
                  <a:alpha val="40000"/>
                </a:prstClr>
              </a:outerShdw>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cxnSp>
          <p:nvCxnSpPr>
            <p:cNvPr id="13" name="Straight Arrow Connector 12">
              <a:extLst>
                <a:ext uri="{FF2B5EF4-FFF2-40B4-BE49-F238E27FC236}">
                  <a16:creationId xmlns:a16="http://schemas.microsoft.com/office/drawing/2014/main" id="{9B59CA7D-2A12-ED74-885B-C8D5270C9054}"/>
                </a:ext>
              </a:extLst>
            </p:cNvPr>
            <p:cNvCxnSpPr/>
            <p:nvPr/>
          </p:nvCxnSpPr>
          <p:spPr>
            <a:xfrm>
              <a:off x="10606920" y="2528778"/>
              <a:ext cx="0" cy="612190"/>
            </a:xfrm>
            <a:prstGeom prst="straightConnector1">
              <a:avLst/>
            </a:prstGeom>
            <a:ln w="28575" cap="flat" cmpd="sng" algn="ctr">
              <a:solidFill>
                <a:schemeClr val="accent1"/>
              </a:solidFill>
              <a:prstDash val="solid"/>
              <a:round/>
              <a:headEnd type="none" w="med" len="med"/>
              <a:tailEnd type="arrow" w="med" len="med"/>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8A59426D-7AD1-7D88-CFF5-C0D99B6B0E02}"/>
                </a:ext>
              </a:extLst>
            </p:cNvPr>
            <p:cNvSpPr txBox="1"/>
            <p:nvPr/>
          </p:nvSpPr>
          <p:spPr>
            <a:xfrm>
              <a:off x="9379326" y="3140968"/>
              <a:ext cx="2455188" cy="1223546"/>
            </a:xfrm>
            <a:prstGeom prst="roundRect">
              <a:avLst>
                <a:gd name="adj" fmla="val 4493"/>
              </a:avLst>
            </a:prstGeom>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a:solidFill>
                    <a:schemeClr val="accent1">
                      <a:lumMod val="75000"/>
                    </a:schemeClr>
                  </a:solidFill>
                </a:rPr>
                <a:t>2. </a:t>
              </a:r>
              <a:r>
                <a:rPr lang="en-GB" sz="1800">
                  <a:solidFill>
                    <a:schemeClr val="accent1">
                      <a:lumMod val="75000"/>
                    </a:schemeClr>
                  </a:solidFill>
                </a:rPr>
                <a:t>What do people who </a:t>
              </a:r>
              <a:r>
                <a:rPr lang="en-GB" sz="1800" b="1">
                  <a:solidFill>
                    <a:schemeClr val="accent1">
                      <a:lumMod val="75000"/>
                    </a:schemeClr>
                  </a:solidFill>
                </a:rPr>
                <a:t>work closely </a:t>
              </a:r>
              <a:r>
                <a:rPr lang="en-GB" sz="1800">
                  <a:solidFill>
                    <a:schemeClr val="accent1">
                      <a:lumMod val="75000"/>
                    </a:schemeClr>
                  </a:solidFill>
                </a:rPr>
                <a:t>with the population say?</a:t>
              </a:r>
              <a:endParaRPr lang="en-GB">
                <a:solidFill>
                  <a:schemeClr val="accent1">
                    <a:lumMod val="75000"/>
                  </a:schemeClr>
                </a:solidFill>
              </a:endParaRPr>
            </a:p>
          </p:txBody>
        </p:sp>
      </p:grpSp>
    </p:spTree>
    <p:extLst>
      <p:ext uri="{BB962C8B-B14F-4D97-AF65-F5344CB8AC3E}">
        <p14:creationId xmlns:p14="http://schemas.microsoft.com/office/powerpoint/2010/main" val="2102125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014D9-8848-BA8E-8217-8CA74403FEB9}"/>
              </a:ext>
            </a:extLst>
          </p:cNvPr>
          <p:cNvSpPr>
            <a:spLocks noGrp="1"/>
          </p:cNvSpPr>
          <p:nvPr>
            <p:ph type="title"/>
          </p:nvPr>
        </p:nvSpPr>
        <p:spPr/>
        <p:txBody>
          <a:bodyPr/>
          <a:lstStyle/>
          <a:p>
            <a:r>
              <a:rPr lang="en-GB"/>
              <a:t>Engagement Sessions</a:t>
            </a:r>
          </a:p>
        </p:txBody>
      </p:sp>
      <p:pic>
        <p:nvPicPr>
          <p:cNvPr id="11" name="Picture 11" descr="Smiling students chatting in school corridor">
            <a:extLst>
              <a:ext uri="{FF2B5EF4-FFF2-40B4-BE49-F238E27FC236}">
                <a16:creationId xmlns:a16="http://schemas.microsoft.com/office/drawing/2014/main" id="{8AEC765C-FAF5-D4EA-6A70-54F09E333019}"/>
              </a:ext>
            </a:extLst>
          </p:cNvPr>
          <p:cNvPicPr>
            <a:picLocks noGrp="1" noChangeAspect="1"/>
          </p:cNvPicPr>
          <p:nvPr>
            <p:ph idx="15"/>
          </p:nvPr>
        </p:nvPicPr>
        <p:blipFill>
          <a:blip r:embed="rId3"/>
          <a:stretch>
            <a:fillRect/>
          </a:stretch>
        </p:blipFill>
        <p:spPr>
          <a:xfrm>
            <a:off x="596900" y="638294"/>
            <a:ext cx="1079500" cy="720488"/>
          </a:xfrm>
        </p:spPr>
      </p:pic>
      <p:sp>
        <p:nvSpPr>
          <p:cNvPr id="4" name="Content Placeholder 3">
            <a:extLst>
              <a:ext uri="{FF2B5EF4-FFF2-40B4-BE49-F238E27FC236}">
                <a16:creationId xmlns:a16="http://schemas.microsoft.com/office/drawing/2014/main" id="{09A7DE50-DD4E-0911-1225-942DBBA1B7CB}"/>
              </a:ext>
            </a:extLst>
          </p:cNvPr>
          <p:cNvSpPr>
            <a:spLocks noGrp="1"/>
          </p:cNvSpPr>
          <p:nvPr>
            <p:ph idx="1"/>
          </p:nvPr>
        </p:nvSpPr>
        <p:spPr>
          <a:xfrm>
            <a:off x="523443" y="1844825"/>
            <a:ext cx="8707181" cy="4281340"/>
          </a:xfrm>
        </p:spPr>
        <p:txBody>
          <a:bodyPr vert="horz" lIns="0" tIns="0" rIns="0" bIns="0" rtlCol="0" anchor="t">
            <a:normAutofit lnSpcReduction="10000"/>
          </a:bodyPr>
          <a:lstStyle/>
          <a:p>
            <a:pPr>
              <a:buFont typeface="Wingdings" panose="020B0604020202020204" pitchFamily="34" charset="0"/>
              <a:buChar char="§"/>
            </a:pPr>
            <a:r>
              <a:rPr lang="en-GB" sz="3200"/>
              <a:t>We held three focus groups with people with Learning Disabilities, Autistic people, and their carers and families: one in Bedford, one in Luton, and the third in Milton Keynes.</a:t>
            </a:r>
          </a:p>
          <a:p>
            <a:pPr>
              <a:buFont typeface="Wingdings" panose="020B0604020202020204" pitchFamily="34" charset="0"/>
              <a:buChar char="§"/>
            </a:pPr>
            <a:r>
              <a:rPr lang="en-GB" sz="3200">
                <a:cs typeface="Arial" panose="020B0604020202020204"/>
              </a:rPr>
              <a:t>These are in addition to the extensive engagement work done as part of the Denny review, which along with the work of the collaborative, will support development of the strategy further to Place level.</a:t>
            </a:r>
          </a:p>
        </p:txBody>
      </p:sp>
      <p:sp>
        <p:nvSpPr>
          <p:cNvPr id="5" name="Footer Placeholder 4">
            <a:extLst>
              <a:ext uri="{FF2B5EF4-FFF2-40B4-BE49-F238E27FC236}">
                <a16:creationId xmlns:a16="http://schemas.microsoft.com/office/drawing/2014/main" id="{E28E18F4-7714-C44D-6BA5-D68AC77959DF}"/>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6" name="Slide Number Placeholder 5">
            <a:extLst>
              <a:ext uri="{FF2B5EF4-FFF2-40B4-BE49-F238E27FC236}">
                <a16:creationId xmlns:a16="http://schemas.microsoft.com/office/drawing/2014/main" id="{E3B47CF7-CC97-4C83-B101-A5640486DD85}"/>
              </a:ext>
            </a:extLst>
          </p:cNvPr>
          <p:cNvSpPr>
            <a:spLocks noGrp="1"/>
          </p:cNvSpPr>
          <p:nvPr>
            <p:ph type="sldNum" sz="quarter" idx="12"/>
          </p:nvPr>
        </p:nvSpPr>
        <p:spPr/>
        <p:txBody>
          <a:bodyPr/>
          <a:lstStyle/>
          <a:p>
            <a:fld id="{30A60DCE-9105-48A5-8A92-25C9283756D1}" type="slidenum">
              <a:rPr lang="en-GB" smtClean="0"/>
              <a:pPr/>
              <a:t>13</a:t>
            </a:fld>
            <a:endParaRPr lang="en-GB"/>
          </a:p>
        </p:txBody>
      </p:sp>
      <p:grpSp>
        <p:nvGrpSpPr>
          <p:cNvPr id="7" name="Group 6">
            <a:extLst>
              <a:ext uri="{FF2B5EF4-FFF2-40B4-BE49-F238E27FC236}">
                <a16:creationId xmlns:a16="http://schemas.microsoft.com/office/drawing/2014/main" id="{C0AB14D6-7CC0-2262-F38A-25C6DA1FCFD4}"/>
              </a:ext>
            </a:extLst>
          </p:cNvPr>
          <p:cNvGrpSpPr/>
          <p:nvPr/>
        </p:nvGrpSpPr>
        <p:grpSpPr>
          <a:xfrm>
            <a:off x="9408368" y="1754885"/>
            <a:ext cx="2674316" cy="4371280"/>
            <a:chOff x="9533970" y="1681132"/>
            <a:chExt cx="2166081" cy="4463713"/>
          </a:xfrm>
        </p:grpSpPr>
        <p:sp>
          <p:nvSpPr>
            <p:cNvPr id="8" name="Freeform 3">
              <a:extLst>
                <a:ext uri="{FF2B5EF4-FFF2-40B4-BE49-F238E27FC236}">
                  <a16:creationId xmlns:a16="http://schemas.microsoft.com/office/drawing/2014/main" id="{E2126900-F5C1-EC51-0A14-18AD3CBFA4B6}"/>
                </a:ext>
              </a:extLst>
            </p:cNvPr>
            <p:cNvSpPr/>
            <p:nvPr/>
          </p:nvSpPr>
          <p:spPr>
            <a:xfrm>
              <a:off x="9869340" y="1681132"/>
              <a:ext cx="1475160" cy="145983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a:outerShdw blurRad="50800" dist="38100" dir="5400000" algn="t" rotWithShape="0">
                <a:prstClr val="black">
                  <a:alpha val="40000"/>
                </a:prstClr>
              </a:outerShdw>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24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cxnSp>
          <p:nvCxnSpPr>
            <p:cNvPr id="9" name="Straight Arrow Connector 8">
              <a:extLst>
                <a:ext uri="{FF2B5EF4-FFF2-40B4-BE49-F238E27FC236}">
                  <a16:creationId xmlns:a16="http://schemas.microsoft.com/office/drawing/2014/main" id="{7F9299EF-3028-0551-4895-BB1C754AB261}"/>
                </a:ext>
              </a:extLst>
            </p:cNvPr>
            <p:cNvCxnSpPr/>
            <p:nvPr/>
          </p:nvCxnSpPr>
          <p:spPr>
            <a:xfrm>
              <a:off x="10617010" y="3140968"/>
              <a:ext cx="0" cy="612190"/>
            </a:xfrm>
            <a:prstGeom prst="straightConnector1">
              <a:avLst/>
            </a:prstGeom>
            <a:ln w="28575" cap="flat" cmpd="sng" algn="ctr">
              <a:solidFill>
                <a:schemeClr val="accent1"/>
              </a:solidFill>
              <a:prstDash val="solid"/>
              <a:round/>
              <a:headEnd type="none" w="med" len="med"/>
              <a:tailEnd type="arrow" w="med" len="med"/>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10" name="TextBox 9">
              <a:extLst>
                <a:ext uri="{FF2B5EF4-FFF2-40B4-BE49-F238E27FC236}">
                  <a16:creationId xmlns:a16="http://schemas.microsoft.com/office/drawing/2014/main" id="{309A13B9-2D28-0638-FD68-5A7CC620A297}"/>
                </a:ext>
              </a:extLst>
            </p:cNvPr>
            <p:cNvSpPr txBox="1"/>
            <p:nvPr/>
          </p:nvSpPr>
          <p:spPr>
            <a:xfrm>
              <a:off x="9533970" y="3753158"/>
              <a:ext cx="2166081" cy="2391687"/>
            </a:xfrm>
            <a:prstGeom prst="roundRect">
              <a:avLst>
                <a:gd name="adj" fmla="val 4493"/>
              </a:avLst>
            </a:prstGeom>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2800">
                  <a:solidFill>
                    <a:schemeClr val="accent1">
                      <a:lumMod val="75000"/>
                    </a:schemeClr>
                  </a:solidFill>
                </a:rPr>
                <a:t>3. What do people with </a:t>
              </a:r>
              <a:r>
                <a:rPr lang="en-GB" sz="2800" b="1">
                  <a:solidFill>
                    <a:schemeClr val="accent1">
                      <a:lumMod val="75000"/>
                    </a:schemeClr>
                  </a:solidFill>
                </a:rPr>
                <a:t>lived experience </a:t>
              </a:r>
              <a:r>
                <a:rPr lang="en-GB" sz="2800">
                  <a:solidFill>
                    <a:schemeClr val="accent1">
                      <a:lumMod val="75000"/>
                    </a:schemeClr>
                  </a:solidFill>
                </a:rPr>
                <a:t>say?</a:t>
              </a:r>
            </a:p>
          </p:txBody>
        </p:sp>
      </p:grpSp>
    </p:spTree>
    <p:extLst>
      <p:ext uri="{BB962C8B-B14F-4D97-AF65-F5344CB8AC3E}">
        <p14:creationId xmlns:p14="http://schemas.microsoft.com/office/powerpoint/2010/main" val="655379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1136145" y="-99392"/>
            <a:ext cx="7552143" cy="1234800"/>
          </a:xfrm>
        </p:spPr>
        <p:txBody>
          <a:bodyPr/>
          <a:lstStyle/>
          <a:p>
            <a:r>
              <a:rPr lang="en-GB"/>
              <a:t>Access to Primary Care</a:t>
            </a:r>
          </a:p>
        </p:txBody>
      </p:sp>
      <p:sp>
        <p:nvSpPr>
          <p:cNvPr id="3" name="Content Placeholder 2">
            <a:extLst>
              <a:ext uri="{FF2B5EF4-FFF2-40B4-BE49-F238E27FC236}">
                <a16:creationId xmlns:a16="http://schemas.microsoft.com/office/drawing/2014/main" id="{CB6355D6-A7DB-1E04-AED3-31AE3D0D1F89}"/>
              </a:ext>
            </a:extLst>
          </p:cNvPr>
          <p:cNvSpPr>
            <a:spLocks noGrp="1"/>
          </p:cNvSpPr>
          <p:nvPr>
            <p:ph idx="1"/>
          </p:nvPr>
        </p:nvSpPr>
        <p:spPr>
          <a:xfrm>
            <a:off x="104552" y="1954501"/>
            <a:ext cx="9595542" cy="4463172"/>
          </a:xfr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72000" tIns="72000" rIns="72000" bIns="72000" anchor="ctr">
            <a:normAutofit lnSpcReduction="10000"/>
          </a:bodyPr>
          <a:lstStyle/>
          <a:p>
            <a:pPr marL="800100" lvl="2" indent="0">
              <a:buNone/>
            </a:pPr>
            <a:r>
              <a:rPr lang="en-GB" b="1" i="1">
                <a:solidFill>
                  <a:schemeClr val="tx1"/>
                </a:solidFill>
              </a:rPr>
              <a:t>Access to primary care was one of the most commonly mentioned challenges for people with learning disabilities and autistic people in BLMK.</a:t>
            </a:r>
          </a:p>
          <a:p>
            <a:pPr marL="0" indent="0">
              <a:lnSpc>
                <a:spcPct val="120000"/>
              </a:lnSpc>
              <a:buNone/>
            </a:pPr>
            <a:endParaRPr lang="en-GB" sz="900" b="1">
              <a:solidFill>
                <a:schemeClr val="accent1"/>
              </a:solidFill>
            </a:endParaRPr>
          </a:p>
          <a:p>
            <a:pPr marL="0" indent="0">
              <a:lnSpc>
                <a:spcPct val="120000"/>
              </a:lnSpc>
              <a:buNone/>
            </a:pPr>
            <a:r>
              <a:rPr lang="en-GB" sz="1800" b="1">
                <a:solidFill>
                  <a:schemeClr val="accent1"/>
                </a:solidFill>
              </a:rPr>
              <a:t>Phones were not an option </a:t>
            </a:r>
            <a:r>
              <a:rPr lang="en-GB" sz="1800">
                <a:solidFill>
                  <a:schemeClr val="accent1"/>
                </a:solidFill>
              </a:rPr>
              <a:t>for a lot of people, a barrier to accessing care (particularly primary) especially if no carer/support to use phone for them</a:t>
            </a:r>
            <a:endParaRPr lang="en-GB" sz="1800">
              <a:solidFill>
                <a:schemeClr val="accent1"/>
              </a:solidFill>
              <a:cs typeface="Arial"/>
            </a:endParaRPr>
          </a:p>
          <a:p>
            <a:pPr marL="0" indent="0">
              <a:lnSpc>
                <a:spcPct val="120000"/>
              </a:lnSpc>
              <a:buNone/>
            </a:pPr>
            <a:r>
              <a:rPr lang="en-GB" sz="1600" b="1">
                <a:latin typeface="Arial Nova Cond"/>
              </a:rPr>
              <a:t>(H) “I struggle on the phone. My mum makes my appointments for me. I want to do it myself, but I find the phone system frustrating”. </a:t>
            </a:r>
            <a:endParaRPr lang="en-GB" sz="1600" b="1">
              <a:latin typeface="Arial Nova Cond" panose="020B0506020202020204" pitchFamily="34" charset="0"/>
            </a:endParaRPr>
          </a:p>
          <a:p>
            <a:pPr marL="0" indent="0">
              <a:lnSpc>
                <a:spcPct val="120000"/>
              </a:lnSpc>
              <a:buNone/>
            </a:pPr>
            <a:r>
              <a:rPr lang="en-GB" sz="1600" b="1">
                <a:latin typeface="Arial Nova Cond"/>
              </a:rPr>
              <a:t>(J) “ When you get a call back from the Doctor’s, they come from withheld numbers. I don’t answer those calls.” </a:t>
            </a:r>
            <a:endParaRPr lang="en-GB" sz="1600" b="1">
              <a:latin typeface="Arial Nova Cond" panose="020B0506020202020204" pitchFamily="34" charset="0"/>
            </a:endParaRPr>
          </a:p>
          <a:p>
            <a:pPr marL="0" indent="0">
              <a:lnSpc>
                <a:spcPct val="120000"/>
              </a:lnSpc>
              <a:buNone/>
            </a:pPr>
            <a:endParaRPr lang="en-GB" sz="1100"/>
          </a:p>
          <a:p>
            <a:pPr marL="0" indent="0">
              <a:lnSpc>
                <a:spcPct val="120000"/>
              </a:lnSpc>
              <a:buNone/>
            </a:pPr>
            <a:r>
              <a:rPr lang="en-GB" sz="1800">
                <a:solidFill>
                  <a:schemeClr val="accent1"/>
                </a:solidFill>
              </a:rPr>
              <a:t>Being unable to access primary care </a:t>
            </a:r>
            <a:r>
              <a:rPr lang="en-GB" sz="1800" b="1">
                <a:solidFill>
                  <a:schemeClr val="accent1"/>
                </a:solidFill>
              </a:rPr>
              <a:t>leads to people attending A&amp;E</a:t>
            </a:r>
            <a:r>
              <a:rPr lang="en-GB" sz="1800">
                <a:solidFill>
                  <a:schemeClr val="accent1"/>
                </a:solidFill>
              </a:rPr>
              <a:t>, which is a </a:t>
            </a:r>
            <a:r>
              <a:rPr lang="en-GB" sz="1800" b="1">
                <a:solidFill>
                  <a:schemeClr val="accent1"/>
                </a:solidFill>
              </a:rPr>
              <a:t>stressful environment </a:t>
            </a:r>
            <a:r>
              <a:rPr lang="en-GB" sz="1800">
                <a:solidFill>
                  <a:schemeClr val="accent1"/>
                </a:solidFill>
              </a:rPr>
              <a:t>for people with learning disabilities and autistic people</a:t>
            </a:r>
            <a:endParaRPr lang="en-GB" sz="1800">
              <a:solidFill>
                <a:schemeClr val="accent1"/>
              </a:solidFill>
              <a:cs typeface="Arial"/>
            </a:endParaRPr>
          </a:p>
          <a:p>
            <a:pPr marL="0" indent="0">
              <a:lnSpc>
                <a:spcPct val="120000"/>
              </a:lnSpc>
              <a:buNone/>
            </a:pPr>
            <a:r>
              <a:rPr lang="en-GB" sz="1600" b="1">
                <a:latin typeface="Arial Nova Cond"/>
              </a:rPr>
              <a:t>“There is nowhere to go except A&amp;E if my need is not urgent, but I can’t get a GP appointment, for example for my diabetes or for antibiotics.”</a:t>
            </a: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p:txBody>
          <a:bodyPr/>
          <a:lstStyle/>
          <a:p>
            <a:fld id="{30A60DCE-9105-48A5-8A92-25C9283756D1}" type="slidenum">
              <a:rPr lang="en-GB" smtClean="0"/>
              <a:pPr/>
              <a:t>14</a:t>
            </a:fld>
            <a:endParaRPr lang="en-GB"/>
          </a:p>
        </p:txBody>
      </p:sp>
      <p:sp>
        <p:nvSpPr>
          <p:cNvPr id="6" name="TextBox 5">
            <a:extLst>
              <a:ext uri="{FF2B5EF4-FFF2-40B4-BE49-F238E27FC236}">
                <a16:creationId xmlns:a16="http://schemas.microsoft.com/office/drawing/2014/main" id="{C5BC1582-B476-28B7-AD80-BB13F0CC6CC1}"/>
              </a:ext>
            </a:extLst>
          </p:cNvPr>
          <p:cNvSpPr txBox="1"/>
          <p:nvPr/>
        </p:nvSpPr>
        <p:spPr>
          <a:xfrm>
            <a:off x="9825203" y="1662113"/>
            <a:ext cx="2250726" cy="3323987"/>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r>
              <a:rPr lang="en-GB" sz="1400">
                <a:latin typeface="Arial"/>
                <a:cs typeface="Arial"/>
              </a:rPr>
              <a:t>BLMK LD registered patients with a </a:t>
            </a:r>
            <a:r>
              <a:rPr lang="en-GB" sz="1400" b="1" err="1">
                <a:latin typeface="Arial"/>
                <a:cs typeface="Arial"/>
              </a:rPr>
              <a:t>QoF</a:t>
            </a:r>
            <a:r>
              <a:rPr lang="en-GB" sz="1400" b="1">
                <a:latin typeface="Arial"/>
                <a:cs typeface="Arial"/>
              </a:rPr>
              <a:t> comorbidity</a:t>
            </a:r>
            <a:r>
              <a:rPr lang="en-GB" sz="1400">
                <a:latin typeface="Arial"/>
                <a:cs typeface="Arial"/>
              </a:rPr>
              <a:t> was 58.9% in 2021/22; in 2022/23 the figure is 61.3%, reflecting </a:t>
            </a:r>
            <a:r>
              <a:rPr lang="en-GB" sz="1400" b="1">
                <a:latin typeface="Arial"/>
                <a:cs typeface="Arial"/>
              </a:rPr>
              <a:t>more complex health care needs </a:t>
            </a:r>
            <a:r>
              <a:rPr lang="en-GB" sz="1400">
                <a:latin typeface="Arial"/>
                <a:cs typeface="Arial"/>
              </a:rPr>
              <a:t>in people with a learning disability. </a:t>
            </a:r>
          </a:p>
          <a:p>
            <a:endParaRPr lang="en-GB" sz="1400">
              <a:cs typeface="Arial"/>
            </a:endParaRPr>
          </a:p>
          <a:p>
            <a:r>
              <a:rPr lang="en-US" sz="1400">
                <a:solidFill>
                  <a:srgbClr val="0D0D0D"/>
                </a:solidFill>
                <a:cs typeface="Arial"/>
              </a:rPr>
              <a:t>6.59% of the BLMK LD Register aged 14+ did </a:t>
            </a:r>
            <a:r>
              <a:rPr lang="en-US" sz="1400" b="1">
                <a:solidFill>
                  <a:srgbClr val="0D0D0D"/>
                </a:solidFill>
                <a:cs typeface="Arial"/>
              </a:rPr>
              <a:t>NOT</a:t>
            </a:r>
            <a:r>
              <a:rPr lang="en-US" sz="1400">
                <a:solidFill>
                  <a:srgbClr val="0D0D0D"/>
                </a:solidFill>
                <a:cs typeface="Arial"/>
              </a:rPr>
              <a:t> receive a LD Annual Health Check between April 2021 – March 2023</a:t>
            </a:r>
            <a:endParaRPr lang="en-GB" sz="1400">
              <a:cs typeface="Arial"/>
            </a:endParaRPr>
          </a:p>
        </p:txBody>
      </p:sp>
      <p:sp>
        <p:nvSpPr>
          <p:cNvPr id="8" name="TextBox 7">
            <a:extLst>
              <a:ext uri="{FF2B5EF4-FFF2-40B4-BE49-F238E27FC236}">
                <a16:creationId xmlns:a16="http://schemas.microsoft.com/office/drawing/2014/main" id="{822C36F8-C46F-FAE2-3CF5-F0457834D77B}"/>
              </a:ext>
            </a:extLst>
          </p:cNvPr>
          <p:cNvSpPr txBox="1"/>
          <p:nvPr/>
        </p:nvSpPr>
        <p:spPr>
          <a:xfrm>
            <a:off x="1136145" y="882182"/>
            <a:ext cx="7143830" cy="923330"/>
          </a:xfrm>
          <a:prstGeom prst="rect">
            <a:avLst/>
          </a:prstGeom>
          <a:noFill/>
        </p:spPr>
        <p:txBody>
          <a:bodyPr wrap="square" rtlCol="0">
            <a:spAutoFit/>
          </a:bodyPr>
          <a:lstStyle/>
          <a:p>
            <a:pPr algn="just"/>
            <a:r>
              <a:rPr lang="en-GB" b="1">
                <a:latin typeface="Arial Nova Cond" panose="020B0506020202020204" pitchFamily="34" charset="0"/>
              </a:rPr>
              <a:t>“I go to the Walnut Surgery and need to go twice a month. I struggle with the automated phone system. There are too many options. I forget which one I need. It’s a struggle to get an appointment.”</a:t>
            </a:r>
          </a:p>
        </p:txBody>
      </p:sp>
      <p:pic>
        <p:nvPicPr>
          <p:cNvPr id="9" name="Graphic 8" descr="Curly hair boy">
            <a:extLst>
              <a:ext uri="{FF2B5EF4-FFF2-40B4-BE49-F238E27FC236}">
                <a16:creationId xmlns:a16="http://schemas.microsoft.com/office/drawing/2014/main" id="{265E44D3-A2D2-683D-53CA-CF24C3C264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328" y="59545"/>
            <a:ext cx="963708" cy="2865399"/>
          </a:xfrm>
          <a:prstGeom prst="rect">
            <a:avLst/>
          </a:prstGeom>
        </p:spPr>
      </p:pic>
    </p:spTree>
    <p:extLst>
      <p:ext uri="{BB962C8B-B14F-4D97-AF65-F5344CB8AC3E}">
        <p14:creationId xmlns:p14="http://schemas.microsoft.com/office/powerpoint/2010/main" val="593700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1199456" y="-99392"/>
            <a:ext cx="9865095" cy="1234800"/>
          </a:xfrm>
        </p:spPr>
        <p:txBody>
          <a:bodyPr>
            <a:normAutofit/>
          </a:bodyPr>
          <a:lstStyle/>
          <a:p>
            <a:r>
              <a:rPr lang="en-GB" sz="3200"/>
              <a:t>Oral Health: the impact of reasonable adjustments</a:t>
            </a:r>
          </a:p>
        </p:txBody>
      </p:sp>
      <p:sp>
        <p:nvSpPr>
          <p:cNvPr id="3" name="Content Placeholder 2">
            <a:extLst>
              <a:ext uri="{FF2B5EF4-FFF2-40B4-BE49-F238E27FC236}">
                <a16:creationId xmlns:a16="http://schemas.microsoft.com/office/drawing/2014/main" id="{CB6355D6-A7DB-1E04-AED3-31AE3D0D1F89}"/>
              </a:ext>
            </a:extLst>
          </p:cNvPr>
          <p:cNvSpPr>
            <a:spLocks noGrp="1"/>
          </p:cNvSpPr>
          <p:nvPr>
            <p:ph idx="1"/>
          </p:nvPr>
        </p:nvSpPr>
        <p:spPr>
          <a:xfrm>
            <a:off x="362077" y="2492896"/>
            <a:ext cx="9137222" cy="3672408"/>
          </a:xfr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72000" tIns="72000" rIns="72000" bIns="72000" anchor="ctr">
            <a:normAutofit lnSpcReduction="10000"/>
          </a:bodyPr>
          <a:lstStyle/>
          <a:p>
            <a:pPr marL="0" indent="0">
              <a:lnSpc>
                <a:spcPct val="120000"/>
              </a:lnSpc>
              <a:buNone/>
            </a:pPr>
            <a:r>
              <a:rPr lang="en-GB" sz="1800">
                <a:solidFill>
                  <a:schemeClr val="accent1"/>
                </a:solidFill>
              </a:rPr>
              <a:t>We heard lots of </a:t>
            </a:r>
            <a:r>
              <a:rPr lang="en-GB" sz="1800" b="1">
                <a:solidFill>
                  <a:schemeClr val="accent1"/>
                </a:solidFill>
              </a:rPr>
              <a:t>positive</a:t>
            </a:r>
            <a:r>
              <a:rPr lang="en-GB" sz="1800">
                <a:solidFill>
                  <a:schemeClr val="accent1"/>
                </a:solidFill>
              </a:rPr>
              <a:t> experiences of dentists making </a:t>
            </a:r>
            <a:r>
              <a:rPr lang="en-GB" sz="1800" b="1">
                <a:solidFill>
                  <a:schemeClr val="accent1"/>
                </a:solidFill>
              </a:rPr>
              <a:t>reasonable adjustments</a:t>
            </a:r>
            <a:r>
              <a:rPr lang="en-GB" sz="1800">
                <a:solidFill>
                  <a:schemeClr val="accent1"/>
                </a:solidFill>
              </a:rPr>
              <a:t>:</a:t>
            </a:r>
          </a:p>
          <a:p>
            <a:pPr marL="0" indent="0">
              <a:lnSpc>
                <a:spcPct val="120000"/>
              </a:lnSpc>
              <a:buNone/>
            </a:pPr>
            <a:r>
              <a:rPr lang="en-GB" sz="1600" b="1">
                <a:latin typeface="Arial Nova Cond"/>
              </a:rPr>
              <a:t>(H) “My dentist is in </a:t>
            </a:r>
            <a:r>
              <a:rPr lang="en-GB" sz="1600" b="1" err="1">
                <a:latin typeface="Arial Nova Cond"/>
              </a:rPr>
              <a:t>Woughton</a:t>
            </a:r>
            <a:r>
              <a:rPr lang="en-GB" sz="1600" b="1">
                <a:latin typeface="Arial Nova Cond"/>
              </a:rPr>
              <a:t>. It’s private. It’s very friendly. The staff know me. Mum comes with me for re-assurance, to make sure I understand what’s being said.”</a:t>
            </a:r>
            <a:endParaRPr lang="en-GB" sz="1600" b="1">
              <a:latin typeface="Arial Nova Cond" panose="020B0506020202020204" pitchFamily="34" charset="0"/>
            </a:endParaRPr>
          </a:p>
          <a:p>
            <a:pPr marL="0" indent="0">
              <a:lnSpc>
                <a:spcPct val="120000"/>
              </a:lnSpc>
              <a:buNone/>
            </a:pPr>
            <a:r>
              <a:rPr lang="en-GB" sz="1600" b="1">
                <a:latin typeface="Arial Nova Cond"/>
              </a:rPr>
              <a:t>(J) “My dentist is at Eaglestone which is part of the hospital at Milton Keynes. The staff always have a chat with me. They let me bring in a CD of relaxing music which is what I need. </a:t>
            </a:r>
            <a:endParaRPr lang="en-GB" sz="1600" b="1">
              <a:latin typeface="Arial Nova Cond" panose="020B0506020202020204" pitchFamily="34" charset="0"/>
            </a:endParaRPr>
          </a:p>
          <a:p>
            <a:pPr marL="0" indent="0">
              <a:lnSpc>
                <a:spcPct val="120000"/>
              </a:lnSpc>
              <a:buNone/>
            </a:pPr>
            <a:r>
              <a:rPr lang="en-GB" sz="1600" b="1">
                <a:latin typeface="Arial Nova Cond"/>
              </a:rPr>
              <a:t>“[The Luton Dental Centre has] good communication, procedures explained in a way I understand, they were open even during Covid, and are very good at helping with my anxiety.”</a:t>
            </a:r>
          </a:p>
          <a:p>
            <a:pPr marL="0" indent="0">
              <a:lnSpc>
                <a:spcPct val="120000"/>
              </a:lnSpc>
              <a:buNone/>
            </a:pPr>
            <a:endParaRPr lang="en-GB" sz="1800"/>
          </a:p>
          <a:p>
            <a:pPr marL="0" indent="0">
              <a:lnSpc>
                <a:spcPct val="120000"/>
              </a:lnSpc>
              <a:buNone/>
            </a:pPr>
            <a:r>
              <a:rPr lang="en-GB" sz="1800" b="1">
                <a:solidFill>
                  <a:schemeClr val="accent1"/>
                </a:solidFill>
              </a:rPr>
              <a:t>Negative experiences </a:t>
            </a:r>
            <a:r>
              <a:rPr lang="en-GB" sz="1800">
                <a:solidFill>
                  <a:schemeClr val="accent1"/>
                </a:solidFill>
              </a:rPr>
              <a:t>were mentioned less frequently, but they made a </a:t>
            </a:r>
            <a:r>
              <a:rPr lang="en-GB" sz="1800" b="1">
                <a:solidFill>
                  <a:schemeClr val="accent1"/>
                </a:solidFill>
              </a:rPr>
              <a:t>lasting impact</a:t>
            </a:r>
            <a:r>
              <a:rPr lang="en-GB" sz="1800">
                <a:solidFill>
                  <a:schemeClr val="accent1"/>
                </a:solidFill>
              </a:rPr>
              <a:t>:</a:t>
            </a:r>
          </a:p>
          <a:p>
            <a:pPr marL="0" indent="0">
              <a:lnSpc>
                <a:spcPct val="120000"/>
              </a:lnSpc>
              <a:buNone/>
            </a:pPr>
            <a:r>
              <a:rPr lang="en-GB" sz="1600" b="1">
                <a:latin typeface="Arial Nova Cond"/>
              </a:rPr>
              <a:t>“Due to previous experiences of the dentist. I haven’t been since I was fifteen [now early thirties] I would go to the dentist if it was absolutely necessary, but I’d have to be in pain to actually go.”</a:t>
            </a: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p:txBody>
          <a:bodyPr/>
          <a:lstStyle/>
          <a:p>
            <a:fld id="{30A60DCE-9105-48A5-8A92-25C9283756D1}" type="slidenum">
              <a:rPr lang="en-GB" smtClean="0"/>
              <a:pPr/>
              <a:t>15</a:t>
            </a:fld>
            <a:endParaRPr lang="en-GB"/>
          </a:p>
        </p:txBody>
      </p:sp>
      <p:sp>
        <p:nvSpPr>
          <p:cNvPr id="6" name="TextBox 5">
            <a:extLst>
              <a:ext uri="{FF2B5EF4-FFF2-40B4-BE49-F238E27FC236}">
                <a16:creationId xmlns:a16="http://schemas.microsoft.com/office/drawing/2014/main" id="{C5BC1582-B476-28B7-AD80-BB13F0CC6CC1}"/>
              </a:ext>
            </a:extLst>
          </p:cNvPr>
          <p:cNvSpPr txBox="1"/>
          <p:nvPr/>
        </p:nvSpPr>
        <p:spPr>
          <a:xfrm>
            <a:off x="9696400" y="1566124"/>
            <a:ext cx="2250726" cy="3046988"/>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b="1"/>
              <a:t>One </a:t>
            </a:r>
            <a:r>
              <a:rPr lang="en-GB" sz="1600" b="1">
                <a:effectLst/>
                <a:latin typeface="Arial" panose="020B0604020202020204" pitchFamily="34" charset="0"/>
                <a:ea typeface="Times New Roman" panose="02020603050405020304" pitchFamily="18" charset="0"/>
                <a:cs typeface="Times New Roman" panose="02020603050405020304" pitchFamily="18" charset="0"/>
              </a:rPr>
              <a:t>in three </a:t>
            </a:r>
            <a:r>
              <a:rPr lang="en-GB" sz="1600">
                <a:effectLst/>
                <a:latin typeface="Arial" panose="020B0604020202020204" pitchFamily="34" charset="0"/>
                <a:ea typeface="Times New Roman" panose="02020603050405020304" pitchFamily="18" charset="0"/>
                <a:cs typeface="Times New Roman" panose="02020603050405020304" pitchFamily="18" charset="0"/>
              </a:rPr>
              <a:t>adults with learning disabilities have </a:t>
            </a:r>
            <a:r>
              <a:rPr lang="en-GB" sz="1600" b="1">
                <a:effectLst/>
                <a:latin typeface="Arial" panose="020B0604020202020204" pitchFamily="34" charset="0"/>
                <a:ea typeface="Times New Roman" panose="02020603050405020304" pitchFamily="18" charset="0"/>
                <a:cs typeface="Times New Roman" panose="02020603050405020304" pitchFamily="18" charset="0"/>
              </a:rPr>
              <a:t>unhealthy teeth and gums </a:t>
            </a:r>
          </a:p>
          <a:p>
            <a:endParaRPr lang="en-GB" sz="1600">
              <a:latin typeface="Arial" panose="020B0604020202020204" pitchFamily="34" charset="0"/>
              <a:ea typeface="Times New Roman" panose="02020603050405020304" pitchFamily="18" charset="0"/>
              <a:cs typeface="Times New Roman" panose="02020603050405020304" pitchFamily="18" charset="0"/>
            </a:endParaRPr>
          </a:p>
          <a:p>
            <a:r>
              <a:rPr lang="en-GB" sz="1600">
                <a:latin typeface="Arial" panose="020B0604020202020204" pitchFamily="34" charset="0"/>
                <a:ea typeface="Times New Roman" panose="02020603050405020304" pitchFamily="18" charset="0"/>
                <a:cs typeface="Times New Roman" panose="02020603050405020304" pitchFamily="18" charset="0"/>
              </a:rPr>
              <a:t>C</a:t>
            </a:r>
            <a:r>
              <a:rPr lang="en-GB" sz="1600">
                <a:effectLst/>
                <a:latin typeface="Arial" panose="020B0604020202020204" pitchFamily="34" charset="0"/>
                <a:ea typeface="Times New Roman" panose="02020603050405020304" pitchFamily="18" charset="0"/>
                <a:cs typeface="Times New Roman" panose="02020603050405020304" pitchFamily="18" charset="0"/>
              </a:rPr>
              <a:t>hildren and young people with a learning disability, autism or both have higher levels of </a:t>
            </a:r>
            <a:r>
              <a:rPr lang="en-GB" sz="1600" b="1">
                <a:effectLst/>
                <a:latin typeface="Arial" panose="020B0604020202020204" pitchFamily="34" charset="0"/>
                <a:ea typeface="Times New Roman" panose="02020603050405020304" pitchFamily="18" charset="0"/>
                <a:cs typeface="Times New Roman" panose="02020603050405020304" pitchFamily="18" charset="0"/>
              </a:rPr>
              <a:t>untreated tooth decay.</a:t>
            </a:r>
          </a:p>
        </p:txBody>
      </p:sp>
      <p:sp>
        <p:nvSpPr>
          <p:cNvPr id="8" name="TextBox 7">
            <a:extLst>
              <a:ext uri="{FF2B5EF4-FFF2-40B4-BE49-F238E27FC236}">
                <a16:creationId xmlns:a16="http://schemas.microsoft.com/office/drawing/2014/main" id="{822C36F8-C46F-FAE2-3CF5-F0457834D77B}"/>
              </a:ext>
            </a:extLst>
          </p:cNvPr>
          <p:cNvSpPr txBox="1"/>
          <p:nvPr/>
        </p:nvSpPr>
        <p:spPr>
          <a:xfrm>
            <a:off x="1802062" y="1000616"/>
            <a:ext cx="7795787" cy="1200329"/>
          </a:xfrm>
          <a:prstGeom prst="rect">
            <a:avLst/>
          </a:prstGeom>
          <a:noFill/>
        </p:spPr>
        <p:txBody>
          <a:bodyPr wrap="square" lIns="91440" tIns="45720" rIns="91440" bIns="45720" rtlCol="0" anchor="t">
            <a:spAutoFit/>
          </a:bodyPr>
          <a:lstStyle/>
          <a:p>
            <a:pPr algn="just"/>
            <a:r>
              <a:rPr lang="en-GB" b="1">
                <a:latin typeface="Arial Nova Cond"/>
              </a:rPr>
              <a:t>“Going to the dentist is (quite the) experience for an autistic person when you consider the sensory sensitivities of being tilted backwards in the chair, the taste of the mouthwash, the tools used, the noises from the tools, the lighting from the lamps that shine in your face and also people being in your personal space.”</a:t>
            </a:r>
            <a:endParaRPr lang="en-GB" b="1">
              <a:latin typeface="Arial Nova Cond" panose="020B0506020202020204" pitchFamily="34" charset="0"/>
            </a:endParaRPr>
          </a:p>
        </p:txBody>
      </p:sp>
      <p:pic>
        <p:nvPicPr>
          <p:cNvPr id="14" name="Graphic 13" descr="Toothbrush outline">
            <a:extLst>
              <a:ext uri="{FF2B5EF4-FFF2-40B4-BE49-F238E27FC236}">
                <a16:creationId xmlns:a16="http://schemas.microsoft.com/office/drawing/2014/main" id="{E06BDF82-0F28-D6BC-62DE-DC01B3533F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581849">
            <a:off x="10831513" y="4826544"/>
            <a:ext cx="1254953" cy="1254953"/>
          </a:xfrm>
          <a:prstGeom prst="rect">
            <a:avLst/>
          </a:prstGeom>
        </p:spPr>
      </p:pic>
      <p:pic>
        <p:nvPicPr>
          <p:cNvPr id="16" name="Graphic 15" descr="Tooth outline">
            <a:extLst>
              <a:ext uri="{FF2B5EF4-FFF2-40B4-BE49-F238E27FC236}">
                <a16:creationId xmlns:a16="http://schemas.microsoft.com/office/drawing/2014/main" id="{08CC249A-722B-E2B3-B6B8-3AC7AD1170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68408" y="4710913"/>
            <a:ext cx="1526398" cy="1526398"/>
          </a:xfrm>
          <a:prstGeom prst="rect">
            <a:avLst/>
          </a:prstGeom>
        </p:spPr>
      </p:pic>
      <p:pic>
        <p:nvPicPr>
          <p:cNvPr id="11" name="Graphic 10" descr="Boy in a wheelchair">
            <a:extLst>
              <a:ext uri="{FF2B5EF4-FFF2-40B4-BE49-F238E27FC236}">
                <a16:creationId xmlns:a16="http://schemas.microsoft.com/office/drawing/2014/main" id="{8C7FC7AB-9A6C-82F8-1305-D5EE094FB84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7328" y="188640"/>
            <a:ext cx="2024161" cy="2350399"/>
          </a:xfrm>
          <a:prstGeom prst="rect">
            <a:avLst/>
          </a:prstGeom>
        </p:spPr>
      </p:pic>
    </p:spTree>
    <p:extLst>
      <p:ext uri="{BB962C8B-B14F-4D97-AF65-F5344CB8AC3E}">
        <p14:creationId xmlns:p14="http://schemas.microsoft.com/office/powerpoint/2010/main" val="376729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2060254" y="70639"/>
            <a:ext cx="7552143" cy="1234800"/>
          </a:xfrm>
        </p:spPr>
        <p:txBody>
          <a:bodyPr/>
          <a:lstStyle/>
          <a:p>
            <a:r>
              <a:rPr lang="en-GB"/>
              <a:t>Broken Trust</a:t>
            </a:r>
          </a:p>
        </p:txBody>
      </p:sp>
      <p:sp>
        <p:nvSpPr>
          <p:cNvPr id="3" name="Content Placeholder 2">
            <a:extLst>
              <a:ext uri="{FF2B5EF4-FFF2-40B4-BE49-F238E27FC236}">
                <a16:creationId xmlns:a16="http://schemas.microsoft.com/office/drawing/2014/main" id="{CB6355D6-A7DB-1E04-AED3-31AE3D0D1F89}"/>
              </a:ext>
            </a:extLst>
          </p:cNvPr>
          <p:cNvSpPr>
            <a:spLocks noGrp="1"/>
          </p:cNvSpPr>
          <p:nvPr>
            <p:ph idx="1"/>
          </p:nvPr>
        </p:nvSpPr>
        <p:spPr>
          <a:xfrm>
            <a:off x="305882" y="2208012"/>
            <a:ext cx="8958470" cy="3943827"/>
          </a:xfr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72000" tIns="72000" rIns="72000" bIns="72000" anchor="ctr">
            <a:normAutofit lnSpcReduction="10000"/>
          </a:bodyPr>
          <a:lstStyle/>
          <a:p>
            <a:pPr marL="0" indent="0">
              <a:lnSpc>
                <a:spcPct val="120000"/>
              </a:lnSpc>
              <a:buNone/>
            </a:pPr>
            <a:r>
              <a:rPr lang="en-GB" sz="1800" b="1">
                <a:solidFill>
                  <a:schemeClr val="accent1"/>
                </a:solidFill>
              </a:rPr>
              <a:t>We consistently heard about the lasting impact of impressions that have been made in healthcare settings. </a:t>
            </a:r>
          </a:p>
          <a:p>
            <a:pPr marL="0" indent="0">
              <a:lnSpc>
                <a:spcPct val="120000"/>
              </a:lnSpc>
              <a:buNone/>
            </a:pPr>
            <a:r>
              <a:rPr lang="en-GB" sz="1800" b="1">
                <a:solidFill>
                  <a:schemeClr val="accent1"/>
                </a:solidFill>
              </a:rPr>
              <a:t>Broken trust </a:t>
            </a:r>
            <a:r>
              <a:rPr lang="en-GB" sz="1800">
                <a:solidFill>
                  <a:schemeClr val="accent1"/>
                </a:solidFill>
              </a:rPr>
              <a:t>builds </a:t>
            </a:r>
            <a:r>
              <a:rPr lang="en-GB" sz="1800" b="1">
                <a:solidFill>
                  <a:schemeClr val="accent1"/>
                </a:solidFill>
              </a:rPr>
              <a:t>anxiety</a:t>
            </a:r>
            <a:r>
              <a:rPr lang="en-GB" sz="1800">
                <a:solidFill>
                  <a:schemeClr val="accent1"/>
                </a:solidFill>
              </a:rPr>
              <a:t> and ultimately leads to </a:t>
            </a:r>
            <a:r>
              <a:rPr lang="en-GB" sz="1800" b="1">
                <a:solidFill>
                  <a:schemeClr val="accent1"/>
                </a:solidFill>
              </a:rPr>
              <a:t>avoidance</a:t>
            </a:r>
            <a:r>
              <a:rPr lang="en-GB" sz="1800">
                <a:solidFill>
                  <a:schemeClr val="accent1"/>
                </a:solidFill>
              </a:rPr>
              <a:t>:</a:t>
            </a:r>
            <a:endParaRPr lang="en-GB" sz="1800">
              <a:solidFill>
                <a:schemeClr val="accent1"/>
              </a:solidFill>
              <a:cs typeface="Arial"/>
            </a:endParaRPr>
          </a:p>
          <a:p>
            <a:pPr marL="0" indent="0">
              <a:lnSpc>
                <a:spcPct val="120000"/>
              </a:lnSpc>
              <a:buNone/>
            </a:pPr>
            <a:r>
              <a:rPr lang="en-GB" sz="1600" b="1">
                <a:latin typeface="Arial Nova Cond"/>
              </a:rPr>
              <a:t>“Some reception staff have been rude. It’s very off putting and makes me not want to go back. You feel like you’re wasting people’s time. You can end up feeling pretty worthless.”</a:t>
            </a:r>
          </a:p>
          <a:p>
            <a:pPr marL="0" indent="0">
              <a:lnSpc>
                <a:spcPct val="120000"/>
              </a:lnSpc>
              <a:buNone/>
            </a:pPr>
            <a:endParaRPr lang="en-GB" sz="1600" b="1">
              <a:latin typeface="Arial Nova Cond"/>
            </a:endParaRPr>
          </a:p>
          <a:p>
            <a:pPr marL="0" indent="0">
              <a:lnSpc>
                <a:spcPct val="120000"/>
              </a:lnSpc>
              <a:buNone/>
            </a:pPr>
            <a:r>
              <a:rPr lang="en-GB" sz="1600">
                <a:latin typeface="Arial Nova Cond"/>
              </a:rPr>
              <a:t>One person’s journey to being referred for an autism diagnosis took a long time, several years. GP initially refused to refer him; was constantly </a:t>
            </a:r>
            <a:r>
              <a:rPr lang="en-GB" sz="1600" b="1">
                <a:latin typeface="Arial Nova Cond"/>
              </a:rPr>
              <a:t>‘shot down’. </a:t>
            </a:r>
            <a:r>
              <a:rPr lang="en-GB" sz="1600">
                <a:latin typeface="Arial Nova Cond"/>
              </a:rPr>
              <a:t>This led to depression and now he </a:t>
            </a:r>
            <a:r>
              <a:rPr lang="en-GB" sz="1600" b="1">
                <a:latin typeface="Arial Nova Cond"/>
              </a:rPr>
              <a:t>‘won’t go to GP unless absolutely necessary’. </a:t>
            </a:r>
            <a:r>
              <a:rPr lang="en-GB" sz="1600">
                <a:latin typeface="Arial Nova Cond"/>
              </a:rPr>
              <a:t>He has not been to a GP since 2019. </a:t>
            </a:r>
            <a:endParaRPr lang="en-GB" sz="1600">
              <a:latin typeface="Arial Nova Cond" panose="020B0506020202020204" pitchFamily="34" charset="0"/>
            </a:endParaRPr>
          </a:p>
          <a:p>
            <a:pPr marL="0" indent="0">
              <a:lnSpc>
                <a:spcPct val="120000"/>
              </a:lnSpc>
              <a:buNone/>
            </a:pPr>
            <a:r>
              <a:rPr lang="en-GB" sz="1600">
                <a:latin typeface="Arial Nova Cond"/>
              </a:rPr>
              <a:t>Someone recalled her experience of being asked to participate in groups with the previous Milton Keynes CCG in 2015, where she felt her time and contribution had not been valued: </a:t>
            </a:r>
            <a:r>
              <a:rPr lang="en-GB" sz="1600" b="1">
                <a:latin typeface="Arial Nova Cond"/>
              </a:rPr>
              <a:t>‘treated as if I hadn’t got a brain’. </a:t>
            </a:r>
            <a:r>
              <a:rPr lang="en-GB" sz="1600">
                <a:latin typeface="Arial Nova Cond"/>
              </a:rPr>
              <a:t>This made her cautious of participating in future engagement activities. </a:t>
            </a:r>
            <a:endParaRPr lang="en-GB" sz="1600" b="1">
              <a:latin typeface="Arial Nova Cond"/>
            </a:endParaRP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p:txBody>
          <a:bodyPr/>
          <a:lstStyle/>
          <a:p>
            <a:fld id="{30A60DCE-9105-48A5-8A92-25C9283756D1}" type="slidenum">
              <a:rPr lang="en-GB" smtClean="0"/>
              <a:pPr/>
              <a:t>16</a:t>
            </a:fld>
            <a:endParaRPr lang="en-GB"/>
          </a:p>
        </p:txBody>
      </p:sp>
      <p:sp>
        <p:nvSpPr>
          <p:cNvPr id="6" name="TextBox 5">
            <a:extLst>
              <a:ext uri="{FF2B5EF4-FFF2-40B4-BE49-F238E27FC236}">
                <a16:creationId xmlns:a16="http://schemas.microsoft.com/office/drawing/2014/main" id="{C5BC1582-B476-28B7-AD80-BB13F0CC6CC1}"/>
              </a:ext>
            </a:extLst>
          </p:cNvPr>
          <p:cNvSpPr txBox="1"/>
          <p:nvPr/>
        </p:nvSpPr>
        <p:spPr>
          <a:xfrm>
            <a:off x="9449463" y="1494337"/>
            <a:ext cx="2449603" cy="4770537"/>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r>
              <a:rPr lang="en-US" sz="1600">
                <a:solidFill>
                  <a:srgbClr val="171717"/>
                </a:solidFill>
                <a:latin typeface="+mj-lt"/>
                <a:ea typeface="Verdana"/>
                <a:cs typeface="Arial"/>
              </a:rPr>
              <a:t>Autistic people were </a:t>
            </a:r>
            <a:r>
              <a:rPr lang="en-US" sz="1600" b="1">
                <a:solidFill>
                  <a:srgbClr val="171717"/>
                </a:solidFill>
                <a:latin typeface="+mj-lt"/>
                <a:ea typeface="Verdana"/>
                <a:cs typeface="Arial"/>
              </a:rPr>
              <a:t>over seven times </a:t>
            </a:r>
            <a:r>
              <a:rPr lang="en-US" sz="1600">
                <a:solidFill>
                  <a:srgbClr val="171717"/>
                </a:solidFill>
                <a:latin typeface="+mj-lt"/>
                <a:ea typeface="Verdana"/>
                <a:cs typeface="Arial"/>
              </a:rPr>
              <a:t>more likely to report that their senses frequently overwhelm them so that they have trouble focusing on conversations with healthcare professionals. </a:t>
            </a:r>
            <a:endParaRPr lang="en-US" sz="2800">
              <a:solidFill>
                <a:srgbClr val="000000"/>
              </a:solidFill>
              <a:latin typeface="+mj-lt"/>
              <a:ea typeface="Verdana"/>
              <a:cs typeface="Arial"/>
            </a:endParaRPr>
          </a:p>
          <a:p>
            <a:endParaRPr lang="en-US" sz="1600">
              <a:solidFill>
                <a:srgbClr val="171717"/>
              </a:solidFill>
              <a:latin typeface="+mj-lt"/>
              <a:ea typeface="Verdana"/>
              <a:cs typeface="Arial"/>
            </a:endParaRPr>
          </a:p>
          <a:p>
            <a:r>
              <a:rPr lang="en-US" sz="1600">
                <a:solidFill>
                  <a:srgbClr val="171717"/>
                </a:solidFill>
                <a:latin typeface="+mj-lt"/>
                <a:ea typeface="Verdana"/>
                <a:cs typeface="Arial"/>
              </a:rPr>
              <a:t>In addition, they were over </a:t>
            </a:r>
            <a:r>
              <a:rPr lang="en-US" sz="1600" b="1">
                <a:solidFill>
                  <a:srgbClr val="171717"/>
                </a:solidFill>
                <a:latin typeface="+mj-lt"/>
                <a:ea typeface="Verdana"/>
                <a:cs typeface="Arial"/>
              </a:rPr>
              <a:t>three times more likely</a:t>
            </a:r>
            <a:r>
              <a:rPr lang="en-US" sz="1600">
                <a:solidFill>
                  <a:srgbClr val="171717"/>
                </a:solidFill>
                <a:latin typeface="+mj-lt"/>
                <a:ea typeface="Verdana"/>
                <a:cs typeface="Arial"/>
              </a:rPr>
              <a:t> to say they frequently leave their healthcare professional’s office feeling as though they did not receive any help at all</a:t>
            </a:r>
            <a:endParaRPr lang="en-US" sz="2800">
              <a:latin typeface="+mj-lt"/>
              <a:cs typeface="Arial"/>
            </a:endParaRPr>
          </a:p>
        </p:txBody>
      </p:sp>
      <p:sp>
        <p:nvSpPr>
          <p:cNvPr id="8" name="TextBox 7">
            <a:extLst>
              <a:ext uri="{FF2B5EF4-FFF2-40B4-BE49-F238E27FC236}">
                <a16:creationId xmlns:a16="http://schemas.microsoft.com/office/drawing/2014/main" id="{822C36F8-C46F-FAE2-3CF5-F0457834D77B}"/>
              </a:ext>
            </a:extLst>
          </p:cNvPr>
          <p:cNvSpPr txBox="1"/>
          <p:nvPr/>
        </p:nvSpPr>
        <p:spPr>
          <a:xfrm>
            <a:off x="2101484" y="1037094"/>
            <a:ext cx="7795787" cy="369332"/>
          </a:xfrm>
          <a:prstGeom prst="rect">
            <a:avLst/>
          </a:prstGeom>
          <a:noFill/>
        </p:spPr>
        <p:txBody>
          <a:bodyPr wrap="square" rtlCol="0">
            <a:spAutoFit/>
          </a:bodyPr>
          <a:lstStyle/>
          <a:p>
            <a:pPr algn="just"/>
            <a:r>
              <a:rPr lang="en-GB" sz="1800" b="1">
                <a:latin typeface="Arial Nova Cond" panose="020B0506020202020204" pitchFamily="34" charset="0"/>
              </a:rPr>
              <a:t>“It’s very off putting and makes me not want to go back.”</a:t>
            </a:r>
            <a:endParaRPr lang="en-GB" b="1">
              <a:latin typeface="Arial Nova Cond" panose="020B0506020202020204" pitchFamily="34" charset="0"/>
            </a:endParaRPr>
          </a:p>
        </p:txBody>
      </p:sp>
      <p:pic>
        <p:nvPicPr>
          <p:cNvPr id="24" name="Graphic 23" descr="Thought bubble outline">
            <a:extLst>
              <a:ext uri="{FF2B5EF4-FFF2-40B4-BE49-F238E27FC236}">
                <a16:creationId xmlns:a16="http://schemas.microsoft.com/office/drawing/2014/main" id="{23FB9362-8642-FC51-9E0D-E5777DE57D7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106251" y="-25460"/>
            <a:ext cx="1208646" cy="1208646"/>
          </a:xfrm>
          <a:prstGeom prst="rect">
            <a:avLst/>
          </a:prstGeom>
        </p:spPr>
      </p:pic>
      <p:grpSp>
        <p:nvGrpSpPr>
          <p:cNvPr id="39" name="Group 38">
            <a:extLst>
              <a:ext uri="{FF2B5EF4-FFF2-40B4-BE49-F238E27FC236}">
                <a16:creationId xmlns:a16="http://schemas.microsoft.com/office/drawing/2014/main" id="{B1C2BFDE-6555-B6C3-898E-75CFDCA6FDC7}"/>
              </a:ext>
            </a:extLst>
          </p:cNvPr>
          <p:cNvGrpSpPr/>
          <p:nvPr/>
        </p:nvGrpSpPr>
        <p:grpSpPr>
          <a:xfrm>
            <a:off x="57568" y="227965"/>
            <a:ext cx="1854288" cy="1976899"/>
            <a:chOff x="57568" y="227965"/>
            <a:chExt cx="1854288" cy="1976899"/>
          </a:xfrm>
        </p:grpSpPr>
        <p:pic>
          <p:nvPicPr>
            <p:cNvPr id="15" name="Graphic 14" descr="Short haired woman">
              <a:extLst>
                <a:ext uri="{FF2B5EF4-FFF2-40B4-BE49-F238E27FC236}">
                  <a16:creationId xmlns:a16="http://schemas.microsoft.com/office/drawing/2014/main" id="{73614E17-C70C-0BD6-9A22-E2284C3CF7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2934" y="783810"/>
              <a:ext cx="1618922" cy="1421054"/>
            </a:xfrm>
            <a:prstGeom prst="rect">
              <a:avLst/>
            </a:prstGeom>
          </p:spPr>
        </p:pic>
        <p:pic>
          <p:nvPicPr>
            <p:cNvPr id="22" name="Graphic 21" descr="A crying face">
              <a:extLst>
                <a:ext uri="{FF2B5EF4-FFF2-40B4-BE49-F238E27FC236}">
                  <a16:creationId xmlns:a16="http://schemas.microsoft.com/office/drawing/2014/main" id="{0AF92CCC-4FA3-BF3C-FEA5-AD0E2D63D5D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62706" y="227965"/>
              <a:ext cx="470732" cy="470732"/>
            </a:xfrm>
            <a:prstGeom prst="rect">
              <a:avLst/>
            </a:prstGeom>
          </p:spPr>
        </p:pic>
        <p:pic>
          <p:nvPicPr>
            <p:cNvPr id="30" name="Graphic 29" descr="Face without mouth">
              <a:extLst>
                <a:ext uri="{FF2B5EF4-FFF2-40B4-BE49-F238E27FC236}">
                  <a16:creationId xmlns:a16="http://schemas.microsoft.com/office/drawing/2014/main" id="{38C750A2-E5B2-3E76-D0CD-14E37F706E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24622" y="1257048"/>
              <a:ext cx="586820" cy="586820"/>
            </a:xfrm>
            <a:prstGeom prst="rect">
              <a:avLst/>
            </a:prstGeom>
          </p:spPr>
        </p:pic>
        <p:pic>
          <p:nvPicPr>
            <p:cNvPr id="34" name="Graphic 33" descr="Clock with solid fill">
              <a:extLst>
                <a:ext uri="{FF2B5EF4-FFF2-40B4-BE49-F238E27FC236}">
                  <a16:creationId xmlns:a16="http://schemas.microsoft.com/office/drawing/2014/main" id="{691D4C92-FE56-572D-6B3F-B2B3832807A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7568" y="746726"/>
              <a:ext cx="470732" cy="470732"/>
            </a:xfrm>
            <a:prstGeom prst="rect">
              <a:avLst/>
            </a:prstGeom>
          </p:spPr>
        </p:pic>
        <p:sp>
          <p:nvSpPr>
            <p:cNvPr id="38" name="Freeform: Shape 37">
              <a:extLst>
                <a:ext uri="{FF2B5EF4-FFF2-40B4-BE49-F238E27FC236}">
                  <a16:creationId xmlns:a16="http://schemas.microsoft.com/office/drawing/2014/main" id="{53C2B427-D072-17FE-04DF-CB5E1EB3F5EB}"/>
                </a:ext>
              </a:extLst>
            </p:cNvPr>
            <p:cNvSpPr/>
            <p:nvPr/>
          </p:nvSpPr>
          <p:spPr>
            <a:xfrm rot="531434">
              <a:off x="1353156" y="1804325"/>
              <a:ext cx="182083" cy="139887"/>
            </a:xfrm>
            <a:custGeom>
              <a:avLst/>
              <a:gdLst>
                <a:gd name="connsiteX0" fmla="*/ 0 w 250256"/>
                <a:gd name="connsiteY0" fmla="*/ 166563 h 166563"/>
                <a:gd name="connsiteX1" fmla="*/ 134753 w 250256"/>
                <a:gd name="connsiteY1" fmla="*/ 2934 h 166563"/>
                <a:gd name="connsiteX2" fmla="*/ 250256 w 250256"/>
                <a:gd name="connsiteY2" fmla="*/ 60685 h 166563"/>
              </a:gdLst>
              <a:ahLst/>
              <a:cxnLst>
                <a:cxn ang="0">
                  <a:pos x="connsiteX0" y="connsiteY0"/>
                </a:cxn>
                <a:cxn ang="0">
                  <a:pos x="connsiteX1" y="connsiteY1"/>
                </a:cxn>
                <a:cxn ang="0">
                  <a:pos x="connsiteX2" y="connsiteY2"/>
                </a:cxn>
              </a:cxnLst>
              <a:rect l="l" t="t" r="r" b="b"/>
              <a:pathLst>
                <a:path w="250256" h="166563">
                  <a:moveTo>
                    <a:pt x="0" y="166563"/>
                  </a:moveTo>
                  <a:cubicBezTo>
                    <a:pt x="46522" y="93571"/>
                    <a:pt x="93044" y="20580"/>
                    <a:pt x="134753" y="2934"/>
                  </a:cubicBezTo>
                  <a:cubicBezTo>
                    <a:pt x="176462" y="-14712"/>
                    <a:pt x="208547" y="52664"/>
                    <a:pt x="250256" y="60685"/>
                  </a:cubicBezTo>
                </a:path>
              </a:pathLst>
            </a:custGeom>
            <a:solidFill>
              <a:schemeClr val="accent1">
                <a:lumMod val="75000"/>
              </a:schemeClr>
            </a:solidFill>
            <a:ln w="28575">
              <a:solidFill>
                <a:schemeClr val="accent1">
                  <a:lumMod val="7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spTree>
    <p:extLst>
      <p:ext uri="{BB962C8B-B14F-4D97-AF65-F5344CB8AC3E}">
        <p14:creationId xmlns:p14="http://schemas.microsoft.com/office/powerpoint/2010/main" val="6315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1597839" y="-99392"/>
            <a:ext cx="7782909" cy="1234800"/>
          </a:xfrm>
        </p:spPr>
        <p:txBody>
          <a:bodyPr/>
          <a:lstStyle/>
          <a:p>
            <a:r>
              <a:rPr lang="en-GB"/>
              <a:t>Addressing fear of the unknown</a:t>
            </a:r>
          </a:p>
        </p:txBody>
      </p:sp>
      <p:sp>
        <p:nvSpPr>
          <p:cNvPr id="3" name="Content Placeholder 2">
            <a:extLst>
              <a:ext uri="{FF2B5EF4-FFF2-40B4-BE49-F238E27FC236}">
                <a16:creationId xmlns:a16="http://schemas.microsoft.com/office/drawing/2014/main" id="{CB6355D6-A7DB-1E04-AED3-31AE3D0D1F89}"/>
              </a:ext>
            </a:extLst>
          </p:cNvPr>
          <p:cNvSpPr>
            <a:spLocks noGrp="1"/>
          </p:cNvSpPr>
          <p:nvPr>
            <p:ph idx="1"/>
          </p:nvPr>
        </p:nvSpPr>
        <p:spPr>
          <a:xfrm>
            <a:off x="235142" y="2011729"/>
            <a:ext cx="9245234" cy="4189388"/>
          </a:xfr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72000" tIns="72000" rIns="72000" bIns="72000" anchor="ctr">
            <a:normAutofit lnSpcReduction="10000"/>
          </a:bodyPr>
          <a:lstStyle/>
          <a:p>
            <a:pPr marL="0" indent="0">
              <a:lnSpc>
                <a:spcPct val="120000"/>
              </a:lnSpc>
              <a:buNone/>
            </a:pPr>
            <a:r>
              <a:rPr lang="en-GB" sz="1800">
                <a:solidFill>
                  <a:schemeClr val="accent1"/>
                </a:solidFill>
              </a:rPr>
              <a:t>When we asked people if they would attend a screening appointment, most people said they </a:t>
            </a:r>
            <a:r>
              <a:rPr lang="en-GB" sz="1800" b="1">
                <a:solidFill>
                  <a:schemeClr val="accent1"/>
                </a:solidFill>
              </a:rPr>
              <a:t>would not attend. Fear of the unknown </a:t>
            </a:r>
            <a:r>
              <a:rPr lang="en-GB" sz="1800">
                <a:solidFill>
                  <a:schemeClr val="accent1"/>
                </a:solidFill>
              </a:rPr>
              <a:t>caused a lot of anxieties:</a:t>
            </a:r>
          </a:p>
          <a:p>
            <a:pPr marL="0" indent="0">
              <a:lnSpc>
                <a:spcPct val="120000"/>
              </a:lnSpc>
              <a:buNone/>
            </a:pPr>
            <a:r>
              <a:rPr lang="en-GB" sz="1600" b="1">
                <a:latin typeface="Arial Nova Cond"/>
              </a:rPr>
              <a:t>It’s ‘Scary, I won’t know what to expect.’</a:t>
            </a:r>
          </a:p>
          <a:p>
            <a:pPr marL="0" indent="0">
              <a:lnSpc>
                <a:spcPct val="120000"/>
              </a:lnSpc>
              <a:buNone/>
            </a:pPr>
            <a:r>
              <a:rPr lang="en-GB" sz="1600" b="1">
                <a:latin typeface="Arial Nova Cond"/>
              </a:rPr>
              <a:t>‘Panic… thinking “What if ...?’’</a:t>
            </a:r>
          </a:p>
          <a:p>
            <a:pPr marL="0" indent="0">
              <a:lnSpc>
                <a:spcPct val="120000"/>
              </a:lnSpc>
              <a:buNone/>
            </a:pPr>
            <a:r>
              <a:rPr lang="en-GB" sz="1600" b="1">
                <a:latin typeface="Arial Nova Cond"/>
              </a:rPr>
              <a:t>‘Really concerned about the results.’</a:t>
            </a:r>
          </a:p>
          <a:p>
            <a:pPr marL="0" indent="0">
              <a:lnSpc>
                <a:spcPct val="120000"/>
              </a:lnSpc>
              <a:buNone/>
            </a:pPr>
            <a:r>
              <a:rPr lang="en-GB" sz="1600" b="1">
                <a:latin typeface="Arial Nova Cond"/>
              </a:rPr>
              <a:t>‘Crowds’</a:t>
            </a:r>
          </a:p>
          <a:p>
            <a:pPr marL="0" indent="0">
              <a:lnSpc>
                <a:spcPct val="120000"/>
              </a:lnSpc>
              <a:buNone/>
            </a:pPr>
            <a:r>
              <a:rPr lang="en-GB" sz="1600" b="1">
                <a:latin typeface="Arial Nova Cond"/>
              </a:rPr>
              <a:t>‘How long will I be there for?’</a:t>
            </a:r>
            <a:endParaRPr lang="en-GB" sz="1800">
              <a:latin typeface="Arial Nova Cond"/>
            </a:endParaRPr>
          </a:p>
          <a:p>
            <a:pPr marL="0" indent="0">
              <a:lnSpc>
                <a:spcPct val="120000"/>
              </a:lnSpc>
              <a:buNone/>
            </a:pPr>
            <a:r>
              <a:rPr lang="en-GB" sz="1800">
                <a:solidFill>
                  <a:schemeClr val="accent1"/>
                </a:solidFill>
              </a:rPr>
              <a:t>People were very positive about ideas presented on </a:t>
            </a:r>
            <a:r>
              <a:rPr lang="en-GB" sz="1800" b="1">
                <a:solidFill>
                  <a:schemeClr val="accent1"/>
                </a:solidFill>
              </a:rPr>
              <a:t>familiarisation, </a:t>
            </a:r>
            <a:r>
              <a:rPr lang="en-GB" sz="1800">
                <a:solidFill>
                  <a:schemeClr val="accent1"/>
                </a:solidFill>
              </a:rPr>
              <a:t>such as open days, videos and easy-read information:</a:t>
            </a:r>
            <a:endParaRPr lang="en-GB" sz="1800">
              <a:solidFill>
                <a:schemeClr val="accent1"/>
              </a:solidFill>
              <a:cs typeface="Arial"/>
            </a:endParaRPr>
          </a:p>
          <a:p>
            <a:pPr marL="0" indent="0">
              <a:lnSpc>
                <a:spcPct val="120000"/>
              </a:lnSpc>
              <a:buNone/>
            </a:pPr>
            <a:r>
              <a:rPr lang="en-GB" sz="1600" b="1">
                <a:latin typeface="Arial Nova Cond"/>
              </a:rPr>
              <a:t>“Having videos sent out after sessions would be good because everyone learns in different ways. Autistic people process information in their own time. Videos would be helpful to assist in processing information and to refer back to if needed.”</a:t>
            </a:r>
          </a:p>
          <a:p>
            <a:pPr marL="0" indent="0">
              <a:lnSpc>
                <a:spcPct val="120000"/>
              </a:lnSpc>
              <a:buNone/>
            </a:pPr>
            <a:r>
              <a:rPr lang="en-GB" sz="1600" b="1">
                <a:latin typeface="Arial Nova Cond"/>
              </a:rPr>
              <a:t>“An open day would be very helpful.”</a:t>
            </a: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p:txBody>
          <a:bodyPr/>
          <a:lstStyle/>
          <a:p>
            <a:fld id="{30A60DCE-9105-48A5-8A92-25C9283756D1}" type="slidenum">
              <a:rPr lang="en-GB" smtClean="0"/>
              <a:pPr/>
              <a:t>17</a:t>
            </a:fld>
            <a:endParaRPr lang="en-GB"/>
          </a:p>
        </p:txBody>
      </p:sp>
      <p:sp>
        <p:nvSpPr>
          <p:cNvPr id="6" name="TextBox 5">
            <a:extLst>
              <a:ext uri="{FF2B5EF4-FFF2-40B4-BE49-F238E27FC236}">
                <a16:creationId xmlns:a16="http://schemas.microsoft.com/office/drawing/2014/main" id="{C5BC1582-B476-28B7-AD80-BB13F0CC6CC1}"/>
              </a:ext>
            </a:extLst>
          </p:cNvPr>
          <p:cNvSpPr txBox="1"/>
          <p:nvPr/>
        </p:nvSpPr>
        <p:spPr>
          <a:xfrm>
            <a:off x="9696400" y="1566124"/>
            <a:ext cx="2250726" cy="2554545"/>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r>
              <a:rPr lang="en-US" sz="1600">
                <a:solidFill>
                  <a:srgbClr val="0D0D0D"/>
                </a:solidFill>
                <a:latin typeface="Arial"/>
                <a:ea typeface="Times New Roman" panose="02020603050405020304" pitchFamily="18" charset="0"/>
                <a:cs typeface="Arial"/>
              </a:rPr>
              <a:t>People with a learning disability in BLMK were found to be 24% less likely to receive </a:t>
            </a:r>
            <a:r>
              <a:rPr lang="en-US" sz="1600" b="1">
                <a:solidFill>
                  <a:srgbClr val="0D0D0D"/>
                </a:solidFill>
                <a:latin typeface="Arial"/>
                <a:ea typeface="Times New Roman" panose="02020603050405020304" pitchFamily="18" charset="0"/>
                <a:cs typeface="Arial"/>
              </a:rPr>
              <a:t>Bowel Cancer Screening </a:t>
            </a:r>
            <a:r>
              <a:rPr lang="en-US" sz="1600">
                <a:solidFill>
                  <a:srgbClr val="0D0D0D"/>
                </a:solidFill>
                <a:latin typeface="Arial"/>
                <a:ea typeface="Times New Roman" panose="02020603050405020304" pitchFamily="18" charset="0"/>
                <a:cs typeface="Arial"/>
              </a:rPr>
              <a:t>and autistic people 16% when compared to the population average. </a:t>
            </a:r>
            <a:endParaRPr lang="en-GB" sz="1600">
              <a:solidFill>
                <a:srgbClr val="0D0D0D"/>
              </a:solidFill>
              <a:latin typeface="Arial"/>
              <a:ea typeface="Times New Roman" panose="02020603050405020304" pitchFamily="18" charset="0"/>
              <a:cs typeface="Arial"/>
            </a:endParaRPr>
          </a:p>
          <a:p>
            <a:endParaRPr lang="en-GB" sz="1600">
              <a:effectLst/>
              <a:latin typeface="Arial" panose="020B0604020202020204" pitchFamily="34" charset="0"/>
              <a:ea typeface="Times New Roman" panose="02020603050405020304" pitchFamily="18" charset="0"/>
              <a:cs typeface="Arial"/>
            </a:endParaRPr>
          </a:p>
        </p:txBody>
      </p:sp>
      <p:sp>
        <p:nvSpPr>
          <p:cNvPr id="8" name="TextBox 7">
            <a:extLst>
              <a:ext uri="{FF2B5EF4-FFF2-40B4-BE49-F238E27FC236}">
                <a16:creationId xmlns:a16="http://schemas.microsoft.com/office/drawing/2014/main" id="{822C36F8-C46F-FAE2-3CF5-F0457834D77B}"/>
              </a:ext>
            </a:extLst>
          </p:cNvPr>
          <p:cNvSpPr txBox="1"/>
          <p:nvPr/>
        </p:nvSpPr>
        <p:spPr>
          <a:xfrm>
            <a:off x="1597839" y="836712"/>
            <a:ext cx="8026553" cy="923330"/>
          </a:xfrm>
          <a:prstGeom prst="rect">
            <a:avLst/>
          </a:prstGeom>
          <a:noFill/>
        </p:spPr>
        <p:txBody>
          <a:bodyPr wrap="square" rtlCol="0">
            <a:spAutoFit/>
          </a:bodyPr>
          <a:lstStyle/>
          <a:p>
            <a:pPr algn="just"/>
            <a:r>
              <a:rPr lang="en-GB" b="1">
                <a:latin typeface="Arial Nova Cond" panose="020B0506020202020204" pitchFamily="34" charset="0"/>
              </a:rPr>
              <a:t>(J) “I went to a breast cancer screening and took my support worker with me. I was nervous. I didn’t know what to expect. In the lead up to the appointment my mind was full of ‘what if’ scenarios. It was scary. It’s the ‘unknown’s’ you worry about.”</a:t>
            </a:r>
          </a:p>
        </p:txBody>
      </p:sp>
      <p:grpSp>
        <p:nvGrpSpPr>
          <p:cNvPr id="25" name="Group 24">
            <a:extLst>
              <a:ext uri="{FF2B5EF4-FFF2-40B4-BE49-F238E27FC236}">
                <a16:creationId xmlns:a16="http://schemas.microsoft.com/office/drawing/2014/main" id="{ECF30C37-711A-84CF-B113-4A2072285950}"/>
              </a:ext>
            </a:extLst>
          </p:cNvPr>
          <p:cNvGrpSpPr/>
          <p:nvPr/>
        </p:nvGrpSpPr>
        <p:grpSpPr>
          <a:xfrm>
            <a:off x="100969" y="120402"/>
            <a:ext cx="1253226" cy="1724422"/>
            <a:chOff x="100969" y="120402"/>
            <a:chExt cx="1253226" cy="1724422"/>
          </a:xfrm>
        </p:grpSpPr>
        <p:pic>
          <p:nvPicPr>
            <p:cNvPr id="11" name="Graphic 10" descr="Child with short hair">
              <a:extLst>
                <a:ext uri="{FF2B5EF4-FFF2-40B4-BE49-F238E27FC236}">
                  <a16:creationId xmlns:a16="http://schemas.microsoft.com/office/drawing/2014/main" id="{CF34393C-9C53-F836-8CF3-DCB9939FC19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3310" y="610024"/>
              <a:ext cx="1060885" cy="1234800"/>
            </a:xfrm>
            <a:prstGeom prst="rect">
              <a:avLst/>
            </a:prstGeom>
          </p:spPr>
        </p:pic>
        <p:pic>
          <p:nvPicPr>
            <p:cNvPr id="20" name="Graphic 19" descr="An afraid face">
              <a:extLst>
                <a:ext uri="{FF2B5EF4-FFF2-40B4-BE49-F238E27FC236}">
                  <a16:creationId xmlns:a16="http://schemas.microsoft.com/office/drawing/2014/main" id="{5D77F261-E611-69A1-4B43-38A69181D93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074" y="1048608"/>
              <a:ext cx="664188" cy="684315"/>
            </a:xfrm>
            <a:prstGeom prst="rect">
              <a:avLst/>
            </a:prstGeom>
          </p:spPr>
        </p:pic>
        <p:pic>
          <p:nvPicPr>
            <p:cNvPr id="22" name="Graphic 21" descr="Question Mark with solid fill">
              <a:extLst>
                <a:ext uri="{FF2B5EF4-FFF2-40B4-BE49-F238E27FC236}">
                  <a16:creationId xmlns:a16="http://schemas.microsoft.com/office/drawing/2014/main" id="{1F057A42-EC32-A6CB-858E-A6D37D99759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0226564">
              <a:off x="100969" y="277662"/>
              <a:ext cx="506132" cy="506132"/>
            </a:xfrm>
            <a:prstGeom prst="rect">
              <a:avLst/>
            </a:prstGeom>
          </p:spPr>
        </p:pic>
        <p:pic>
          <p:nvPicPr>
            <p:cNvPr id="23" name="Graphic 22" descr="Question Mark with solid fill">
              <a:extLst>
                <a:ext uri="{FF2B5EF4-FFF2-40B4-BE49-F238E27FC236}">
                  <a16:creationId xmlns:a16="http://schemas.microsoft.com/office/drawing/2014/main" id="{6DE50C17-FB73-7388-9362-BAB54A47884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1368242">
              <a:off x="383692" y="153388"/>
              <a:ext cx="506132" cy="506132"/>
            </a:xfrm>
            <a:prstGeom prst="rect">
              <a:avLst/>
            </a:prstGeom>
          </p:spPr>
        </p:pic>
        <p:pic>
          <p:nvPicPr>
            <p:cNvPr id="24" name="Graphic 23" descr="Question Mark with solid fill">
              <a:extLst>
                <a:ext uri="{FF2B5EF4-FFF2-40B4-BE49-F238E27FC236}">
                  <a16:creationId xmlns:a16="http://schemas.microsoft.com/office/drawing/2014/main" id="{CCD0309A-C2EC-23BD-DB91-8253484EC16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787934">
              <a:off x="717190" y="120402"/>
              <a:ext cx="506132" cy="506132"/>
            </a:xfrm>
            <a:prstGeom prst="rect">
              <a:avLst/>
            </a:prstGeom>
          </p:spPr>
        </p:pic>
      </p:grpSp>
    </p:spTree>
    <p:extLst>
      <p:ext uri="{BB962C8B-B14F-4D97-AF65-F5344CB8AC3E}">
        <p14:creationId xmlns:p14="http://schemas.microsoft.com/office/powerpoint/2010/main" val="1784040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276209" y="-13332"/>
            <a:ext cx="10017594" cy="1234800"/>
          </a:xfrm>
        </p:spPr>
        <p:txBody>
          <a:bodyPr>
            <a:normAutofit/>
          </a:bodyPr>
          <a:lstStyle/>
          <a:p>
            <a:r>
              <a:rPr lang="en-GB" sz="3600"/>
              <a:t>Why is it important to you to be healthy?</a:t>
            </a: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p:txBody>
          <a:bodyPr/>
          <a:lstStyle/>
          <a:p>
            <a:fld id="{30A60DCE-9105-48A5-8A92-25C9283756D1}" type="slidenum">
              <a:rPr lang="en-GB" smtClean="0"/>
              <a:pPr/>
              <a:t>18</a:t>
            </a:fld>
            <a:endParaRPr lang="en-GB"/>
          </a:p>
        </p:txBody>
      </p:sp>
      <p:sp>
        <p:nvSpPr>
          <p:cNvPr id="6" name="TextBox 5">
            <a:extLst>
              <a:ext uri="{FF2B5EF4-FFF2-40B4-BE49-F238E27FC236}">
                <a16:creationId xmlns:a16="http://schemas.microsoft.com/office/drawing/2014/main" id="{C5BC1582-B476-28B7-AD80-BB13F0CC6CC1}"/>
              </a:ext>
            </a:extLst>
          </p:cNvPr>
          <p:cNvSpPr txBox="1"/>
          <p:nvPr/>
        </p:nvSpPr>
        <p:spPr>
          <a:xfrm>
            <a:off x="9696400" y="1566124"/>
            <a:ext cx="2250726" cy="2585323"/>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r>
              <a:rPr lang="en-GB" b="1">
                <a:latin typeface="Arial"/>
                <a:ea typeface="Times New Roman" panose="02020603050405020304" pitchFamily="18" charset="0"/>
                <a:cs typeface="Times New Roman"/>
              </a:rPr>
              <a:t>Research shows that autistic people are significantly more likely to experience a mental health diagnosis than those without</a:t>
            </a:r>
            <a:endParaRPr lang="en-GB" b="1">
              <a:effectLst/>
              <a:latin typeface="Arial"/>
              <a:ea typeface="Times New Roman" panose="02020603050405020304" pitchFamily="18" charset="0"/>
              <a:cs typeface="Times New Roman"/>
            </a:endParaRPr>
          </a:p>
        </p:txBody>
      </p:sp>
      <p:sp>
        <p:nvSpPr>
          <p:cNvPr id="8" name="TextBox 7">
            <a:extLst>
              <a:ext uri="{FF2B5EF4-FFF2-40B4-BE49-F238E27FC236}">
                <a16:creationId xmlns:a16="http://schemas.microsoft.com/office/drawing/2014/main" id="{822C36F8-C46F-FAE2-3CF5-F0457834D77B}"/>
              </a:ext>
            </a:extLst>
          </p:cNvPr>
          <p:cNvSpPr txBox="1"/>
          <p:nvPr/>
        </p:nvSpPr>
        <p:spPr>
          <a:xfrm>
            <a:off x="303752" y="1321112"/>
            <a:ext cx="9179623" cy="4801314"/>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rtlCol="0" anchor="t">
            <a:spAutoFit/>
          </a:bodyPr>
          <a:lstStyle/>
          <a:p>
            <a:pPr algn="just"/>
            <a:r>
              <a:rPr lang="en-GB" sz="1800">
                <a:solidFill>
                  <a:schemeClr val="accent1"/>
                </a:solidFill>
              </a:rPr>
              <a:t>When asked this question, </a:t>
            </a:r>
            <a:r>
              <a:rPr lang="en-GB" sz="1800" b="1">
                <a:solidFill>
                  <a:schemeClr val="accent1"/>
                </a:solidFill>
              </a:rPr>
              <a:t>everyone told us their health was important to them. </a:t>
            </a:r>
          </a:p>
          <a:p>
            <a:pPr algn="just"/>
            <a:endParaRPr lang="en-GB" b="1">
              <a:solidFill>
                <a:schemeClr val="accent1"/>
              </a:solidFill>
            </a:endParaRPr>
          </a:p>
          <a:p>
            <a:pPr algn="just"/>
            <a:r>
              <a:rPr lang="en-GB" sz="1800">
                <a:solidFill>
                  <a:schemeClr val="accent1"/>
                </a:solidFill>
              </a:rPr>
              <a:t>People told us that </a:t>
            </a:r>
            <a:r>
              <a:rPr lang="en-GB" sz="1800" b="1">
                <a:solidFill>
                  <a:schemeClr val="accent1"/>
                </a:solidFill>
              </a:rPr>
              <a:t>not being well stopped them doing things they enjoyed</a:t>
            </a:r>
            <a:r>
              <a:rPr lang="en-GB" sz="1800">
                <a:solidFill>
                  <a:schemeClr val="accent1"/>
                </a:solidFill>
              </a:rPr>
              <a:t>, which led to </a:t>
            </a:r>
            <a:r>
              <a:rPr lang="en-GB" sz="1800" b="1">
                <a:solidFill>
                  <a:schemeClr val="accent1"/>
                </a:solidFill>
              </a:rPr>
              <a:t>mental health </a:t>
            </a:r>
            <a:r>
              <a:rPr lang="en-GB" sz="1800">
                <a:solidFill>
                  <a:schemeClr val="accent1"/>
                </a:solidFill>
              </a:rPr>
              <a:t>being negatively impacted.</a:t>
            </a:r>
          </a:p>
          <a:p>
            <a:pPr algn="just"/>
            <a:endParaRPr lang="en-GB" b="1">
              <a:latin typeface="Arial Nova Cond" panose="020B0506020202020204" pitchFamily="34" charset="0"/>
            </a:endParaRPr>
          </a:p>
          <a:p>
            <a:pPr algn="just"/>
            <a:r>
              <a:rPr lang="en-GB" b="1">
                <a:latin typeface="Arial Nova Cond"/>
              </a:rPr>
              <a:t>(H) Mental and physical health matters to me. If I feel healthy, I feel positive. I feel happy. If I wasn’t healthy, I wouldn’t be able to do what’s important which is to go to my social groups and my employability group. Without these groups I’d feel emotional, bored, and lonely.</a:t>
            </a:r>
          </a:p>
          <a:p>
            <a:pPr algn="just"/>
            <a:r>
              <a:rPr lang="en-GB" b="1">
                <a:latin typeface="Arial Nova Cond"/>
              </a:rPr>
              <a:t>(K) I used to enjoy kickboxing, but I can’t do it now due to various physical health situations. I think it’s harder for autistic people to integrate with society if they are unhealthy and this leads to depression. </a:t>
            </a:r>
          </a:p>
          <a:p>
            <a:pPr algn="just"/>
            <a:r>
              <a:rPr lang="en-GB" b="1">
                <a:latin typeface="Arial Nova Cond"/>
              </a:rPr>
              <a:t>(M) I think my mental health is more important than my physical health. I need that time for ‘me’ during the day.  If I don’t get it, I get depressed. I wouldn’t get out of bed if I knew I wouldn’t get any ‘me’ time on a particular day. </a:t>
            </a:r>
            <a:endParaRPr lang="en-GB" b="1">
              <a:latin typeface="Arial Nova Cond" panose="020B0506020202020204" pitchFamily="34" charset="0"/>
            </a:endParaRPr>
          </a:p>
          <a:p>
            <a:pPr algn="just"/>
            <a:r>
              <a:rPr lang="en-GB" b="1">
                <a:latin typeface="Arial Nova Cond"/>
              </a:rPr>
              <a:t>(J) My physical health is very important to me. If I am unwell, my daily routines are taken away from me. I feel depressed when this happens. My mental health takes a downturn if I’m stuck in bed. I need to be around people. Daily routines are extremely important for autistic people. </a:t>
            </a:r>
            <a:endParaRPr lang="en-GB" b="1">
              <a:latin typeface="Arial Nova Cond" panose="020B0506020202020204" pitchFamily="34" charset="0"/>
            </a:endParaRPr>
          </a:p>
        </p:txBody>
      </p:sp>
    </p:spTree>
    <p:extLst>
      <p:ext uri="{BB962C8B-B14F-4D97-AF65-F5344CB8AC3E}">
        <p14:creationId xmlns:p14="http://schemas.microsoft.com/office/powerpoint/2010/main" val="2117744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2D215-D9DB-6503-10A6-08319D19A49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303D548-E7E9-8078-56BA-6ABA519A1165}"/>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6D7B87DA-67EB-2D92-CDD7-9F263909ED51}"/>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ACC64273-878D-4F7A-986B-B440BE05C147}"/>
              </a:ext>
            </a:extLst>
          </p:cNvPr>
          <p:cNvSpPr>
            <a:spLocks noGrp="1"/>
          </p:cNvSpPr>
          <p:nvPr>
            <p:ph type="sldNum" sz="quarter" idx="12"/>
          </p:nvPr>
        </p:nvSpPr>
        <p:spPr/>
        <p:txBody>
          <a:bodyPr/>
          <a:lstStyle/>
          <a:p>
            <a:fld id="{30A60DCE-9105-48A5-8A92-25C9283756D1}" type="slidenum">
              <a:rPr lang="en-GB" smtClean="0"/>
              <a:pPr/>
              <a:t>19</a:t>
            </a:fld>
            <a:endParaRPr lang="en-GB"/>
          </a:p>
        </p:txBody>
      </p:sp>
      <p:pic>
        <p:nvPicPr>
          <p:cNvPr id="6" name="Content Placeholder 6" descr="A diagram of a medical procedure&#10;&#10;Description automatically generated">
            <a:extLst>
              <a:ext uri="{FF2B5EF4-FFF2-40B4-BE49-F238E27FC236}">
                <a16:creationId xmlns:a16="http://schemas.microsoft.com/office/drawing/2014/main" id="{07E18962-80D1-FEBE-9230-6F06AFED52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550"/>
          <a:stretch/>
        </p:blipFill>
        <p:spPr>
          <a:xfrm>
            <a:off x="0" y="1"/>
            <a:ext cx="12192000" cy="6415548"/>
          </a:xfrm>
          <a:prstGeom prst="rect">
            <a:avLst/>
          </a:prstGeom>
        </p:spPr>
      </p:pic>
    </p:spTree>
    <p:extLst>
      <p:ext uri="{BB962C8B-B14F-4D97-AF65-F5344CB8AC3E}">
        <p14:creationId xmlns:p14="http://schemas.microsoft.com/office/powerpoint/2010/main" val="1266696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C64FB-C311-B826-F5B0-324C0C6CF0FC}"/>
              </a:ext>
            </a:extLst>
          </p:cNvPr>
          <p:cNvSpPr>
            <a:spLocks noGrp="1"/>
          </p:cNvSpPr>
          <p:nvPr>
            <p:ph type="title"/>
          </p:nvPr>
        </p:nvSpPr>
        <p:spPr/>
        <p:txBody>
          <a:bodyPr/>
          <a:lstStyle/>
          <a:p>
            <a:r>
              <a:rPr lang="en-US">
                <a:cs typeface="Arial"/>
              </a:rPr>
              <a:t>Contents summary </a:t>
            </a:r>
            <a:endParaRPr lang="en-US"/>
          </a:p>
        </p:txBody>
      </p:sp>
      <p:sp>
        <p:nvSpPr>
          <p:cNvPr id="3" name="Text Placeholder 2">
            <a:extLst>
              <a:ext uri="{FF2B5EF4-FFF2-40B4-BE49-F238E27FC236}">
                <a16:creationId xmlns:a16="http://schemas.microsoft.com/office/drawing/2014/main" id="{7BE9AE94-FCA3-C4B3-3331-0CAB95AB33CD}"/>
              </a:ext>
            </a:extLst>
          </p:cNvPr>
          <p:cNvSpPr>
            <a:spLocks noGrp="1"/>
          </p:cNvSpPr>
          <p:nvPr>
            <p:ph type="body" sz="quarter" idx="13"/>
          </p:nvPr>
        </p:nvSpPr>
        <p:spPr/>
        <p:txBody>
          <a:bodyPr/>
          <a:lstStyle/>
          <a:p>
            <a:endParaRPr lang="en-US"/>
          </a:p>
        </p:txBody>
      </p:sp>
      <p:sp>
        <p:nvSpPr>
          <p:cNvPr id="4" name="Text Placeholder 3">
            <a:extLst>
              <a:ext uri="{FF2B5EF4-FFF2-40B4-BE49-F238E27FC236}">
                <a16:creationId xmlns:a16="http://schemas.microsoft.com/office/drawing/2014/main" id="{2431BDB4-D3D1-C5A2-C483-543D5095FE42}"/>
              </a:ext>
            </a:extLst>
          </p:cNvPr>
          <p:cNvSpPr>
            <a:spLocks noGrp="1"/>
          </p:cNvSpPr>
          <p:nvPr>
            <p:ph type="body" sz="quarter" idx="14"/>
          </p:nvPr>
        </p:nvSpPr>
        <p:spPr/>
        <p:txBody>
          <a:bodyPr/>
          <a:lstStyle/>
          <a:p>
            <a:r>
              <a:rPr lang="en-US">
                <a:cs typeface="Arial"/>
              </a:rPr>
              <a:t>What is a Quality Improvement Approach?</a:t>
            </a:r>
            <a:endParaRPr lang="en-US"/>
          </a:p>
        </p:txBody>
      </p:sp>
      <p:sp>
        <p:nvSpPr>
          <p:cNvPr id="5" name="Text Placeholder 4">
            <a:extLst>
              <a:ext uri="{FF2B5EF4-FFF2-40B4-BE49-F238E27FC236}">
                <a16:creationId xmlns:a16="http://schemas.microsoft.com/office/drawing/2014/main" id="{4D49F6BF-F60F-C1F6-1604-7AC9BA5FE07F}"/>
              </a:ext>
            </a:extLst>
          </p:cNvPr>
          <p:cNvSpPr>
            <a:spLocks noGrp="1"/>
          </p:cNvSpPr>
          <p:nvPr>
            <p:ph type="body" sz="quarter" idx="15"/>
          </p:nvPr>
        </p:nvSpPr>
        <p:spPr/>
        <p:txBody>
          <a:bodyPr/>
          <a:lstStyle/>
          <a:p>
            <a:endParaRPr lang="en-US"/>
          </a:p>
        </p:txBody>
      </p:sp>
      <p:sp>
        <p:nvSpPr>
          <p:cNvPr id="6" name="Text Placeholder 5">
            <a:extLst>
              <a:ext uri="{FF2B5EF4-FFF2-40B4-BE49-F238E27FC236}">
                <a16:creationId xmlns:a16="http://schemas.microsoft.com/office/drawing/2014/main" id="{7F7B7C97-7EF0-0571-C283-966AE514CB14}"/>
              </a:ext>
            </a:extLst>
          </p:cNvPr>
          <p:cNvSpPr>
            <a:spLocks noGrp="1"/>
          </p:cNvSpPr>
          <p:nvPr>
            <p:ph type="body" sz="quarter" idx="16"/>
          </p:nvPr>
        </p:nvSpPr>
        <p:spPr/>
        <p:txBody>
          <a:bodyPr/>
          <a:lstStyle/>
          <a:p>
            <a:r>
              <a:rPr lang="en-US">
                <a:cs typeface="Arial"/>
              </a:rPr>
              <a:t>Step 1, Choose a population segment </a:t>
            </a:r>
            <a:endParaRPr lang="en-US"/>
          </a:p>
        </p:txBody>
      </p:sp>
      <p:sp>
        <p:nvSpPr>
          <p:cNvPr id="7" name="Text Placeholder 6">
            <a:extLst>
              <a:ext uri="{FF2B5EF4-FFF2-40B4-BE49-F238E27FC236}">
                <a16:creationId xmlns:a16="http://schemas.microsoft.com/office/drawing/2014/main" id="{57C4238C-FD17-A94B-F9D1-FF9E20FC25EC}"/>
              </a:ext>
            </a:extLst>
          </p:cNvPr>
          <p:cNvSpPr>
            <a:spLocks noGrp="1"/>
          </p:cNvSpPr>
          <p:nvPr>
            <p:ph type="body" sz="quarter" idx="17"/>
          </p:nvPr>
        </p:nvSpPr>
        <p:spPr/>
        <p:txBody>
          <a:bodyPr/>
          <a:lstStyle/>
          <a:p>
            <a:endParaRPr lang="en-US"/>
          </a:p>
        </p:txBody>
      </p:sp>
      <p:sp>
        <p:nvSpPr>
          <p:cNvPr id="8" name="Text Placeholder 7">
            <a:extLst>
              <a:ext uri="{FF2B5EF4-FFF2-40B4-BE49-F238E27FC236}">
                <a16:creationId xmlns:a16="http://schemas.microsoft.com/office/drawing/2014/main" id="{E320492F-7E7E-FA19-5F9F-0B255A46B5EF}"/>
              </a:ext>
            </a:extLst>
          </p:cNvPr>
          <p:cNvSpPr>
            <a:spLocks noGrp="1"/>
          </p:cNvSpPr>
          <p:nvPr>
            <p:ph type="body" sz="quarter" idx="18"/>
          </p:nvPr>
        </p:nvSpPr>
        <p:spPr/>
        <p:txBody>
          <a:bodyPr/>
          <a:lstStyle/>
          <a:p>
            <a:r>
              <a:rPr lang="en-US">
                <a:cs typeface="Arial"/>
              </a:rPr>
              <a:t>Step 2, Identify needs and assets </a:t>
            </a:r>
            <a:endParaRPr lang="en-US"/>
          </a:p>
        </p:txBody>
      </p:sp>
      <p:sp>
        <p:nvSpPr>
          <p:cNvPr id="9" name="Text Placeholder 8">
            <a:extLst>
              <a:ext uri="{FF2B5EF4-FFF2-40B4-BE49-F238E27FC236}">
                <a16:creationId xmlns:a16="http://schemas.microsoft.com/office/drawing/2014/main" id="{8D30C667-7B63-FD3E-2F0C-68ECA591564E}"/>
              </a:ext>
            </a:extLst>
          </p:cNvPr>
          <p:cNvSpPr>
            <a:spLocks noGrp="1"/>
          </p:cNvSpPr>
          <p:nvPr>
            <p:ph type="body" sz="quarter" idx="19"/>
          </p:nvPr>
        </p:nvSpPr>
        <p:spPr/>
        <p:txBody>
          <a:bodyPr/>
          <a:lstStyle/>
          <a:p>
            <a:endParaRPr lang="en-US"/>
          </a:p>
        </p:txBody>
      </p:sp>
      <p:sp>
        <p:nvSpPr>
          <p:cNvPr id="10" name="Text Placeholder 9">
            <a:extLst>
              <a:ext uri="{FF2B5EF4-FFF2-40B4-BE49-F238E27FC236}">
                <a16:creationId xmlns:a16="http://schemas.microsoft.com/office/drawing/2014/main" id="{BC331172-1345-BB6A-D73B-3E67F1022C85}"/>
              </a:ext>
            </a:extLst>
          </p:cNvPr>
          <p:cNvSpPr>
            <a:spLocks noGrp="1"/>
          </p:cNvSpPr>
          <p:nvPr>
            <p:ph type="body" sz="quarter" idx="20"/>
          </p:nvPr>
        </p:nvSpPr>
        <p:spPr/>
        <p:txBody>
          <a:bodyPr/>
          <a:lstStyle/>
          <a:p>
            <a:r>
              <a:rPr lang="en-US">
                <a:cs typeface="Arial"/>
              </a:rPr>
              <a:t>Step 3, Create a governance structure </a:t>
            </a:r>
          </a:p>
        </p:txBody>
      </p:sp>
      <p:sp>
        <p:nvSpPr>
          <p:cNvPr id="11" name="Text Placeholder 10">
            <a:extLst>
              <a:ext uri="{FF2B5EF4-FFF2-40B4-BE49-F238E27FC236}">
                <a16:creationId xmlns:a16="http://schemas.microsoft.com/office/drawing/2014/main" id="{AE4E2AC5-60E5-55D9-FE92-6C741895575B}"/>
              </a:ext>
            </a:extLst>
          </p:cNvPr>
          <p:cNvSpPr>
            <a:spLocks noGrp="1"/>
          </p:cNvSpPr>
          <p:nvPr>
            <p:ph type="body" sz="quarter" idx="21"/>
          </p:nvPr>
        </p:nvSpPr>
        <p:spPr/>
        <p:txBody>
          <a:bodyPr/>
          <a:lstStyle/>
          <a:p>
            <a:endParaRPr lang="en-US"/>
          </a:p>
        </p:txBody>
      </p:sp>
      <p:sp>
        <p:nvSpPr>
          <p:cNvPr id="12" name="Text Placeholder 11">
            <a:extLst>
              <a:ext uri="{FF2B5EF4-FFF2-40B4-BE49-F238E27FC236}">
                <a16:creationId xmlns:a16="http://schemas.microsoft.com/office/drawing/2014/main" id="{520264D0-87B4-A736-637D-99921BEFB683}"/>
              </a:ext>
            </a:extLst>
          </p:cNvPr>
          <p:cNvSpPr>
            <a:spLocks noGrp="1"/>
          </p:cNvSpPr>
          <p:nvPr>
            <p:ph type="body" sz="quarter" idx="22"/>
          </p:nvPr>
        </p:nvSpPr>
        <p:spPr>
          <a:xfrm>
            <a:off x="1285606" y="3511518"/>
            <a:ext cx="4675933" cy="584200"/>
          </a:xfrm>
        </p:spPr>
        <p:txBody>
          <a:bodyPr/>
          <a:lstStyle/>
          <a:p>
            <a:r>
              <a:rPr lang="en-US">
                <a:cs typeface="Arial"/>
              </a:rPr>
              <a:t>Step 4, Develop a purpose &amp; change theory</a:t>
            </a:r>
            <a:endParaRPr lang="en-US"/>
          </a:p>
        </p:txBody>
      </p:sp>
      <p:sp>
        <p:nvSpPr>
          <p:cNvPr id="13" name="Text Placeholder 12">
            <a:extLst>
              <a:ext uri="{FF2B5EF4-FFF2-40B4-BE49-F238E27FC236}">
                <a16:creationId xmlns:a16="http://schemas.microsoft.com/office/drawing/2014/main" id="{3AE5FF43-F9FE-BFE7-3FA3-6CB8CA560155}"/>
              </a:ext>
            </a:extLst>
          </p:cNvPr>
          <p:cNvSpPr>
            <a:spLocks noGrp="1"/>
          </p:cNvSpPr>
          <p:nvPr>
            <p:ph type="body" sz="quarter" idx="23"/>
          </p:nvPr>
        </p:nvSpPr>
        <p:spPr/>
        <p:txBody>
          <a:bodyPr/>
          <a:lstStyle/>
          <a:p>
            <a:endParaRPr lang="en-US"/>
          </a:p>
        </p:txBody>
      </p:sp>
      <p:sp>
        <p:nvSpPr>
          <p:cNvPr id="14" name="Text Placeholder 13">
            <a:extLst>
              <a:ext uri="{FF2B5EF4-FFF2-40B4-BE49-F238E27FC236}">
                <a16:creationId xmlns:a16="http://schemas.microsoft.com/office/drawing/2014/main" id="{59E4FD1B-7697-8026-E0E7-411A39A3E333}"/>
              </a:ext>
            </a:extLst>
          </p:cNvPr>
          <p:cNvSpPr>
            <a:spLocks noGrp="1"/>
          </p:cNvSpPr>
          <p:nvPr>
            <p:ph type="body" sz="quarter" idx="24"/>
          </p:nvPr>
        </p:nvSpPr>
        <p:spPr/>
        <p:txBody>
          <a:bodyPr/>
          <a:lstStyle/>
          <a:p>
            <a:r>
              <a:rPr lang="en-US">
                <a:cs typeface="Arial"/>
              </a:rPr>
              <a:t>Our Strategy: 5 Asks  </a:t>
            </a:r>
            <a:endParaRPr lang="en-US"/>
          </a:p>
        </p:txBody>
      </p:sp>
      <p:sp>
        <p:nvSpPr>
          <p:cNvPr id="15" name="Text Placeholder 14">
            <a:extLst>
              <a:ext uri="{FF2B5EF4-FFF2-40B4-BE49-F238E27FC236}">
                <a16:creationId xmlns:a16="http://schemas.microsoft.com/office/drawing/2014/main" id="{9879E0D3-23E3-9EA9-43F6-4A186A468C85}"/>
              </a:ext>
            </a:extLst>
          </p:cNvPr>
          <p:cNvSpPr>
            <a:spLocks noGrp="1"/>
          </p:cNvSpPr>
          <p:nvPr>
            <p:ph type="body" sz="quarter" idx="25"/>
          </p:nvPr>
        </p:nvSpPr>
        <p:spPr/>
        <p:txBody>
          <a:bodyPr/>
          <a:lstStyle/>
          <a:p>
            <a:endParaRPr lang="en-US"/>
          </a:p>
        </p:txBody>
      </p:sp>
      <p:sp>
        <p:nvSpPr>
          <p:cNvPr id="16" name="Text Placeholder 15">
            <a:extLst>
              <a:ext uri="{FF2B5EF4-FFF2-40B4-BE49-F238E27FC236}">
                <a16:creationId xmlns:a16="http://schemas.microsoft.com/office/drawing/2014/main" id="{56661F6F-FEE6-E9BE-5F8B-F20D1E498F8B}"/>
              </a:ext>
            </a:extLst>
          </p:cNvPr>
          <p:cNvSpPr>
            <a:spLocks noGrp="1"/>
          </p:cNvSpPr>
          <p:nvPr>
            <p:ph type="body" sz="quarter" idx="26"/>
          </p:nvPr>
        </p:nvSpPr>
        <p:spPr/>
        <p:txBody>
          <a:bodyPr/>
          <a:lstStyle/>
          <a:p>
            <a:r>
              <a:rPr lang="en-US">
                <a:cs typeface="Arial"/>
              </a:rPr>
              <a:t>Our Strategy: What we are Going to Do</a:t>
            </a:r>
            <a:endParaRPr lang="en-US"/>
          </a:p>
        </p:txBody>
      </p:sp>
      <p:sp>
        <p:nvSpPr>
          <p:cNvPr id="17" name="Text Placeholder 16">
            <a:extLst>
              <a:ext uri="{FF2B5EF4-FFF2-40B4-BE49-F238E27FC236}">
                <a16:creationId xmlns:a16="http://schemas.microsoft.com/office/drawing/2014/main" id="{19A141AB-8978-4FE5-75F7-D553DD3EEA83}"/>
              </a:ext>
            </a:extLst>
          </p:cNvPr>
          <p:cNvSpPr>
            <a:spLocks noGrp="1"/>
          </p:cNvSpPr>
          <p:nvPr>
            <p:ph type="body" sz="quarter" idx="27"/>
          </p:nvPr>
        </p:nvSpPr>
        <p:spPr/>
        <p:txBody>
          <a:bodyPr/>
          <a:lstStyle/>
          <a:p>
            <a:endParaRPr lang="en-US"/>
          </a:p>
        </p:txBody>
      </p:sp>
      <p:sp>
        <p:nvSpPr>
          <p:cNvPr id="18" name="Text Placeholder 17">
            <a:extLst>
              <a:ext uri="{FF2B5EF4-FFF2-40B4-BE49-F238E27FC236}">
                <a16:creationId xmlns:a16="http://schemas.microsoft.com/office/drawing/2014/main" id="{4817125D-141A-A9B5-5439-0247A6B99C55}"/>
              </a:ext>
            </a:extLst>
          </p:cNvPr>
          <p:cNvSpPr>
            <a:spLocks noGrp="1"/>
          </p:cNvSpPr>
          <p:nvPr>
            <p:ph type="body" sz="quarter" idx="28"/>
          </p:nvPr>
        </p:nvSpPr>
        <p:spPr/>
        <p:txBody>
          <a:bodyPr/>
          <a:lstStyle/>
          <a:p>
            <a:r>
              <a:rPr lang="en-US">
                <a:cs typeface="Arial"/>
              </a:rPr>
              <a:t>Step 5, Develop a measurement plan</a:t>
            </a:r>
            <a:endParaRPr lang="en-US"/>
          </a:p>
        </p:txBody>
      </p:sp>
      <p:sp>
        <p:nvSpPr>
          <p:cNvPr id="19" name="Text Placeholder 18">
            <a:extLst>
              <a:ext uri="{FF2B5EF4-FFF2-40B4-BE49-F238E27FC236}">
                <a16:creationId xmlns:a16="http://schemas.microsoft.com/office/drawing/2014/main" id="{BB41BC0C-ACE3-74FB-C612-9E866B567C08}"/>
              </a:ext>
            </a:extLst>
          </p:cNvPr>
          <p:cNvSpPr>
            <a:spLocks noGrp="1"/>
          </p:cNvSpPr>
          <p:nvPr>
            <p:ph type="body" sz="quarter" idx="29"/>
          </p:nvPr>
        </p:nvSpPr>
        <p:spPr/>
        <p:txBody>
          <a:bodyPr/>
          <a:lstStyle/>
          <a:p>
            <a:endParaRPr lang="en-US"/>
          </a:p>
        </p:txBody>
      </p:sp>
      <p:sp>
        <p:nvSpPr>
          <p:cNvPr id="20" name="Text Placeholder 19">
            <a:extLst>
              <a:ext uri="{FF2B5EF4-FFF2-40B4-BE49-F238E27FC236}">
                <a16:creationId xmlns:a16="http://schemas.microsoft.com/office/drawing/2014/main" id="{3E12E8AF-61C1-75F9-EF39-77D3D683F004}"/>
              </a:ext>
            </a:extLst>
          </p:cNvPr>
          <p:cNvSpPr>
            <a:spLocks noGrp="1"/>
          </p:cNvSpPr>
          <p:nvPr>
            <p:ph type="body" sz="quarter" idx="30"/>
          </p:nvPr>
        </p:nvSpPr>
        <p:spPr/>
        <p:txBody>
          <a:bodyPr/>
          <a:lstStyle/>
          <a:p>
            <a:r>
              <a:rPr lang="en-US">
                <a:cs typeface="Arial"/>
              </a:rPr>
              <a:t>Measurement Plan </a:t>
            </a:r>
            <a:endParaRPr lang="en-US"/>
          </a:p>
        </p:txBody>
      </p:sp>
      <p:sp>
        <p:nvSpPr>
          <p:cNvPr id="21" name="Text Placeholder 20">
            <a:extLst>
              <a:ext uri="{FF2B5EF4-FFF2-40B4-BE49-F238E27FC236}">
                <a16:creationId xmlns:a16="http://schemas.microsoft.com/office/drawing/2014/main" id="{90B7511E-9C94-6B41-F69E-3A3A7ADE90E8}"/>
              </a:ext>
            </a:extLst>
          </p:cNvPr>
          <p:cNvSpPr>
            <a:spLocks noGrp="1"/>
          </p:cNvSpPr>
          <p:nvPr>
            <p:ph type="body" sz="quarter" idx="31"/>
          </p:nvPr>
        </p:nvSpPr>
        <p:spPr/>
        <p:txBody>
          <a:bodyPr/>
          <a:lstStyle/>
          <a:p>
            <a:endParaRPr lang="en-US"/>
          </a:p>
        </p:txBody>
      </p:sp>
      <p:sp>
        <p:nvSpPr>
          <p:cNvPr id="22" name="Text Placeholder 21">
            <a:extLst>
              <a:ext uri="{FF2B5EF4-FFF2-40B4-BE49-F238E27FC236}">
                <a16:creationId xmlns:a16="http://schemas.microsoft.com/office/drawing/2014/main" id="{298E2F26-49CE-42C6-6235-60396F9770AC}"/>
              </a:ext>
            </a:extLst>
          </p:cNvPr>
          <p:cNvSpPr>
            <a:spLocks noGrp="1"/>
          </p:cNvSpPr>
          <p:nvPr>
            <p:ph type="body" sz="quarter" idx="32"/>
          </p:nvPr>
        </p:nvSpPr>
        <p:spPr/>
        <p:txBody>
          <a:bodyPr/>
          <a:lstStyle/>
          <a:p>
            <a:r>
              <a:rPr lang="en-US">
                <a:cs typeface="Arial"/>
              </a:rPr>
              <a:t>Appendix: Language </a:t>
            </a:r>
            <a:endParaRPr lang="en-US"/>
          </a:p>
        </p:txBody>
      </p:sp>
      <p:sp>
        <p:nvSpPr>
          <p:cNvPr id="23" name="Footer Placeholder 22">
            <a:extLst>
              <a:ext uri="{FF2B5EF4-FFF2-40B4-BE49-F238E27FC236}">
                <a16:creationId xmlns:a16="http://schemas.microsoft.com/office/drawing/2014/main" id="{42F8B7FD-F564-2E9D-ADE8-9ABBFF055540}"/>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24" name="Slide Number Placeholder 23">
            <a:extLst>
              <a:ext uri="{FF2B5EF4-FFF2-40B4-BE49-F238E27FC236}">
                <a16:creationId xmlns:a16="http://schemas.microsoft.com/office/drawing/2014/main" id="{68405BAF-4F5D-E6E6-E986-A84A11375A98}"/>
              </a:ext>
            </a:extLst>
          </p:cNvPr>
          <p:cNvSpPr>
            <a:spLocks noGrp="1"/>
          </p:cNvSpPr>
          <p:nvPr>
            <p:ph type="sldNum" sz="quarter" idx="12"/>
          </p:nvPr>
        </p:nvSpPr>
        <p:spPr/>
        <p:txBody>
          <a:bodyPr/>
          <a:lstStyle/>
          <a:p>
            <a:fld id="{30A60DCE-9105-48A5-8A92-25C9283756D1}" type="slidenum">
              <a:rPr lang="en-GB" smtClean="0"/>
              <a:pPr/>
              <a:t>2</a:t>
            </a:fld>
            <a:endParaRPr lang="en-GB"/>
          </a:p>
        </p:txBody>
      </p:sp>
    </p:spTree>
    <p:extLst>
      <p:ext uri="{BB962C8B-B14F-4D97-AF65-F5344CB8AC3E}">
        <p14:creationId xmlns:p14="http://schemas.microsoft.com/office/powerpoint/2010/main" val="2293609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78C3B-2324-ADD2-DC17-66CB1408B7B7}"/>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59C18C2F-7D38-BA36-F7F6-CB2370DCB831}"/>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C8FB319A-77EB-FC4A-A3C7-E54B0019FF45}"/>
              </a:ext>
            </a:extLst>
          </p:cNvPr>
          <p:cNvSpPr>
            <a:spLocks noGrp="1"/>
          </p:cNvSpPr>
          <p:nvPr>
            <p:ph type="sldNum" sz="quarter" idx="12"/>
          </p:nvPr>
        </p:nvSpPr>
        <p:spPr/>
        <p:txBody>
          <a:bodyPr/>
          <a:lstStyle/>
          <a:p>
            <a:fld id="{30A60DCE-9105-48A5-8A92-25C9283756D1}" type="slidenum">
              <a:rPr lang="en-GB" smtClean="0"/>
              <a:pPr/>
              <a:t>20</a:t>
            </a:fld>
            <a:endParaRPr lang="en-GB"/>
          </a:p>
        </p:txBody>
      </p:sp>
      <p:pic>
        <p:nvPicPr>
          <p:cNvPr id="9" name="Picture 8" descr="A person with a hand holding a pill&#10;&#10;Description automatically generated">
            <a:extLst>
              <a:ext uri="{FF2B5EF4-FFF2-40B4-BE49-F238E27FC236}">
                <a16:creationId xmlns:a16="http://schemas.microsoft.com/office/drawing/2014/main" id="{99C38B78-C9FB-98F6-560D-62A82FECA2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7922"/>
          <a:stretch/>
        </p:blipFill>
        <p:spPr>
          <a:xfrm>
            <a:off x="0" y="-1"/>
            <a:ext cx="12205610" cy="6321715"/>
          </a:xfrm>
          <a:prstGeom prst="rect">
            <a:avLst/>
          </a:prstGeom>
        </p:spPr>
      </p:pic>
    </p:spTree>
    <p:extLst>
      <p:ext uri="{BB962C8B-B14F-4D97-AF65-F5344CB8AC3E}">
        <p14:creationId xmlns:p14="http://schemas.microsoft.com/office/powerpoint/2010/main" val="1573430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B773-4CF7-DE7C-8ED0-C9896E6BBF6A}"/>
              </a:ext>
            </a:extLst>
          </p:cNvPr>
          <p:cNvSpPr>
            <a:spLocks noGrp="1"/>
          </p:cNvSpPr>
          <p:nvPr>
            <p:ph type="title"/>
          </p:nvPr>
        </p:nvSpPr>
        <p:spPr>
          <a:xfrm>
            <a:off x="523445" y="382349"/>
            <a:ext cx="8812915" cy="1234800"/>
          </a:xfrm>
        </p:spPr>
        <p:txBody>
          <a:bodyPr anchor="ctr">
            <a:normAutofit/>
          </a:bodyPr>
          <a:lstStyle/>
          <a:p>
            <a:r>
              <a:rPr lang="en-GB"/>
              <a:t>Key Takeaways</a:t>
            </a:r>
          </a:p>
        </p:txBody>
      </p:sp>
      <p:sp>
        <p:nvSpPr>
          <p:cNvPr id="4" name="Footer Placeholder 3">
            <a:extLst>
              <a:ext uri="{FF2B5EF4-FFF2-40B4-BE49-F238E27FC236}">
                <a16:creationId xmlns:a16="http://schemas.microsoft.com/office/drawing/2014/main" id="{5DE839EC-49B5-5655-5F1A-AF45FBD3C793}"/>
              </a:ext>
            </a:extLst>
          </p:cNvPr>
          <p:cNvSpPr>
            <a:spLocks noGrp="1"/>
          </p:cNvSpPr>
          <p:nvPr>
            <p:ph type="ftr" sz="quarter" idx="11"/>
          </p:nvPr>
        </p:nvSpPr>
        <p:spPr>
          <a:xfrm>
            <a:off x="523445" y="6321714"/>
            <a:ext cx="7403008" cy="536286"/>
          </a:xfrm>
        </p:spPr>
        <p:txBody>
          <a:bodyPr anchor="ctr">
            <a:normAutofit/>
          </a:bodyPr>
          <a:lstStyle/>
          <a:p>
            <a:pPr>
              <a:spcAft>
                <a:spcPts val="600"/>
              </a:spcAft>
            </a:pPr>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89358042-E53D-DEAB-54E3-EF236B146B2B}"/>
              </a:ext>
            </a:extLst>
          </p:cNvPr>
          <p:cNvSpPr>
            <a:spLocks noGrp="1"/>
          </p:cNvSpPr>
          <p:nvPr>
            <p:ph type="sldNum" sz="quarter" idx="12"/>
          </p:nvPr>
        </p:nvSpPr>
        <p:spPr>
          <a:xfrm>
            <a:off x="11208568" y="6356350"/>
            <a:ext cx="487208" cy="501649"/>
          </a:xfrm>
        </p:spPr>
        <p:txBody>
          <a:bodyPr anchor="ctr">
            <a:normAutofit/>
          </a:bodyPr>
          <a:lstStyle/>
          <a:p>
            <a:pPr>
              <a:spcAft>
                <a:spcPts val="600"/>
              </a:spcAft>
            </a:pPr>
            <a:fld id="{30A60DCE-9105-48A5-8A92-25C9283756D1}" type="slidenum">
              <a:rPr lang="en-GB" smtClean="0"/>
              <a:pPr>
                <a:spcAft>
                  <a:spcPts val="600"/>
                </a:spcAft>
              </a:pPr>
              <a:t>21</a:t>
            </a:fld>
            <a:endParaRPr lang="en-GB"/>
          </a:p>
        </p:txBody>
      </p:sp>
      <p:graphicFrame>
        <p:nvGraphicFramePr>
          <p:cNvPr id="7" name="Content Placeholder 2">
            <a:extLst>
              <a:ext uri="{FF2B5EF4-FFF2-40B4-BE49-F238E27FC236}">
                <a16:creationId xmlns:a16="http://schemas.microsoft.com/office/drawing/2014/main" id="{5125D817-3E07-A848-18DF-5A3040277F1E}"/>
              </a:ext>
            </a:extLst>
          </p:cNvPr>
          <p:cNvGraphicFramePr>
            <a:graphicFrameLocks noGrp="1"/>
          </p:cNvGraphicFramePr>
          <p:nvPr>
            <p:ph type="tbl" sz="quarter" idx="13"/>
            <p:extLst>
              <p:ext uri="{D42A27DB-BD31-4B8C-83A1-F6EECF244321}">
                <p14:modId xmlns:p14="http://schemas.microsoft.com/office/powerpoint/2010/main" val="1598562324"/>
              </p:ext>
            </p:extLst>
          </p:nvPr>
        </p:nvGraphicFramePr>
        <p:xfrm>
          <a:off x="523445" y="1844825"/>
          <a:ext cx="11172331" cy="4281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0236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3 – Create a Governance Structure</a:t>
            </a:r>
            <a:endParaRPr lang="en-US" sz="3600" b="1"/>
          </a:p>
        </p:txBody>
      </p:sp>
      <p:sp>
        <p:nvSpPr>
          <p:cNvPr id="3" name="TextBox 2">
            <a:extLst>
              <a:ext uri="{FF2B5EF4-FFF2-40B4-BE49-F238E27FC236}">
                <a16:creationId xmlns:a16="http://schemas.microsoft.com/office/drawing/2014/main" id="{7D8552CF-10A3-2D10-355A-7F35959F02DE}"/>
              </a:ext>
            </a:extLst>
          </p:cNvPr>
          <p:cNvSpPr txBox="1"/>
          <p:nvPr/>
        </p:nvSpPr>
        <p:spPr>
          <a:xfrm>
            <a:off x="397613" y="1396346"/>
            <a:ext cx="1129473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2400" b="1">
                <a:solidFill>
                  <a:schemeClr val="accent1">
                    <a:lumMod val="50000"/>
                  </a:schemeClr>
                </a:solidFill>
                <a:latin typeface="Arial" panose="020B0604020202020204"/>
              </a:rPr>
              <a:t>Who do we need to involve in this work?</a:t>
            </a:r>
            <a:endParaRPr lang="en-GB" sz="2400" b="1">
              <a:solidFill>
                <a:schemeClr val="accent1">
                  <a:lumMod val="50000"/>
                </a:schemeClr>
              </a:solidFill>
              <a:latin typeface="Arial" panose="020B0604020202020204"/>
              <a:cs typeface="Arial"/>
            </a:endParaRPr>
          </a:p>
          <a:p>
            <a:pPr>
              <a:defRPr/>
            </a:pPr>
            <a:endParaRPr lang="en-GB" sz="2400" b="1">
              <a:solidFill>
                <a:schemeClr val="accent1">
                  <a:lumMod val="50000"/>
                </a:schemeClr>
              </a:solidFill>
              <a:latin typeface="Arial" panose="020B0604020202020204"/>
              <a:cs typeface="Arial"/>
            </a:endParaRPr>
          </a:p>
          <a:p>
            <a:pPr>
              <a:defRPr/>
            </a:pPr>
            <a:r>
              <a:rPr lang="en-GB" sz="2400" b="1">
                <a:solidFill>
                  <a:schemeClr val="accent1">
                    <a:lumMod val="50000"/>
                  </a:schemeClr>
                </a:solidFill>
                <a:latin typeface="Arial" panose="020B0604020202020204"/>
                <a:cs typeface="Arial"/>
              </a:rPr>
              <a:t>How will that involvement be structured?</a:t>
            </a:r>
          </a:p>
        </p:txBody>
      </p:sp>
      <p:sp>
        <p:nvSpPr>
          <p:cNvPr id="18" name="Right Arrow 1">
            <a:extLst>
              <a:ext uri="{FF2B5EF4-FFF2-40B4-BE49-F238E27FC236}">
                <a16:creationId xmlns:a16="http://schemas.microsoft.com/office/drawing/2014/main" id="{AD358557-CD21-BC49-F79A-08766C9B9CA0}"/>
              </a:ext>
            </a:extLst>
          </p:cNvPr>
          <p:cNvSpPr/>
          <p:nvPr/>
        </p:nvSpPr>
        <p:spPr>
          <a:xfrm>
            <a:off x="283402" y="5159829"/>
            <a:ext cx="11815696" cy="1698171"/>
          </a:xfrm>
          <a:prstGeom prst="rightArrow">
            <a:avLst>
              <a:gd name="adj1" fmla="val 69580"/>
              <a:gd name="adj2" fmla="val 46778"/>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EE9A7D7C-FD8A-8A4B-B4E4-CFD3C728CBC6}"/>
              </a:ext>
            </a:extLst>
          </p:cNvPr>
          <p:cNvSpPr/>
          <p:nvPr/>
        </p:nvSpPr>
        <p:spPr>
          <a:xfrm>
            <a:off x="512103" y="5573467"/>
            <a:ext cx="1543791"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D36251F2-FE59-13CF-E5B5-A02648DFA925}"/>
              </a:ext>
            </a:extLst>
          </p:cNvPr>
          <p:cNvSpPr/>
          <p:nvPr/>
        </p:nvSpPr>
        <p:spPr>
          <a:xfrm>
            <a:off x="2346205" y="5558887"/>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2. Identify Assets and Needs</a:t>
            </a:r>
          </a:p>
        </p:txBody>
      </p:sp>
      <p:sp>
        <p:nvSpPr>
          <p:cNvPr id="21" name="Freeform 4">
            <a:extLst>
              <a:ext uri="{FF2B5EF4-FFF2-40B4-BE49-F238E27FC236}">
                <a16:creationId xmlns:a16="http://schemas.microsoft.com/office/drawing/2014/main" id="{7A1039EA-FE2F-C5BD-563C-149734B82BF4}"/>
              </a:ext>
            </a:extLst>
          </p:cNvPr>
          <p:cNvSpPr/>
          <p:nvPr/>
        </p:nvSpPr>
        <p:spPr>
          <a:xfrm>
            <a:off x="5882906" y="5573467"/>
            <a:ext cx="167854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4. Develop a purpose and change theory</a:t>
            </a:r>
            <a:endParaRPr kumimoji="0" lang="en-GB" sz="16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22" name="Freeform 5">
            <a:extLst>
              <a:ext uri="{FF2B5EF4-FFF2-40B4-BE49-F238E27FC236}">
                <a16:creationId xmlns:a16="http://schemas.microsoft.com/office/drawing/2014/main" id="{54985FAA-C1F7-D84E-67B8-A26E14FCA9DC}"/>
              </a:ext>
            </a:extLst>
          </p:cNvPr>
          <p:cNvSpPr/>
          <p:nvPr/>
        </p:nvSpPr>
        <p:spPr>
          <a:xfrm>
            <a:off x="7828170" y="5573467"/>
            <a:ext cx="167854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3" name="Freeform 6">
            <a:extLst>
              <a:ext uri="{FF2B5EF4-FFF2-40B4-BE49-F238E27FC236}">
                <a16:creationId xmlns:a16="http://schemas.microsoft.com/office/drawing/2014/main" id="{62632580-2F3B-3CA8-6EC9-6078E78C1556}"/>
              </a:ext>
            </a:extLst>
          </p:cNvPr>
          <p:cNvSpPr/>
          <p:nvPr/>
        </p:nvSpPr>
        <p:spPr>
          <a:xfrm>
            <a:off x="9731038" y="5573467"/>
            <a:ext cx="152835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464E534E-0DB2-48D4-40C3-CAE69BF9D2DF}"/>
              </a:ext>
            </a:extLst>
          </p:cNvPr>
          <p:cNvSpPr/>
          <p:nvPr/>
        </p:nvSpPr>
        <p:spPr>
          <a:xfrm>
            <a:off x="4057899" y="5573467"/>
            <a:ext cx="155786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3. Create a Governance Structure</a:t>
            </a:r>
          </a:p>
        </p:txBody>
      </p:sp>
    </p:spTree>
    <p:extLst>
      <p:ext uri="{BB962C8B-B14F-4D97-AF65-F5344CB8AC3E}">
        <p14:creationId xmlns:p14="http://schemas.microsoft.com/office/powerpoint/2010/main" val="2547635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3252C-D6BA-F32D-0660-BB39FAC6B62D}"/>
              </a:ext>
            </a:extLst>
          </p:cNvPr>
          <p:cNvSpPr>
            <a:spLocks noGrp="1"/>
          </p:cNvSpPr>
          <p:nvPr>
            <p:ph type="title"/>
          </p:nvPr>
        </p:nvSpPr>
        <p:spPr/>
        <p:txBody>
          <a:bodyPr/>
          <a:lstStyle/>
          <a:p>
            <a:r>
              <a:rPr lang="en-GB"/>
              <a:t>Mapping our stakeholders</a:t>
            </a:r>
          </a:p>
        </p:txBody>
      </p:sp>
      <p:sp>
        <p:nvSpPr>
          <p:cNvPr id="4" name="Footer Placeholder 3">
            <a:extLst>
              <a:ext uri="{FF2B5EF4-FFF2-40B4-BE49-F238E27FC236}">
                <a16:creationId xmlns:a16="http://schemas.microsoft.com/office/drawing/2014/main" id="{160FE03D-8889-7F9B-B868-7BD005C72529}"/>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90BA3347-A4EA-2558-BBFA-6C6D42DA6FDE}"/>
              </a:ext>
            </a:extLst>
          </p:cNvPr>
          <p:cNvSpPr>
            <a:spLocks noGrp="1"/>
          </p:cNvSpPr>
          <p:nvPr>
            <p:ph type="sldNum" sz="quarter" idx="12"/>
          </p:nvPr>
        </p:nvSpPr>
        <p:spPr/>
        <p:txBody>
          <a:bodyPr/>
          <a:lstStyle/>
          <a:p>
            <a:fld id="{30A60DCE-9105-48A5-8A92-25C9283756D1}" type="slidenum">
              <a:rPr lang="en-GB" smtClean="0"/>
              <a:pPr/>
              <a:t>23</a:t>
            </a:fld>
            <a:endParaRPr lang="en-GB"/>
          </a:p>
        </p:txBody>
      </p:sp>
      <p:pic>
        <p:nvPicPr>
          <p:cNvPr id="9" name="Picture 8">
            <a:extLst>
              <a:ext uri="{FF2B5EF4-FFF2-40B4-BE49-F238E27FC236}">
                <a16:creationId xmlns:a16="http://schemas.microsoft.com/office/drawing/2014/main" id="{0BB3D1A1-4E93-BC11-9A78-20172486F829}"/>
              </a:ext>
            </a:extLst>
          </p:cNvPr>
          <p:cNvPicPr>
            <a:picLocks noChangeAspect="1"/>
          </p:cNvPicPr>
          <p:nvPr/>
        </p:nvPicPr>
        <p:blipFill rotWithShape="1">
          <a:blip r:embed="rId2"/>
          <a:srcRect l="24065" t="37584" r="25130" b="10686"/>
          <a:stretch/>
        </p:blipFill>
        <p:spPr>
          <a:xfrm>
            <a:off x="222637" y="1729261"/>
            <a:ext cx="5742177" cy="3288806"/>
          </a:xfrm>
          <a:prstGeom prst="rect">
            <a:avLst/>
          </a:prstGeom>
        </p:spPr>
      </p:pic>
      <p:pic>
        <p:nvPicPr>
          <p:cNvPr id="11" name="Picture 10">
            <a:extLst>
              <a:ext uri="{FF2B5EF4-FFF2-40B4-BE49-F238E27FC236}">
                <a16:creationId xmlns:a16="http://schemas.microsoft.com/office/drawing/2014/main" id="{C6235141-814E-6F97-0310-5D765ED3FABD}"/>
              </a:ext>
            </a:extLst>
          </p:cNvPr>
          <p:cNvPicPr>
            <a:picLocks noChangeAspect="1"/>
          </p:cNvPicPr>
          <p:nvPr/>
        </p:nvPicPr>
        <p:blipFill rotWithShape="1">
          <a:blip r:embed="rId3"/>
          <a:srcRect l="23805" t="37585" r="24935" b="11884"/>
          <a:stretch/>
        </p:blipFill>
        <p:spPr>
          <a:xfrm>
            <a:off x="5966298" y="2775394"/>
            <a:ext cx="6249725" cy="3465393"/>
          </a:xfrm>
          <a:prstGeom prst="rect">
            <a:avLst/>
          </a:prstGeom>
        </p:spPr>
      </p:pic>
    </p:spTree>
    <p:extLst>
      <p:ext uri="{BB962C8B-B14F-4D97-AF65-F5344CB8AC3E}">
        <p14:creationId xmlns:p14="http://schemas.microsoft.com/office/powerpoint/2010/main" val="972294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3252C-D6BA-F32D-0660-BB39FAC6B62D}"/>
              </a:ext>
            </a:extLst>
          </p:cNvPr>
          <p:cNvSpPr>
            <a:spLocks noGrp="1"/>
          </p:cNvSpPr>
          <p:nvPr>
            <p:ph type="title"/>
          </p:nvPr>
        </p:nvSpPr>
        <p:spPr>
          <a:xfrm>
            <a:off x="580548" y="255171"/>
            <a:ext cx="9245731" cy="1185320"/>
          </a:xfrm>
        </p:spPr>
        <p:txBody>
          <a:bodyPr>
            <a:normAutofit/>
          </a:bodyPr>
          <a:lstStyle/>
          <a:p>
            <a:r>
              <a:rPr lang="en-GB" sz="3200"/>
              <a:t>Engagement – Organisations that contributed to the development of this strategy</a:t>
            </a:r>
            <a:endParaRPr lang="en-GB" sz="3200">
              <a:cs typeface="Arial"/>
            </a:endParaRPr>
          </a:p>
        </p:txBody>
      </p:sp>
      <p:sp>
        <p:nvSpPr>
          <p:cNvPr id="4" name="Footer Placeholder 3">
            <a:extLst>
              <a:ext uri="{FF2B5EF4-FFF2-40B4-BE49-F238E27FC236}">
                <a16:creationId xmlns:a16="http://schemas.microsoft.com/office/drawing/2014/main" id="{160FE03D-8889-7F9B-B868-7BD005C72529}"/>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90BA3347-A4EA-2558-BBFA-6C6D42DA6FDE}"/>
              </a:ext>
            </a:extLst>
          </p:cNvPr>
          <p:cNvSpPr>
            <a:spLocks noGrp="1"/>
          </p:cNvSpPr>
          <p:nvPr>
            <p:ph type="sldNum" sz="quarter" idx="12"/>
          </p:nvPr>
        </p:nvSpPr>
        <p:spPr/>
        <p:txBody>
          <a:bodyPr/>
          <a:lstStyle/>
          <a:p>
            <a:fld id="{30A60DCE-9105-48A5-8A92-25C9283756D1}" type="slidenum">
              <a:rPr lang="en-GB" smtClean="0"/>
              <a:pPr/>
              <a:t>24</a:t>
            </a:fld>
            <a:endParaRPr lang="en-GB"/>
          </a:p>
        </p:txBody>
      </p:sp>
      <p:pic>
        <p:nvPicPr>
          <p:cNvPr id="6" name="Picture 6" descr="A table of medical services&#10;&#10;Description automatically generated">
            <a:extLst>
              <a:ext uri="{FF2B5EF4-FFF2-40B4-BE49-F238E27FC236}">
                <a16:creationId xmlns:a16="http://schemas.microsoft.com/office/drawing/2014/main" id="{565C0257-5781-ECCC-2143-97699EE3A110}"/>
              </a:ext>
            </a:extLst>
          </p:cNvPr>
          <p:cNvPicPr>
            <a:picLocks noChangeAspect="1"/>
          </p:cNvPicPr>
          <p:nvPr/>
        </p:nvPicPr>
        <p:blipFill>
          <a:blip r:embed="rId2"/>
          <a:stretch>
            <a:fillRect/>
          </a:stretch>
        </p:blipFill>
        <p:spPr>
          <a:xfrm>
            <a:off x="763686" y="1668774"/>
            <a:ext cx="7830063" cy="4697462"/>
          </a:xfrm>
          <a:prstGeom prst="rect">
            <a:avLst/>
          </a:prstGeom>
        </p:spPr>
      </p:pic>
      <p:sp>
        <p:nvSpPr>
          <p:cNvPr id="3" name="TextBox 2">
            <a:extLst>
              <a:ext uri="{FF2B5EF4-FFF2-40B4-BE49-F238E27FC236}">
                <a16:creationId xmlns:a16="http://schemas.microsoft.com/office/drawing/2014/main" id="{5E512D4E-6358-43EC-938F-30D77C5CE931}"/>
              </a:ext>
            </a:extLst>
          </p:cNvPr>
          <p:cNvSpPr txBox="1"/>
          <p:nvPr/>
        </p:nvSpPr>
        <p:spPr>
          <a:xfrm>
            <a:off x="8824686" y="2937329"/>
            <a:ext cx="301534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cs typeface="Arial"/>
              </a:rPr>
              <a:t>As we implement the ideas in this strategy, we will continue to engage with system partners across BLMK</a:t>
            </a:r>
          </a:p>
        </p:txBody>
      </p:sp>
    </p:spTree>
    <p:extLst>
      <p:ext uri="{BB962C8B-B14F-4D97-AF65-F5344CB8AC3E}">
        <p14:creationId xmlns:p14="http://schemas.microsoft.com/office/powerpoint/2010/main" val="3225235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3252C-D6BA-F32D-0660-BB39FAC6B62D}"/>
              </a:ext>
            </a:extLst>
          </p:cNvPr>
          <p:cNvSpPr>
            <a:spLocks noGrp="1"/>
          </p:cNvSpPr>
          <p:nvPr>
            <p:ph type="title"/>
          </p:nvPr>
        </p:nvSpPr>
        <p:spPr>
          <a:xfrm>
            <a:off x="523445" y="382349"/>
            <a:ext cx="9018120" cy="1234800"/>
          </a:xfrm>
        </p:spPr>
        <p:txBody>
          <a:bodyPr/>
          <a:lstStyle/>
          <a:p>
            <a:r>
              <a:rPr lang="en-GB"/>
              <a:t>Engagement Workshops</a:t>
            </a:r>
            <a:endParaRPr lang="en-US"/>
          </a:p>
        </p:txBody>
      </p:sp>
      <p:sp>
        <p:nvSpPr>
          <p:cNvPr id="4" name="Footer Placeholder 3">
            <a:extLst>
              <a:ext uri="{FF2B5EF4-FFF2-40B4-BE49-F238E27FC236}">
                <a16:creationId xmlns:a16="http://schemas.microsoft.com/office/drawing/2014/main" id="{160FE03D-8889-7F9B-B868-7BD005C72529}"/>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90BA3347-A4EA-2558-BBFA-6C6D42DA6FDE}"/>
              </a:ext>
            </a:extLst>
          </p:cNvPr>
          <p:cNvSpPr>
            <a:spLocks noGrp="1"/>
          </p:cNvSpPr>
          <p:nvPr>
            <p:ph type="sldNum" sz="quarter" idx="12"/>
          </p:nvPr>
        </p:nvSpPr>
        <p:spPr/>
        <p:txBody>
          <a:bodyPr/>
          <a:lstStyle/>
          <a:p>
            <a:fld id="{30A60DCE-9105-48A5-8A92-25C9283756D1}" type="slidenum">
              <a:rPr lang="en-GB" smtClean="0"/>
              <a:pPr/>
              <a:t>25</a:t>
            </a:fld>
            <a:endParaRPr lang="en-GB"/>
          </a:p>
        </p:txBody>
      </p:sp>
      <p:pic>
        <p:nvPicPr>
          <p:cNvPr id="10" name="Picture 10" descr="A table of information&#10;&#10;Description automatically generated">
            <a:extLst>
              <a:ext uri="{FF2B5EF4-FFF2-40B4-BE49-F238E27FC236}">
                <a16:creationId xmlns:a16="http://schemas.microsoft.com/office/drawing/2014/main" id="{7E870BF2-F04A-C780-A530-9B9F82725D83}"/>
              </a:ext>
            </a:extLst>
          </p:cNvPr>
          <p:cNvPicPr>
            <a:picLocks noChangeAspect="1"/>
          </p:cNvPicPr>
          <p:nvPr/>
        </p:nvPicPr>
        <p:blipFill>
          <a:blip r:embed="rId2"/>
          <a:stretch>
            <a:fillRect/>
          </a:stretch>
        </p:blipFill>
        <p:spPr>
          <a:xfrm>
            <a:off x="183292" y="1848611"/>
            <a:ext cx="8972574" cy="3838192"/>
          </a:xfrm>
          <a:prstGeom prst="rect">
            <a:avLst/>
          </a:prstGeom>
        </p:spPr>
      </p:pic>
      <p:sp>
        <p:nvSpPr>
          <p:cNvPr id="8" name="Speech Bubble: Oval 7">
            <a:extLst>
              <a:ext uri="{FF2B5EF4-FFF2-40B4-BE49-F238E27FC236}">
                <a16:creationId xmlns:a16="http://schemas.microsoft.com/office/drawing/2014/main" id="{5735724F-35F4-8182-3248-C481C703B91D}"/>
              </a:ext>
            </a:extLst>
          </p:cNvPr>
          <p:cNvSpPr/>
          <p:nvPr/>
        </p:nvSpPr>
        <p:spPr>
          <a:xfrm>
            <a:off x="10231394" y="2940906"/>
            <a:ext cx="1771134" cy="1771135"/>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ea typeface="+mn-lt"/>
                <a:cs typeface="+mn-lt"/>
              </a:rPr>
              <a:t>A well structured ICB workshop with knowledgeable professionals!</a:t>
            </a:r>
            <a:endParaRPr lang="en-US"/>
          </a:p>
        </p:txBody>
      </p:sp>
      <p:sp>
        <p:nvSpPr>
          <p:cNvPr id="11" name="Speech Bubble: Oval 10">
            <a:extLst>
              <a:ext uri="{FF2B5EF4-FFF2-40B4-BE49-F238E27FC236}">
                <a16:creationId xmlns:a16="http://schemas.microsoft.com/office/drawing/2014/main" id="{5949E616-D3B2-8BEC-4E0B-49D0CB0AE872}"/>
              </a:ext>
            </a:extLst>
          </p:cNvPr>
          <p:cNvSpPr/>
          <p:nvPr/>
        </p:nvSpPr>
        <p:spPr>
          <a:xfrm>
            <a:off x="9284042" y="1427204"/>
            <a:ext cx="1456197" cy="1436138"/>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a:cs typeface="Arial"/>
              </a:rPr>
              <a:t>Great interactive session</a:t>
            </a:r>
          </a:p>
        </p:txBody>
      </p:sp>
      <p:sp>
        <p:nvSpPr>
          <p:cNvPr id="12" name="Speech Bubble: Oval 11">
            <a:extLst>
              <a:ext uri="{FF2B5EF4-FFF2-40B4-BE49-F238E27FC236}">
                <a16:creationId xmlns:a16="http://schemas.microsoft.com/office/drawing/2014/main" id="{8FC3EDCC-5414-532E-3CF9-527BE8515F28}"/>
              </a:ext>
            </a:extLst>
          </p:cNvPr>
          <p:cNvSpPr/>
          <p:nvPr/>
        </p:nvSpPr>
        <p:spPr>
          <a:xfrm>
            <a:off x="9428206" y="4969474"/>
            <a:ext cx="1101811" cy="1070919"/>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a:cs typeface="Arial"/>
              </a:rPr>
              <a:t>Thank you for listening</a:t>
            </a:r>
          </a:p>
        </p:txBody>
      </p:sp>
    </p:spTree>
    <p:extLst>
      <p:ext uri="{BB962C8B-B14F-4D97-AF65-F5344CB8AC3E}">
        <p14:creationId xmlns:p14="http://schemas.microsoft.com/office/powerpoint/2010/main" val="3782993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3252C-D6BA-F32D-0660-BB39FAC6B62D}"/>
              </a:ext>
            </a:extLst>
          </p:cNvPr>
          <p:cNvSpPr>
            <a:spLocks noGrp="1"/>
          </p:cNvSpPr>
          <p:nvPr>
            <p:ph type="title"/>
          </p:nvPr>
        </p:nvSpPr>
        <p:spPr>
          <a:xfrm>
            <a:off x="523445" y="382349"/>
            <a:ext cx="9254957" cy="1234800"/>
          </a:xfrm>
        </p:spPr>
        <p:txBody>
          <a:bodyPr>
            <a:normAutofit/>
          </a:bodyPr>
          <a:lstStyle/>
          <a:p>
            <a:r>
              <a:rPr lang="en-GB" sz="3800"/>
              <a:t>Engagement – BLMK Steering Groups</a:t>
            </a:r>
            <a:endParaRPr lang="en-US" sz="3800"/>
          </a:p>
        </p:txBody>
      </p:sp>
      <p:sp>
        <p:nvSpPr>
          <p:cNvPr id="4" name="Footer Placeholder 3">
            <a:extLst>
              <a:ext uri="{FF2B5EF4-FFF2-40B4-BE49-F238E27FC236}">
                <a16:creationId xmlns:a16="http://schemas.microsoft.com/office/drawing/2014/main" id="{160FE03D-8889-7F9B-B868-7BD005C72529}"/>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90BA3347-A4EA-2558-BBFA-6C6D42DA6FDE}"/>
              </a:ext>
            </a:extLst>
          </p:cNvPr>
          <p:cNvSpPr>
            <a:spLocks noGrp="1"/>
          </p:cNvSpPr>
          <p:nvPr>
            <p:ph type="sldNum" sz="quarter" idx="12"/>
          </p:nvPr>
        </p:nvSpPr>
        <p:spPr/>
        <p:txBody>
          <a:bodyPr/>
          <a:lstStyle/>
          <a:p>
            <a:fld id="{30A60DCE-9105-48A5-8A92-25C9283756D1}" type="slidenum">
              <a:rPr lang="en-GB" smtClean="0"/>
              <a:pPr/>
              <a:t>26</a:t>
            </a:fld>
            <a:endParaRPr lang="en-GB"/>
          </a:p>
        </p:txBody>
      </p:sp>
      <p:pic>
        <p:nvPicPr>
          <p:cNvPr id="3" name="Picture 5" descr="A white text on a black background&#10;&#10;Description automatically generated">
            <a:extLst>
              <a:ext uri="{FF2B5EF4-FFF2-40B4-BE49-F238E27FC236}">
                <a16:creationId xmlns:a16="http://schemas.microsoft.com/office/drawing/2014/main" id="{C284E433-477F-B737-F9C6-C6C6363C245A}"/>
              </a:ext>
            </a:extLst>
          </p:cNvPr>
          <p:cNvPicPr>
            <a:picLocks noChangeAspect="1"/>
          </p:cNvPicPr>
          <p:nvPr/>
        </p:nvPicPr>
        <p:blipFill>
          <a:blip r:embed="rId2"/>
          <a:stretch>
            <a:fillRect/>
          </a:stretch>
        </p:blipFill>
        <p:spPr>
          <a:xfrm>
            <a:off x="1440543" y="1299377"/>
            <a:ext cx="7714342" cy="5048459"/>
          </a:xfrm>
          <a:prstGeom prst="rect">
            <a:avLst/>
          </a:prstGeom>
        </p:spPr>
      </p:pic>
    </p:spTree>
    <p:extLst>
      <p:ext uri="{BB962C8B-B14F-4D97-AF65-F5344CB8AC3E}">
        <p14:creationId xmlns:p14="http://schemas.microsoft.com/office/powerpoint/2010/main" val="19759561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283402" y="0"/>
            <a:ext cx="9281249" cy="1118063"/>
          </a:xfrm>
        </p:spPr>
        <p:txBody>
          <a:bodyPr>
            <a:normAutofit fontScale="90000"/>
          </a:bodyPr>
          <a:lstStyle/>
          <a:p>
            <a:br>
              <a:rPr lang="en-GB" sz="3600" b="1"/>
            </a:br>
            <a:r>
              <a:rPr lang="en-GB" sz="3600" b="1"/>
              <a:t>Step </a:t>
            </a:r>
            <a:r>
              <a:rPr lang="en-GB" sz="3600"/>
              <a:t>4</a:t>
            </a:r>
            <a:r>
              <a:rPr lang="en-GB" sz="3600" b="1"/>
              <a:t> – Develop a Purpose and Change Theory</a:t>
            </a:r>
            <a:endParaRPr lang="en-US" sz="3600" b="1"/>
          </a:p>
        </p:txBody>
      </p:sp>
      <p:sp>
        <p:nvSpPr>
          <p:cNvPr id="3" name="TextBox 2">
            <a:extLst>
              <a:ext uri="{FF2B5EF4-FFF2-40B4-BE49-F238E27FC236}">
                <a16:creationId xmlns:a16="http://schemas.microsoft.com/office/drawing/2014/main" id="{7D8552CF-10A3-2D10-355A-7F35959F02DE}"/>
              </a:ext>
            </a:extLst>
          </p:cNvPr>
          <p:cNvSpPr txBox="1"/>
          <p:nvPr/>
        </p:nvSpPr>
        <p:spPr>
          <a:xfrm>
            <a:off x="345439" y="1859340"/>
            <a:ext cx="11294737" cy="261610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2800" b="1">
                <a:solidFill>
                  <a:schemeClr val="accent1">
                    <a:lumMod val="50000"/>
                  </a:schemeClr>
                </a:solidFill>
                <a:latin typeface="Arial" panose="020B0604020202020204"/>
              </a:rPr>
              <a:t>What is </a:t>
            </a:r>
            <a:r>
              <a:rPr kumimoji="0" lang="en-GB" sz="2800" b="1" i="0" u="none" strike="noStrike" kern="1200" cap="none" spc="0" normalizeH="0" baseline="0" noProof="0">
                <a:ln>
                  <a:noFill/>
                </a:ln>
                <a:solidFill>
                  <a:schemeClr val="accent1">
                    <a:lumMod val="50000"/>
                  </a:schemeClr>
                </a:solidFill>
                <a:effectLst/>
                <a:uLnTx/>
                <a:uFillTx/>
                <a:latin typeface="Arial" panose="020B0604020202020204"/>
                <a:ea typeface="+mn-ea"/>
                <a:cs typeface="+mn-cs"/>
              </a:rPr>
              <a:t>the</a:t>
            </a:r>
            <a:r>
              <a:rPr lang="en-GB" sz="2800" b="1">
                <a:solidFill>
                  <a:schemeClr val="accent1">
                    <a:lumMod val="50000"/>
                  </a:schemeClr>
                </a:solidFill>
                <a:latin typeface="Arial" panose="020B0604020202020204"/>
              </a:rPr>
              <a:t> purpose of this work?</a:t>
            </a:r>
            <a:endParaRPr lang="en-GB" sz="2800" b="1" i="0" u="none" strike="noStrike" kern="1200" cap="none" spc="0" normalizeH="0" baseline="0" noProof="0">
              <a:ln>
                <a:noFill/>
              </a:ln>
              <a:solidFill>
                <a:schemeClr val="accent1">
                  <a:lumMod val="50000"/>
                </a:schemeClr>
              </a:solidFill>
              <a:effectLst/>
              <a:uLnTx/>
              <a:uFillTx/>
              <a:latin typeface="Arial" panose="020B0604020202020204"/>
              <a:cs typeface="Arial"/>
            </a:endParaRPr>
          </a:p>
          <a:p>
            <a:pPr>
              <a:defRPr/>
            </a:pPr>
            <a:endParaRPr lang="en-GB" sz="2800" b="1">
              <a:solidFill>
                <a:schemeClr val="accent1">
                  <a:lumMod val="50000"/>
                </a:schemeClr>
              </a:solidFill>
              <a:latin typeface="Arial" panose="020B0604020202020204"/>
              <a:cs typeface="Arial" panose="020B0604020202020204"/>
            </a:endParaRPr>
          </a:p>
          <a:p>
            <a:pPr>
              <a:defRPr/>
            </a:pPr>
            <a:r>
              <a:rPr lang="en-GB" sz="2800" b="1">
                <a:solidFill>
                  <a:schemeClr val="accent1">
                    <a:lumMod val="50000"/>
                  </a:schemeClr>
                </a:solidFill>
                <a:latin typeface="Arial" panose="020B0604020202020204"/>
                <a:cs typeface="Arial" panose="020B0604020202020204"/>
              </a:rPr>
              <a:t>What is our theory about how we will improve things? </a:t>
            </a:r>
          </a:p>
          <a:p>
            <a:pPr>
              <a:defRPr/>
            </a:pPr>
            <a:endParaRPr lang="en-GB" sz="2800" b="1">
              <a:solidFill>
                <a:schemeClr val="accent1">
                  <a:lumMod val="50000"/>
                </a:schemeClr>
              </a:solidFill>
              <a:latin typeface="Arial" panose="020B0604020202020204"/>
              <a:cs typeface="Arial" panose="020B0604020202020204"/>
            </a:endParaRPr>
          </a:p>
          <a:p>
            <a:pPr>
              <a:defRPr/>
            </a:pPr>
            <a:r>
              <a:rPr lang="en-GB" sz="2800" b="1">
                <a:solidFill>
                  <a:schemeClr val="accent1">
                    <a:lumMod val="50000"/>
                  </a:schemeClr>
                </a:solidFill>
                <a:latin typeface="Arial" panose="020B0604020202020204"/>
                <a:cs typeface="Arial" panose="020B0604020202020204"/>
              </a:rPr>
              <a:t>Driver Diagram &amp; change ideas</a:t>
            </a:r>
          </a:p>
          <a:p>
            <a:pPr algn="ctr">
              <a:defRPr/>
            </a:pPr>
            <a:endParaRPr lang="en-GB" sz="2400" b="1">
              <a:solidFill>
                <a:schemeClr val="accent1">
                  <a:lumMod val="50000"/>
                </a:schemeClr>
              </a:solidFill>
              <a:latin typeface="Arial" panose="020B0604020202020204"/>
              <a:cs typeface="Arial" panose="020B0604020202020204"/>
            </a:endParaRPr>
          </a:p>
        </p:txBody>
      </p:sp>
      <p:sp>
        <p:nvSpPr>
          <p:cNvPr id="18" name="Right Arrow 1">
            <a:extLst>
              <a:ext uri="{FF2B5EF4-FFF2-40B4-BE49-F238E27FC236}">
                <a16:creationId xmlns:a16="http://schemas.microsoft.com/office/drawing/2014/main" id="{AD358557-CD21-BC49-F79A-08766C9B9CA0}"/>
              </a:ext>
            </a:extLst>
          </p:cNvPr>
          <p:cNvSpPr/>
          <p:nvPr/>
        </p:nvSpPr>
        <p:spPr>
          <a:xfrm>
            <a:off x="283402" y="5159829"/>
            <a:ext cx="11815696" cy="1698171"/>
          </a:xfrm>
          <a:prstGeom prst="rightArrow">
            <a:avLst>
              <a:gd name="adj1" fmla="val 69580"/>
              <a:gd name="adj2" fmla="val 46778"/>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EE9A7D7C-FD8A-8A4B-B4E4-CFD3C728CBC6}"/>
              </a:ext>
            </a:extLst>
          </p:cNvPr>
          <p:cNvSpPr/>
          <p:nvPr/>
        </p:nvSpPr>
        <p:spPr>
          <a:xfrm>
            <a:off x="512103" y="5573467"/>
            <a:ext cx="1543791"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D36251F2-FE59-13CF-E5B5-A02648DFA925}"/>
              </a:ext>
            </a:extLst>
          </p:cNvPr>
          <p:cNvSpPr/>
          <p:nvPr/>
        </p:nvSpPr>
        <p:spPr>
          <a:xfrm>
            <a:off x="2346205" y="5558887"/>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2. Identify Assets and Needs</a:t>
            </a:r>
          </a:p>
        </p:txBody>
      </p:sp>
      <p:sp>
        <p:nvSpPr>
          <p:cNvPr id="21" name="Freeform 4">
            <a:extLst>
              <a:ext uri="{FF2B5EF4-FFF2-40B4-BE49-F238E27FC236}">
                <a16:creationId xmlns:a16="http://schemas.microsoft.com/office/drawing/2014/main" id="{7A1039EA-FE2F-C5BD-563C-149734B82BF4}"/>
              </a:ext>
            </a:extLst>
          </p:cNvPr>
          <p:cNvSpPr/>
          <p:nvPr/>
        </p:nvSpPr>
        <p:spPr>
          <a:xfrm>
            <a:off x="5882906" y="5573467"/>
            <a:ext cx="167854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4. Develop a purpose and change theory</a:t>
            </a:r>
          </a:p>
        </p:txBody>
      </p:sp>
      <p:sp>
        <p:nvSpPr>
          <p:cNvPr id="22" name="Freeform 5">
            <a:extLst>
              <a:ext uri="{FF2B5EF4-FFF2-40B4-BE49-F238E27FC236}">
                <a16:creationId xmlns:a16="http://schemas.microsoft.com/office/drawing/2014/main" id="{54985FAA-C1F7-D84E-67B8-A26E14FCA9DC}"/>
              </a:ext>
            </a:extLst>
          </p:cNvPr>
          <p:cNvSpPr/>
          <p:nvPr/>
        </p:nvSpPr>
        <p:spPr>
          <a:xfrm>
            <a:off x="7828170" y="5573467"/>
            <a:ext cx="167854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3" name="Freeform 6">
            <a:extLst>
              <a:ext uri="{FF2B5EF4-FFF2-40B4-BE49-F238E27FC236}">
                <a16:creationId xmlns:a16="http://schemas.microsoft.com/office/drawing/2014/main" id="{62632580-2F3B-3CA8-6EC9-6078E78C1556}"/>
              </a:ext>
            </a:extLst>
          </p:cNvPr>
          <p:cNvSpPr/>
          <p:nvPr/>
        </p:nvSpPr>
        <p:spPr>
          <a:xfrm>
            <a:off x="9731038" y="5573467"/>
            <a:ext cx="152835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464E534E-0DB2-48D4-40C3-CAE69BF9D2DF}"/>
              </a:ext>
            </a:extLst>
          </p:cNvPr>
          <p:cNvSpPr/>
          <p:nvPr/>
        </p:nvSpPr>
        <p:spPr>
          <a:xfrm>
            <a:off x="4057899" y="5573467"/>
            <a:ext cx="155786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3. Create a Governance Structure</a:t>
            </a:r>
          </a:p>
        </p:txBody>
      </p:sp>
    </p:spTree>
    <p:extLst>
      <p:ext uri="{BB962C8B-B14F-4D97-AF65-F5344CB8AC3E}">
        <p14:creationId xmlns:p14="http://schemas.microsoft.com/office/powerpoint/2010/main" val="63582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A65E8-6B11-F8D4-0F87-C7F2E8474804}"/>
              </a:ext>
            </a:extLst>
          </p:cNvPr>
          <p:cNvSpPr>
            <a:spLocks noGrp="1"/>
          </p:cNvSpPr>
          <p:nvPr>
            <p:ph type="title"/>
          </p:nvPr>
        </p:nvSpPr>
        <p:spPr/>
        <p:txBody>
          <a:bodyPr/>
          <a:lstStyle/>
          <a:p>
            <a:r>
              <a:rPr lang="en-US">
                <a:cs typeface="Arial"/>
              </a:rPr>
              <a:t>Interdependencies </a:t>
            </a:r>
            <a:endParaRPr lang="en-US"/>
          </a:p>
        </p:txBody>
      </p:sp>
      <p:sp>
        <p:nvSpPr>
          <p:cNvPr id="3" name="Content Placeholder 2">
            <a:extLst>
              <a:ext uri="{FF2B5EF4-FFF2-40B4-BE49-F238E27FC236}">
                <a16:creationId xmlns:a16="http://schemas.microsoft.com/office/drawing/2014/main" id="{B4EEA9C3-4BF2-F9C4-2F71-7E4F6C4CD784}"/>
              </a:ext>
            </a:extLst>
          </p:cNvPr>
          <p:cNvSpPr>
            <a:spLocks noGrp="1"/>
          </p:cNvSpPr>
          <p:nvPr>
            <p:ph idx="1"/>
          </p:nvPr>
        </p:nvSpPr>
        <p:spPr/>
        <p:txBody>
          <a:bodyPr vert="horz" lIns="0" tIns="0" rIns="0" bIns="0" rtlCol="0" anchor="t">
            <a:normAutofit lnSpcReduction="10000"/>
          </a:bodyPr>
          <a:lstStyle/>
          <a:p>
            <a:pPr>
              <a:buFont typeface="Wingdings" panose="020B0604020202020204" pitchFamily="34" charset="0"/>
              <a:buChar char="§"/>
            </a:pPr>
            <a:r>
              <a:rPr lang="en-US">
                <a:solidFill>
                  <a:srgbClr val="0B0C0C"/>
                </a:solidFill>
              </a:rPr>
              <a:t>National strategy for autistic children, young people and adults: 2021 to 2026</a:t>
            </a:r>
            <a:endParaRPr lang="en-US">
              <a:cs typeface="Arial" panose="020B0604020202020204"/>
            </a:endParaRPr>
          </a:p>
          <a:p>
            <a:pPr>
              <a:buFont typeface="Wingdings" panose="020B0604020202020204" pitchFamily="34" charset="0"/>
              <a:buChar char="§"/>
            </a:pPr>
            <a:r>
              <a:rPr lang="en-US">
                <a:cs typeface="Arial" panose="020B0604020202020204"/>
              </a:rPr>
              <a:t>NHS Long Term Plan, Learning Disabilities &amp; Autism </a:t>
            </a:r>
          </a:p>
          <a:p>
            <a:pPr>
              <a:buFont typeface="Wingdings" panose="020B0604020202020204" pitchFamily="34" charset="0"/>
              <a:buChar char="§"/>
            </a:pPr>
            <a:r>
              <a:rPr lang="en-US">
                <a:cs typeface="Arial" panose="020B0604020202020204"/>
              </a:rPr>
              <a:t>Learning from Lives and Deaths </a:t>
            </a:r>
            <a:r>
              <a:rPr lang="en-US" err="1">
                <a:cs typeface="Arial" panose="020B0604020202020204"/>
              </a:rPr>
              <a:t>programme</a:t>
            </a:r>
            <a:r>
              <a:rPr lang="en-US">
                <a:cs typeface="Arial" panose="020B0604020202020204"/>
              </a:rPr>
              <a:t> (formally known as </a:t>
            </a:r>
            <a:r>
              <a:rPr lang="en-US" err="1">
                <a:cs typeface="Arial" panose="020B0604020202020204"/>
              </a:rPr>
              <a:t>LeDeR</a:t>
            </a:r>
            <a:r>
              <a:rPr lang="en-US">
                <a:cs typeface="Arial" panose="020B0604020202020204"/>
              </a:rPr>
              <a:t>) </a:t>
            </a:r>
          </a:p>
          <a:p>
            <a:pPr>
              <a:buFont typeface="Wingdings" panose="020B0604020202020204" pitchFamily="34" charset="0"/>
              <a:buChar char="§"/>
            </a:pPr>
            <a:r>
              <a:rPr lang="en-US">
                <a:ea typeface="+mn-lt"/>
                <a:cs typeface="+mn-lt"/>
              </a:rPr>
              <a:t>Dynamic Support Register and Care (Education) and Treatment Review Policy and guidance, January 2023</a:t>
            </a:r>
          </a:p>
          <a:p>
            <a:pPr>
              <a:buFont typeface="Wingdings" panose="020B0604020202020204" pitchFamily="34" charset="0"/>
              <a:buChar char="§"/>
            </a:pPr>
            <a:r>
              <a:rPr lang="en-US">
                <a:cs typeface="Arial"/>
              </a:rPr>
              <a:t>Place Based Priorities (BBC, CBC, LBC &amp; MKCC) covering Learning Disabilities &amp; Autism </a:t>
            </a:r>
          </a:p>
          <a:p>
            <a:pPr>
              <a:buFont typeface="Wingdings" panose="020B0604020202020204" pitchFamily="34" charset="0"/>
              <a:buChar char="§"/>
            </a:pPr>
            <a:r>
              <a:rPr lang="en-US">
                <a:cs typeface="Arial"/>
              </a:rPr>
              <a:t>Special Educational Needs and Disability (SEND)</a:t>
            </a:r>
          </a:p>
          <a:p>
            <a:pPr>
              <a:buFont typeface="Wingdings" panose="020B0604020202020204" pitchFamily="34" charset="0"/>
              <a:buChar char="§"/>
            </a:pPr>
            <a:r>
              <a:rPr lang="en-US">
                <a:cs typeface="Arial"/>
              </a:rPr>
              <a:t>BLMK Reducing Health Inequalities </a:t>
            </a:r>
            <a:r>
              <a:rPr lang="en-US" err="1">
                <a:cs typeface="Arial"/>
              </a:rPr>
              <a:t>Programme</a:t>
            </a:r>
            <a:r>
              <a:rPr lang="en-US">
                <a:cs typeface="Arial"/>
              </a:rPr>
              <a:t> </a:t>
            </a:r>
          </a:p>
          <a:p>
            <a:pPr>
              <a:buFont typeface="Wingdings" panose="020B0604020202020204" pitchFamily="34" charset="0"/>
              <a:buChar char="§"/>
            </a:pPr>
            <a:r>
              <a:rPr lang="en-US">
                <a:cs typeface="Arial"/>
              </a:rPr>
              <a:t>BLMK Learning Disabilities Annual Health Checks </a:t>
            </a:r>
          </a:p>
          <a:p>
            <a:pPr>
              <a:buFont typeface="Wingdings" panose="020B0604020202020204" pitchFamily="34" charset="0"/>
              <a:buChar char="§"/>
            </a:pPr>
            <a:r>
              <a:rPr lang="en-US">
                <a:cs typeface="Arial"/>
              </a:rPr>
              <a:t>BLMK Section 117 </a:t>
            </a:r>
            <a:r>
              <a:rPr lang="en-US" err="1">
                <a:cs typeface="Arial"/>
              </a:rPr>
              <a:t>Programme</a:t>
            </a:r>
            <a:r>
              <a:rPr lang="en-US">
                <a:cs typeface="Arial"/>
              </a:rPr>
              <a:t> </a:t>
            </a:r>
          </a:p>
          <a:p>
            <a:endParaRPr lang="en-US">
              <a:cs typeface="Arial"/>
            </a:endParaRPr>
          </a:p>
        </p:txBody>
      </p:sp>
      <p:sp>
        <p:nvSpPr>
          <p:cNvPr id="4" name="Footer Placeholder 3">
            <a:extLst>
              <a:ext uri="{FF2B5EF4-FFF2-40B4-BE49-F238E27FC236}">
                <a16:creationId xmlns:a16="http://schemas.microsoft.com/office/drawing/2014/main" id="{202F3410-BF49-CEB3-7215-EC684B78954C}"/>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03B6B9FC-0788-75F0-886B-1AFA0BC7724D}"/>
              </a:ext>
            </a:extLst>
          </p:cNvPr>
          <p:cNvSpPr>
            <a:spLocks noGrp="1"/>
          </p:cNvSpPr>
          <p:nvPr>
            <p:ph type="sldNum" sz="quarter" idx="12"/>
          </p:nvPr>
        </p:nvSpPr>
        <p:spPr/>
        <p:txBody>
          <a:bodyPr/>
          <a:lstStyle/>
          <a:p>
            <a:fld id="{30A60DCE-9105-48A5-8A92-25C9283756D1}" type="slidenum">
              <a:rPr lang="en-GB" smtClean="0"/>
              <a:pPr/>
              <a:t>28</a:t>
            </a:fld>
            <a:endParaRPr lang="en-GB"/>
          </a:p>
        </p:txBody>
      </p:sp>
    </p:spTree>
    <p:extLst>
      <p:ext uri="{BB962C8B-B14F-4D97-AF65-F5344CB8AC3E}">
        <p14:creationId xmlns:p14="http://schemas.microsoft.com/office/powerpoint/2010/main" val="2556637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F4B47-6739-17F2-2637-03F349EC35E3}"/>
              </a:ext>
            </a:extLst>
          </p:cNvPr>
          <p:cNvSpPr>
            <a:spLocks noGrp="1"/>
          </p:cNvSpPr>
          <p:nvPr>
            <p:ph type="title"/>
          </p:nvPr>
        </p:nvSpPr>
        <p:spPr>
          <a:xfrm>
            <a:off x="523445" y="173563"/>
            <a:ext cx="8812915" cy="1234800"/>
          </a:xfrm>
        </p:spPr>
        <p:txBody>
          <a:bodyPr/>
          <a:lstStyle/>
          <a:p>
            <a:r>
              <a:rPr lang="en-GB"/>
              <a:t>Our Purpose</a:t>
            </a:r>
          </a:p>
        </p:txBody>
      </p:sp>
      <p:sp>
        <p:nvSpPr>
          <p:cNvPr id="3" name="Content Placeholder 2">
            <a:extLst>
              <a:ext uri="{FF2B5EF4-FFF2-40B4-BE49-F238E27FC236}">
                <a16:creationId xmlns:a16="http://schemas.microsoft.com/office/drawing/2014/main" id="{4227AAC3-CE7F-2F68-8A60-153A6C8F38D0}"/>
              </a:ext>
            </a:extLst>
          </p:cNvPr>
          <p:cNvSpPr>
            <a:spLocks noGrp="1"/>
          </p:cNvSpPr>
          <p:nvPr>
            <p:ph idx="1"/>
          </p:nvPr>
        </p:nvSpPr>
        <p:spPr>
          <a:xfrm>
            <a:off x="6466675" y="2404037"/>
            <a:ext cx="5374489" cy="4280400"/>
          </a:xfrm>
        </p:spPr>
        <p:txBody>
          <a:bodyPr vert="horz" lIns="0" tIns="0" rIns="0" bIns="0" rtlCol="0" anchor="t">
            <a:normAutofit/>
          </a:bodyPr>
          <a:lstStyle/>
          <a:p>
            <a:pPr marR="0" algn="ctr" rtl="0"/>
            <a:endParaRPr lang="en-GB" b="0" i="0" u="none" strike="noStrike" baseline="0">
              <a:solidFill>
                <a:srgbClr val="1BA1E2"/>
              </a:solidFill>
              <a:latin typeface="Arial" panose="020B0604020202020204" pitchFamily="34" charset="0"/>
            </a:endParaRPr>
          </a:p>
          <a:p>
            <a:pPr marL="0" indent="0" algn="ctr">
              <a:buNone/>
            </a:pPr>
            <a:r>
              <a:rPr lang="en-GB" b="0" i="0" u="none" strike="noStrike" baseline="0">
                <a:solidFill>
                  <a:schemeClr val="accent1"/>
                </a:solidFill>
                <a:latin typeface="Arial"/>
                <a:cs typeface="Arial"/>
              </a:rPr>
              <a:t>We will work in partnership to reduce inequalities for people with Learning Disabilities and Autistic people by listening to people and </a:t>
            </a:r>
            <a:r>
              <a:rPr lang="en-GB">
                <a:solidFill>
                  <a:schemeClr val="accent1"/>
                </a:solidFill>
                <a:latin typeface="Arial"/>
                <a:cs typeface="Arial"/>
              </a:rPr>
              <a:t>increasing awareness of their</a:t>
            </a:r>
            <a:r>
              <a:rPr lang="en-GB" b="0" i="0" u="none" strike="noStrike" baseline="0">
                <a:solidFill>
                  <a:schemeClr val="accent1"/>
                </a:solidFill>
                <a:latin typeface="Arial"/>
                <a:cs typeface="Arial"/>
              </a:rPr>
              <a:t> </a:t>
            </a:r>
            <a:r>
              <a:rPr lang="en-GB">
                <a:solidFill>
                  <a:schemeClr val="accent1"/>
                </a:solidFill>
                <a:latin typeface="Arial"/>
                <a:cs typeface="Arial"/>
              </a:rPr>
              <a:t>needs</a:t>
            </a:r>
            <a:r>
              <a:rPr lang="en-GB" b="0" i="0" u="none" strike="noStrike" baseline="0">
                <a:solidFill>
                  <a:schemeClr val="accent1"/>
                </a:solidFill>
                <a:latin typeface="Arial"/>
                <a:cs typeface="Arial"/>
              </a:rPr>
              <a:t>. Our overall aim is to </a:t>
            </a:r>
            <a:r>
              <a:rPr lang="en-GB">
                <a:solidFill>
                  <a:schemeClr val="accent1"/>
                </a:solidFill>
                <a:latin typeface="Arial"/>
                <a:cs typeface="Arial"/>
              </a:rPr>
              <a:t>improve access, improve wellbeing outcomes and reduce</a:t>
            </a:r>
            <a:r>
              <a:rPr lang="en-GB" b="0" i="0" u="none" strike="noStrike" baseline="0">
                <a:solidFill>
                  <a:schemeClr val="accent1"/>
                </a:solidFill>
                <a:latin typeface="Arial"/>
                <a:cs typeface="Arial"/>
              </a:rPr>
              <a:t> premature deaths. </a:t>
            </a:r>
            <a:endParaRPr lang="en-GB" sz="3200">
              <a:solidFill>
                <a:schemeClr val="accent1"/>
              </a:solidFill>
              <a:latin typeface="Arial"/>
              <a:cs typeface="Arial"/>
            </a:endParaRPr>
          </a:p>
        </p:txBody>
      </p:sp>
      <p:sp>
        <p:nvSpPr>
          <p:cNvPr id="4" name="Footer Placeholder 3">
            <a:extLst>
              <a:ext uri="{FF2B5EF4-FFF2-40B4-BE49-F238E27FC236}">
                <a16:creationId xmlns:a16="http://schemas.microsoft.com/office/drawing/2014/main" id="{E639920B-8541-EB7D-0AF2-DABE3B50E15B}"/>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09727184-D755-6652-6289-58A47A36C432}"/>
              </a:ext>
            </a:extLst>
          </p:cNvPr>
          <p:cNvSpPr>
            <a:spLocks noGrp="1"/>
          </p:cNvSpPr>
          <p:nvPr>
            <p:ph type="sldNum" sz="quarter" idx="12"/>
          </p:nvPr>
        </p:nvSpPr>
        <p:spPr/>
        <p:txBody>
          <a:bodyPr/>
          <a:lstStyle/>
          <a:p>
            <a:fld id="{30A60DCE-9105-48A5-8A92-25C9283756D1}" type="slidenum">
              <a:rPr lang="en-GB" smtClean="0"/>
              <a:pPr/>
              <a:t>29</a:t>
            </a:fld>
            <a:endParaRPr lang="en-GB"/>
          </a:p>
        </p:txBody>
      </p:sp>
      <p:pic>
        <p:nvPicPr>
          <p:cNvPr id="7" name="Picture 6">
            <a:extLst>
              <a:ext uri="{FF2B5EF4-FFF2-40B4-BE49-F238E27FC236}">
                <a16:creationId xmlns:a16="http://schemas.microsoft.com/office/drawing/2014/main" id="{61B63F50-ABB0-3B75-62B0-50DAFEA322E1}"/>
              </a:ext>
            </a:extLst>
          </p:cNvPr>
          <p:cNvPicPr>
            <a:picLocks noChangeAspect="1"/>
          </p:cNvPicPr>
          <p:nvPr/>
        </p:nvPicPr>
        <p:blipFill rotWithShape="1">
          <a:blip r:embed="rId2"/>
          <a:srcRect l="23880" t="37649" r="25000" b="11795"/>
          <a:stretch/>
        </p:blipFill>
        <p:spPr>
          <a:xfrm>
            <a:off x="240359" y="2630904"/>
            <a:ext cx="6125329" cy="3407505"/>
          </a:xfrm>
          <a:prstGeom prst="rect">
            <a:avLst/>
          </a:prstGeom>
        </p:spPr>
      </p:pic>
      <p:sp>
        <p:nvSpPr>
          <p:cNvPr id="10" name="TextBox 9">
            <a:extLst>
              <a:ext uri="{FF2B5EF4-FFF2-40B4-BE49-F238E27FC236}">
                <a16:creationId xmlns:a16="http://schemas.microsoft.com/office/drawing/2014/main" id="{14F38B39-4E19-157C-10A9-05D9F68679B8}"/>
              </a:ext>
            </a:extLst>
          </p:cNvPr>
          <p:cNvSpPr txBox="1"/>
          <p:nvPr/>
        </p:nvSpPr>
        <p:spPr>
          <a:xfrm>
            <a:off x="1597881" y="1449930"/>
            <a:ext cx="9221525" cy="954107"/>
          </a:xfrm>
          <a:prstGeom prst="rect">
            <a:avLst/>
          </a:prstGeom>
          <a:noFill/>
        </p:spPr>
        <p:txBody>
          <a:bodyPr wrap="square" lIns="91440" tIns="45720" rIns="91440" bIns="45720" anchor="t">
            <a:spAutoFit/>
          </a:bodyPr>
          <a:lstStyle/>
          <a:p>
            <a:pPr algn="ctr"/>
            <a:r>
              <a:rPr lang="en-GB" sz="2800" b="1" i="0" u="none" strike="noStrike" baseline="0">
                <a:solidFill>
                  <a:srgbClr val="000000"/>
                </a:solidFill>
                <a:latin typeface="Arial"/>
                <a:cs typeface="Arial"/>
              </a:rPr>
              <a:t>“</a:t>
            </a:r>
            <a:r>
              <a:rPr lang="en-GB" sz="2800">
                <a:solidFill>
                  <a:srgbClr val="242424"/>
                </a:solidFill>
              </a:rPr>
              <a:t>Mental </a:t>
            </a:r>
            <a:r>
              <a:rPr lang="en-GB" sz="2800" b="0">
                <a:solidFill>
                  <a:srgbClr val="242424"/>
                </a:solidFill>
                <a:effectLst/>
              </a:rPr>
              <a:t>and </a:t>
            </a:r>
            <a:r>
              <a:rPr lang="en-GB" sz="2800">
                <a:solidFill>
                  <a:srgbClr val="242424"/>
                </a:solidFill>
              </a:rPr>
              <a:t>physical</a:t>
            </a:r>
            <a:r>
              <a:rPr lang="en-GB" sz="2800" b="0">
                <a:solidFill>
                  <a:srgbClr val="242424"/>
                </a:solidFill>
                <a:effectLst/>
              </a:rPr>
              <a:t> health matters to me.</a:t>
            </a:r>
            <a:r>
              <a:rPr lang="en-GB" sz="2800">
                <a:solidFill>
                  <a:srgbClr val="242424"/>
                </a:solidFill>
              </a:rPr>
              <a:t> </a:t>
            </a:r>
            <a:endParaRPr lang="en-GB" sz="2800" b="0">
              <a:solidFill>
                <a:srgbClr val="242424"/>
              </a:solidFill>
              <a:effectLst/>
            </a:endParaRPr>
          </a:p>
          <a:p>
            <a:pPr marL="0" marR="0" indent="0" algn="ctr" rtl="0">
              <a:buNone/>
            </a:pPr>
            <a:r>
              <a:rPr lang="en-GB" sz="2800" b="1" i="0" u="none" strike="noStrike" baseline="0">
                <a:solidFill>
                  <a:srgbClr val="000000"/>
                </a:solidFill>
                <a:latin typeface="Arial"/>
                <a:cs typeface="Arial"/>
              </a:rPr>
              <a:t>If I feel healthy, I feel positive, I feel happy.”</a:t>
            </a:r>
            <a:endParaRPr lang="en-GB" sz="2800" b="0" i="0" u="none" strike="noStrike" baseline="0">
              <a:solidFill>
                <a:srgbClr val="1BA1E2"/>
              </a:solidFill>
              <a:latin typeface="Arial"/>
              <a:cs typeface="Arial"/>
            </a:endParaRPr>
          </a:p>
        </p:txBody>
      </p:sp>
    </p:spTree>
    <p:extLst>
      <p:ext uri="{BB962C8B-B14F-4D97-AF65-F5344CB8AC3E}">
        <p14:creationId xmlns:p14="http://schemas.microsoft.com/office/powerpoint/2010/main" val="4003015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02645-83E8-1CCA-C9EA-54E657D4B94D}"/>
              </a:ext>
            </a:extLst>
          </p:cNvPr>
          <p:cNvSpPr>
            <a:spLocks noGrp="1"/>
          </p:cNvSpPr>
          <p:nvPr>
            <p:ph type="title"/>
          </p:nvPr>
        </p:nvSpPr>
        <p:spPr>
          <a:xfrm>
            <a:off x="407368" y="381355"/>
            <a:ext cx="9100947" cy="1234800"/>
          </a:xfrm>
        </p:spPr>
        <p:txBody>
          <a:bodyPr>
            <a:normAutofit fontScale="90000"/>
          </a:bodyPr>
          <a:lstStyle/>
          <a:p>
            <a:r>
              <a:rPr lang="en-GB" sz="4000"/>
              <a:t>A Quality Improvement </a:t>
            </a:r>
            <a:r>
              <a:rPr lang="en-GB"/>
              <a:t>(QI) approach</a:t>
            </a:r>
            <a:r>
              <a:rPr lang="en-GB" sz="4000"/>
              <a:t> was used to develop the Learning Disabilities and Autism Inequalities Strategy</a:t>
            </a:r>
            <a:r>
              <a:rPr lang="en-GB"/>
              <a:t> </a:t>
            </a:r>
          </a:p>
        </p:txBody>
      </p:sp>
      <p:sp>
        <p:nvSpPr>
          <p:cNvPr id="3" name="Content Placeholder 2">
            <a:extLst>
              <a:ext uri="{FF2B5EF4-FFF2-40B4-BE49-F238E27FC236}">
                <a16:creationId xmlns:a16="http://schemas.microsoft.com/office/drawing/2014/main" id="{CC71811D-00B9-3A90-B5E7-060DB41E34D2}"/>
              </a:ext>
            </a:extLst>
          </p:cNvPr>
          <p:cNvSpPr>
            <a:spLocks noGrp="1"/>
          </p:cNvSpPr>
          <p:nvPr>
            <p:ph idx="1"/>
          </p:nvPr>
        </p:nvSpPr>
        <p:spPr>
          <a:xfrm>
            <a:off x="451796" y="1978291"/>
            <a:ext cx="11288408" cy="2183861"/>
          </a:xfrm>
        </p:spPr>
        <p:txBody>
          <a:bodyPr vert="horz" lIns="0" tIns="0" rIns="0" bIns="0" rtlCol="0" anchor="t">
            <a:normAutofit fontScale="92500" lnSpcReduction="10000"/>
          </a:bodyPr>
          <a:lstStyle/>
          <a:p>
            <a:pPr marL="0" indent="0" fontAlgn="base">
              <a:lnSpc>
                <a:spcPct val="110000"/>
              </a:lnSpc>
              <a:buNone/>
            </a:pPr>
            <a:r>
              <a:rPr lang="en-GB" sz="2400" b="0" i="0" u="none" strike="noStrike">
                <a:solidFill>
                  <a:srgbClr val="000000"/>
                </a:solidFill>
                <a:effectLst/>
                <a:latin typeface="Arial"/>
                <a:cs typeface="Arial"/>
              </a:rPr>
              <a:t>The BLMK Learning Disabilities </a:t>
            </a:r>
            <a:r>
              <a:rPr lang="en-GB">
                <a:solidFill>
                  <a:srgbClr val="000000"/>
                </a:solidFill>
                <a:latin typeface="Arial"/>
                <a:cs typeface="Arial"/>
              </a:rPr>
              <a:t>and Autism</a:t>
            </a:r>
            <a:r>
              <a:rPr lang="en-GB" sz="2400" b="0" i="0" u="none" strike="noStrike">
                <a:solidFill>
                  <a:srgbClr val="000000"/>
                </a:solidFill>
                <a:effectLst/>
                <a:latin typeface="Arial"/>
                <a:cs typeface="Arial"/>
              </a:rPr>
              <a:t> (LDA) </a:t>
            </a:r>
            <a:r>
              <a:rPr lang="en-GB">
                <a:solidFill>
                  <a:srgbClr val="000000"/>
                </a:solidFill>
                <a:latin typeface="Arial"/>
                <a:cs typeface="Arial"/>
              </a:rPr>
              <a:t>Equalities steering </a:t>
            </a:r>
            <a:r>
              <a:rPr lang="en-GB" sz="2400" b="0" i="0" u="none" strike="noStrike">
                <a:solidFill>
                  <a:srgbClr val="000000"/>
                </a:solidFill>
                <a:effectLst/>
                <a:latin typeface="Arial"/>
                <a:cs typeface="Arial"/>
              </a:rPr>
              <a:t>group met for the first time on 5</a:t>
            </a:r>
            <a:r>
              <a:rPr lang="en-GB" sz="2400" b="0" i="0" u="none" strike="noStrike" baseline="30000">
                <a:solidFill>
                  <a:srgbClr val="000000"/>
                </a:solidFill>
                <a:effectLst/>
                <a:latin typeface="Arial"/>
                <a:cs typeface="Arial"/>
              </a:rPr>
              <a:t>th</a:t>
            </a:r>
            <a:r>
              <a:rPr lang="en-GB" sz="2400" b="0" i="0" u="none" strike="noStrike">
                <a:solidFill>
                  <a:srgbClr val="000000"/>
                </a:solidFill>
                <a:effectLst/>
                <a:latin typeface="Arial"/>
                <a:cs typeface="Arial"/>
              </a:rPr>
              <a:t> January 2023, and we agreed to work on</a:t>
            </a:r>
            <a:r>
              <a:rPr lang="en-GB">
                <a:solidFill>
                  <a:srgbClr val="000000"/>
                </a:solidFill>
                <a:latin typeface="Arial"/>
                <a:cs typeface="Arial"/>
              </a:rPr>
              <a:t> </a:t>
            </a:r>
            <a:r>
              <a:rPr lang="en-GB" sz="2400" b="0" i="0" u="none" strike="noStrike">
                <a:solidFill>
                  <a:srgbClr val="000000"/>
                </a:solidFill>
                <a:effectLst/>
                <a:latin typeface="Arial"/>
                <a:cs typeface="Arial"/>
              </a:rPr>
              <a:t>a system-wide LDA </a:t>
            </a:r>
            <a:r>
              <a:rPr lang="en-GB">
                <a:solidFill>
                  <a:srgbClr val="000000"/>
                </a:solidFill>
                <a:latin typeface="Arial"/>
                <a:cs typeface="Arial"/>
              </a:rPr>
              <a:t>Equalities</a:t>
            </a:r>
            <a:r>
              <a:rPr lang="en-GB" sz="2400" b="0" i="0" u="none" strike="noStrike">
                <a:solidFill>
                  <a:srgbClr val="000000"/>
                </a:solidFill>
                <a:effectLst/>
                <a:latin typeface="Arial"/>
                <a:cs typeface="Arial"/>
              </a:rPr>
              <a:t> strategy.</a:t>
            </a:r>
            <a:r>
              <a:rPr lang="en-GB">
                <a:solidFill>
                  <a:srgbClr val="000000"/>
                </a:solidFill>
                <a:latin typeface="Arial"/>
                <a:cs typeface="Arial"/>
              </a:rPr>
              <a:t> </a:t>
            </a:r>
            <a:endParaRPr lang="en-GB" sz="2400" b="0" i="0" u="none" strike="noStrike">
              <a:solidFill>
                <a:srgbClr val="000000"/>
              </a:solidFill>
              <a:effectLst/>
              <a:latin typeface="Arial" panose="020B0604020202020204" pitchFamily="34" charset="0"/>
            </a:endParaRPr>
          </a:p>
          <a:p>
            <a:pPr marL="0" indent="0" fontAlgn="base">
              <a:lnSpc>
                <a:spcPct val="110000"/>
              </a:lnSpc>
              <a:buNone/>
            </a:pPr>
            <a:r>
              <a:rPr lang="en-GB" sz="2400" b="0" i="0" u="none" strike="noStrike">
                <a:solidFill>
                  <a:srgbClr val="000000"/>
                </a:solidFill>
                <a:effectLst/>
                <a:latin typeface="Arial"/>
                <a:cs typeface="Arial"/>
              </a:rPr>
              <a:t>The steering group included </a:t>
            </a:r>
            <a:r>
              <a:rPr lang="en-GB">
                <a:solidFill>
                  <a:srgbClr val="000000"/>
                </a:solidFill>
                <a:latin typeface="Arial"/>
                <a:cs typeface="Arial"/>
              </a:rPr>
              <a:t>partners</a:t>
            </a:r>
            <a:r>
              <a:rPr lang="en-GB" sz="2400" b="0" i="0" u="none" strike="noStrike">
                <a:solidFill>
                  <a:srgbClr val="000000"/>
                </a:solidFill>
                <a:effectLst/>
                <a:latin typeface="Arial"/>
                <a:cs typeface="Arial"/>
              </a:rPr>
              <a:t> working with people with learning disabilities </a:t>
            </a:r>
            <a:r>
              <a:rPr lang="en-GB">
                <a:solidFill>
                  <a:srgbClr val="000000"/>
                </a:solidFill>
                <a:latin typeface="Arial"/>
                <a:cs typeface="Arial"/>
              </a:rPr>
              <a:t>and autistic people</a:t>
            </a:r>
            <a:r>
              <a:rPr lang="en-GB" sz="2400" b="0" i="0" u="none" strike="noStrike">
                <a:solidFill>
                  <a:srgbClr val="000000"/>
                </a:solidFill>
                <a:effectLst/>
                <a:latin typeface="Arial"/>
                <a:cs typeface="Arial"/>
              </a:rPr>
              <a:t> across the BLMK Integrated Care System</a:t>
            </a:r>
            <a:r>
              <a:rPr lang="en-GB">
                <a:solidFill>
                  <a:srgbClr val="000000"/>
                </a:solidFill>
                <a:latin typeface="Arial"/>
                <a:cs typeface="Arial"/>
              </a:rPr>
              <a:t> (ICS).</a:t>
            </a:r>
            <a:endParaRPr lang="en-GB" sz="2400" b="0" i="0" u="none" strike="noStrike">
              <a:solidFill>
                <a:srgbClr val="000000"/>
              </a:solidFill>
              <a:effectLst/>
              <a:latin typeface="Arial"/>
              <a:cs typeface="Arial"/>
            </a:endParaRPr>
          </a:p>
          <a:p>
            <a:pPr marL="0" indent="0" algn="l" rtl="0" fontAlgn="base">
              <a:lnSpc>
                <a:spcPct val="110000"/>
              </a:lnSpc>
              <a:buNone/>
            </a:pPr>
            <a:r>
              <a:rPr lang="en-GB" sz="2400" b="0" i="0" u="none" strike="noStrike">
                <a:solidFill>
                  <a:srgbClr val="000000"/>
                </a:solidFill>
                <a:effectLst/>
                <a:latin typeface="Arial"/>
                <a:cs typeface="Arial"/>
              </a:rPr>
              <a:t>The group has adopted a QI approach, using the below sequence to develop the strategy</a:t>
            </a:r>
          </a:p>
        </p:txBody>
      </p:sp>
      <p:sp>
        <p:nvSpPr>
          <p:cNvPr id="4" name="Footer Placeholder 3">
            <a:extLst>
              <a:ext uri="{FF2B5EF4-FFF2-40B4-BE49-F238E27FC236}">
                <a16:creationId xmlns:a16="http://schemas.microsoft.com/office/drawing/2014/main" id="{C49C5FE3-05C4-C7DE-B228-8999DF3DB074}"/>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3C5F4257-48D4-EC35-C90A-4D61185C3E3B}"/>
              </a:ext>
            </a:extLst>
          </p:cNvPr>
          <p:cNvSpPr>
            <a:spLocks noGrp="1"/>
          </p:cNvSpPr>
          <p:nvPr>
            <p:ph type="sldNum" sz="quarter" idx="12"/>
          </p:nvPr>
        </p:nvSpPr>
        <p:spPr/>
        <p:txBody>
          <a:bodyPr/>
          <a:lstStyle/>
          <a:p>
            <a:fld id="{30A60DCE-9105-48A5-8A92-25C9283756D1}" type="slidenum">
              <a:rPr lang="en-GB" smtClean="0"/>
              <a:pPr/>
              <a:t>3</a:t>
            </a:fld>
            <a:endParaRPr lang="en-GB"/>
          </a:p>
        </p:txBody>
      </p:sp>
      <p:sp>
        <p:nvSpPr>
          <p:cNvPr id="15" name="Right Arrow 1">
            <a:extLst>
              <a:ext uri="{FF2B5EF4-FFF2-40B4-BE49-F238E27FC236}">
                <a16:creationId xmlns:a16="http://schemas.microsoft.com/office/drawing/2014/main" id="{B3C9082E-F27A-460A-863F-3AF4D1D293C1}"/>
              </a:ext>
            </a:extLst>
          </p:cNvPr>
          <p:cNvSpPr/>
          <p:nvPr/>
        </p:nvSpPr>
        <p:spPr>
          <a:xfrm>
            <a:off x="253981" y="3751418"/>
            <a:ext cx="11538196" cy="2725227"/>
          </a:xfrm>
          <a:prstGeom prst="rightArrow">
            <a:avLst>
              <a:gd name="adj1" fmla="val 64179"/>
              <a:gd name="adj2" fmla="val 32727"/>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6" name="Freeform 2">
            <a:extLst>
              <a:ext uri="{FF2B5EF4-FFF2-40B4-BE49-F238E27FC236}">
                <a16:creationId xmlns:a16="http://schemas.microsoft.com/office/drawing/2014/main" id="{523C6170-F984-EBA8-0F05-AA883F737CCA}"/>
              </a:ext>
            </a:extLst>
          </p:cNvPr>
          <p:cNvSpPr/>
          <p:nvPr/>
        </p:nvSpPr>
        <p:spPr>
          <a:xfrm>
            <a:off x="399823" y="4475313"/>
            <a:ext cx="1543791"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17" name="Freeform 3">
            <a:extLst>
              <a:ext uri="{FF2B5EF4-FFF2-40B4-BE49-F238E27FC236}">
                <a16:creationId xmlns:a16="http://schemas.microsoft.com/office/drawing/2014/main" id="{251BB89E-7CEF-041F-9976-7DF4C4F7C48C}"/>
              </a:ext>
            </a:extLst>
          </p:cNvPr>
          <p:cNvSpPr/>
          <p:nvPr/>
        </p:nvSpPr>
        <p:spPr>
          <a:xfrm>
            <a:off x="2233925" y="4460733"/>
            <a:ext cx="1475160"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sp>
        <p:nvSpPr>
          <p:cNvPr id="18" name="Freeform 4">
            <a:extLst>
              <a:ext uri="{FF2B5EF4-FFF2-40B4-BE49-F238E27FC236}">
                <a16:creationId xmlns:a16="http://schemas.microsoft.com/office/drawing/2014/main" id="{0644FF8F-643E-A869-F49D-41C10D0A74D9}"/>
              </a:ext>
            </a:extLst>
          </p:cNvPr>
          <p:cNvSpPr/>
          <p:nvPr/>
        </p:nvSpPr>
        <p:spPr>
          <a:xfrm>
            <a:off x="5770626" y="4475313"/>
            <a:ext cx="1678548"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4. Develop a purpose and change theory</a:t>
            </a:r>
            <a:endParaRPr kumimoji="0" lang="en-GB" sz="17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19" name="Freeform 5">
            <a:extLst>
              <a:ext uri="{FF2B5EF4-FFF2-40B4-BE49-F238E27FC236}">
                <a16:creationId xmlns:a16="http://schemas.microsoft.com/office/drawing/2014/main" id="{543BB78D-9857-F31F-9603-16F85D9CF7E8}"/>
              </a:ext>
            </a:extLst>
          </p:cNvPr>
          <p:cNvSpPr/>
          <p:nvPr/>
        </p:nvSpPr>
        <p:spPr>
          <a:xfrm>
            <a:off x="7715890" y="4475313"/>
            <a:ext cx="1678549"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0" name="Freeform 6">
            <a:extLst>
              <a:ext uri="{FF2B5EF4-FFF2-40B4-BE49-F238E27FC236}">
                <a16:creationId xmlns:a16="http://schemas.microsoft.com/office/drawing/2014/main" id="{E54F8636-3E73-6835-F293-C2367657C5D7}"/>
              </a:ext>
            </a:extLst>
          </p:cNvPr>
          <p:cNvSpPr/>
          <p:nvPr/>
        </p:nvSpPr>
        <p:spPr>
          <a:xfrm>
            <a:off x="9618758" y="4475313"/>
            <a:ext cx="1528359"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1" name="Freeform 4">
            <a:extLst>
              <a:ext uri="{FF2B5EF4-FFF2-40B4-BE49-F238E27FC236}">
                <a16:creationId xmlns:a16="http://schemas.microsoft.com/office/drawing/2014/main" id="{14EC2B84-2B2E-43FB-446A-83DA429DC6B4}"/>
              </a:ext>
            </a:extLst>
          </p:cNvPr>
          <p:cNvSpPr/>
          <p:nvPr/>
        </p:nvSpPr>
        <p:spPr>
          <a:xfrm>
            <a:off x="3945619" y="4475313"/>
            <a:ext cx="1557868"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3. Create a Governance Structure</a:t>
            </a:r>
            <a:endParaRPr kumimoji="0" lang="en-GB" sz="17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22" name="TextBox 21">
            <a:extLst>
              <a:ext uri="{FF2B5EF4-FFF2-40B4-BE49-F238E27FC236}">
                <a16:creationId xmlns:a16="http://schemas.microsoft.com/office/drawing/2014/main" id="{67000F80-D488-187D-1C8F-9095AB212CDD}"/>
              </a:ext>
            </a:extLst>
          </p:cNvPr>
          <p:cNvSpPr txBox="1"/>
          <p:nvPr/>
        </p:nvSpPr>
        <p:spPr>
          <a:xfrm>
            <a:off x="9314330" y="6609810"/>
            <a:ext cx="3091534" cy="26161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1" u="none" strike="noStrike" kern="0" cap="none" spc="0" normalizeH="0" baseline="0" noProof="0">
                <a:ln>
                  <a:noFill/>
                </a:ln>
                <a:solidFill>
                  <a:srgbClr val="000000"/>
                </a:solidFill>
                <a:effectLst/>
                <a:uLnTx/>
                <a:uFillTx/>
                <a:cs typeface="Arial" panose="020B0604020202020204"/>
                <a:hlinkClick r:id="rId2"/>
              </a:rPr>
              <a:t>Adapted from the IHI’s Triple Aim Framework</a:t>
            </a:r>
            <a:endParaRPr kumimoji="0" lang="en-GB" sz="1050" b="0" i="1"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1834817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A48D5EB-6ED6-2167-171A-EC88CA9C27EF}"/>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3" name="Slide Number Placeholder 2">
            <a:extLst>
              <a:ext uri="{FF2B5EF4-FFF2-40B4-BE49-F238E27FC236}">
                <a16:creationId xmlns:a16="http://schemas.microsoft.com/office/drawing/2014/main" id="{4286BD77-05E5-452B-83A1-DEFA88882432}"/>
              </a:ext>
            </a:extLst>
          </p:cNvPr>
          <p:cNvSpPr>
            <a:spLocks noGrp="1"/>
          </p:cNvSpPr>
          <p:nvPr>
            <p:ph type="sldNum" sz="quarter" idx="12"/>
          </p:nvPr>
        </p:nvSpPr>
        <p:spPr/>
        <p:txBody>
          <a:bodyPr/>
          <a:lstStyle/>
          <a:p>
            <a:fld id="{30A60DCE-9105-48A5-8A92-25C9283756D1}" type="slidenum">
              <a:rPr lang="en-GB" smtClean="0"/>
              <a:pPr/>
              <a:t>30</a:t>
            </a:fld>
            <a:endParaRPr lang="en-GB"/>
          </a:p>
        </p:txBody>
      </p:sp>
      <p:sp>
        <p:nvSpPr>
          <p:cNvPr id="49" name="TextBox 48">
            <a:extLst>
              <a:ext uri="{FF2B5EF4-FFF2-40B4-BE49-F238E27FC236}">
                <a16:creationId xmlns:a16="http://schemas.microsoft.com/office/drawing/2014/main" id="{00E0AE28-E603-9DCF-7E69-E6507DC707E9}"/>
              </a:ext>
            </a:extLst>
          </p:cNvPr>
          <p:cNvSpPr txBox="1"/>
          <p:nvPr/>
        </p:nvSpPr>
        <p:spPr>
          <a:xfrm>
            <a:off x="4499319" y="1482631"/>
            <a:ext cx="7403008" cy="4832092"/>
          </a:xfrm>
          <a:prstGeom prst="rect">
            <a:avLst/>
          </a:prstGeom>
          <a:noFill/>
        </p:spPr>
        <p:txBody>
          <a:bodyPr wrap="square" lIns="91440" tIns="45720" rIns="91440" bIns="45720" anchor="t">
            <a:spAutoFit/>
          </a:bodyPr>
          <a:lstStyle/>
          <a:p>
            <a:pPr algn="ctr"/>
            <a:r>
              <a:rPr lang="en-GB" sz="1400" b="0">
                <a:solidFill>
                  <a:srgbClr val="242424"/>
                </a:solidFill>
                <a:effectLst/>
              </a:rPr>
              <a:t>“Some reception staff have been rude. It’s very off putting and makes me not want to go back. You feel like you’re wasting people’s time. You can end up feeling pretty worthless”.</a:t>
            </a:r>
          </a:p>
          <a:p>
            <a:pPr algn="ctr"/>
            <a:endParaRPr lang="en-GB" sz="1400">
              <a:solidFill>
                <a:srgbClr val="242424"/>
              </a:solidFill>
            </a:endParaRPr>
          </a:p>
          <a:p>
            <a:pPr algn="ctr"/>
            <a:endParaRPr lang="en-GB" sz="1400" b="0">
              <a:solidFill>
                <a:srgbClr val="242424"/>
              </a:solidFill>
              <a:effectLst/>
            </a:endParaRPr>
          </a:p>
          <a:p>
            <a:pPr algn="ctr"/>
            <a:endParaRPr lang="en-GB" sz="1400" b="0">
              <a:solidFill>
                <a:srgbClr val="242424"/>
              </a:solidFill>
              <a:effectLst/>
            </a:endParaRPr>
          </a:p>
          <a:p>
            <a:pPr algn="ctr"/>
            <a:r>
              <a:rPr lang="en-GB" sz="1400" b="0">
                <a:solidFill>
                  <a:srgbClr val="242424"/>
                </a:solidFill>
                <a:effectLst/>
              </a:rPr>
              <a:t>“The staff at my dentist always have a chat with me. They let me bring in a CD of relaxing music which is what I need”.</a:t>
            </a:r>
            <a:endParaRPr lang="en-GB" sz="1400" b="0">
              <a:solidFill>
                <a:srgbClr val="242424"/>
              </a:solidFill>
              <a:effectLst/>
              <a:cs typeface="Arial"/>
            </a:endParaRPr>
          </a:p>
          <a:p>
            <a:pPr algn="ctr"/>
            <a:endParaRPr lang="en-GB" sz="1400" b="0">
              <a:solidFill>
                <a:srgbClr val="242424"/>
              </a:solidFill>
              <a:effectLst/>
            </a:endParaRPr>
          </a:p>
          <a:p>
            <a:pPr algn="ctr"/>
            <a:endParaRPr lang="en-GB" sz="1400">
              <a:solidFill>
                <a:srgbClr val="242424"/>
              </a:solidFill>
            </a:endParaRPr>
          </a:p>
          <a:p>
            <a:pPr algn="ctr"/>
            <a:r>
              <a:rPr lang="en-GB" sz="1400" b="0">
                <a:solidFill>
                  <a:srgbClr val="242424"/>
                </a:solidFill>
                <a:effectLst/>
              </a:rPr>
              <a:t>“I went to a breast cancer screening and took my support worker with me. I was nervous. I didn’t know what to expect. In the lead up to the appointment my mind was full of ‘what if’ scenarios. It was scary. It’s the ‘unknown’s’ you worry about”.</a:t>
            </a:r>
            <a:endParaRPr lang="en-GB" sz="1400" b="0">
              <a:solidFill>
                <a:srgbClr val="242424"/>
              </a:solidFill>
              <a:effectLst/>
              <a:cs typeface="Arial"/>
            </a:endParaRPr>
          </a:p>
          <a:p>
            <a:pPr algn="ctr"/>
            <a:endParaRPr lang="en-GB" sz="1400" b="0">
              <a:solidFill>
                <a:srgbClr val="242424"/>
              </a:solidFill>
              <a:effectLst/>
            </a:endParaRPr>
          </a:p>
          <a:p>
            <a:pPr algn="ctr"/>
            <a:endParaRPr lang="en-GB" sz="1400" b="0">
              <a:solidFill>
                <a:srgbClr val="242424"/>
              </a:solidFill>
              <a:effectLst/>
            </a:endParaRPr>
          </a:p>
          <a:p>
            <a:pPr algn="ctr"/>
            <a:r>
              <a:rPr lang="en-GB" sz="1400" b="0">
                <a:solidFill>
                  <a:srgbClr val="242424"/>
                </a:solidFill>
                <a:effectLst/>
              </a:rPr>
              <a:t>“</a:t>
            </a:r>
            <a:r>
              <a:rPr lang="en-GB" sz="1400">
                <a:solidFill>
                  <a:srgbClr val="242424"/>
                </a:solidFill>
              </a:rPr>
              <a:t>Mental</a:t>
            </a:r>
            <a:r>
              <a:rPr lang="en-GB" sz="1400" b="0">
                <a:solidFill>
                  <a:srgbClr val="242424"/>
                </a:solidFill>
                <a:effectLst/>
              </a:rPr>
              <a:t> and </a:t>
            </a:r>
            <a:r>
              <a:rPr lang="en-GB" sz="1400">
                <a:solidFill>
                  <a:srgbClr val="242424"/>
                </a:solidFill>
              </a:rPr>
              <a:t>physical</a:t>
            </a:r>
            <a:r>
              <a:rPr lang="en-GB" sz="1400" b="0">
                <a:solidFill>
                  <a:srgbClr val="242424"/>
                </a:solidFill>
                <a:effectLst/>
              </a:rPr>
              <a:t> health matters to me. If I feel healthy, I feel positive. I feel happy. If I wasn’t healthy, I wouldn’t be able to do what’s important which is to go to my social groups and my employability group. Without these groups I’d feel emotional, bored, and lonely”.</a:t>
            </a:r>
            <a:endParaRPr lang="en-GB" sz="1400" b="0">
              <a:solidFill>
                <a:srgbClr val="242424"/>
              </a:solidFill>
              <a:effectLst/>
              <a:cs typeface="Arial"/>
            </a:endParaRPr>
          </a:p>
          <a:p>
            <a:pPr algn="ctr"/>
            <a:endParaRPr lang="en-GB" sz="1400" b="0">
              <a:solidFill>
                <a:srgbClr val="242424"/>
              </a:solidFill>
              <a:effectLst/>
            </a:endParaRPr>
          </a:p>
          <a:p>
            <a:pPr algn="ctr"/>
            <a:endParaRPr lang="en-GB" sz="1400">
              <a:solidFill>
                <a:srgbClr val="242424"/>
              </a:solidFill>
            </a:endParaRPr>
          </a:p>
          <a:p>
            <a:pPr algn="ctr"/>
            <a:r>
              <a:rPr lang="en-GB" sz="1400" b="0">
                <a:solidFill>
                  <a:srgbClr val="242424"/>
                </a:solidFill>
                <a:effectLst/>
              </a:rPr>
              <a:t>“Due to previous bad experiences of the dentist, I haven’t been since I was fifteen (now early thirties) I would only go to the dentist if it was absolutely necessary, but I’d have to be in pain to actually go”.</a:t>
            </a:r>
            <a:endParaRPr lang="en-GB" sz="1400" b="0">
              <a:solidFill>
                <a:srgbClr val="242424"/>
              </a:solidFill>
              <a:effectLst/>
              <a:cs typeface="Arial"/>
            </a:endParaRPr>
          </a:p>
        </p:txBody>
      </p:sp>
      <p:sp>
        <p:nvSpPr>
          <p:cNvPr id="50" name="Title 3">
            <a:extLst>
              <a:ext uri="{FF2B5EF4-FFF2-40B4-BE49-F238E27FC236}">
                <a16:creationId xmlns:a16="http://schemas.microsoft.com/office/drawing/2014/main" id="{98CD4445-9105-84BC-A1AB-B6E908B07376}"/>
              </a:ext>
            </a:extLst>
          </p:cNvPr>
          <p:cNvSpPr txBox="1">
            <a:spLocks/>
          </p:cNvSpPr>
          <p:nvPr/>
        </p:nvSpPr>
        <p:spPr>
          <a:xfrm>
            <a:off x="297549" y="56141"/>
            <a:ext cx="11361738" cy="1114425"/>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b="1" kern="1200">
                <a:solidFill>
                  <a:schemeClr val="accent1"/>
                </a:solidFill>
                <a:latin typeface="+mj-lt"/>
                <a:ea typeface="+mj-ea"/>
                <a:cs typeface="+mj-cs"/>
              </a:defRPr>
            </a:lvl1pPr>
          </a:lstStyle>
          <a:p>
            <a:r>
              <a:rPr lang="en-US" altLang="en-US" sz="3600"/>
              <a:t>Our Strategy: 5 Asks</a:t>
            </a:r>
            <a:endParaRPr lang="en-US" altLang="en-US" sz="3600">
              <a:cs typeface="Arial"/>
            </a:endParaRPr>
          </a:p>
        </p:txBody>
      </p:sp>
      <p:pic>
        <p:nvPicPr>
          <p:cNvPr id="110" name="Picture 109">
            <a:extLst>
              <a:ext uri="{FF2B5EF4-FFF2-40B4-BE49-F238E27FC236}">
                <a16:creationId xmlns:a16="http://schemas.microsoft.com/office/drawing/2014/main" id="{EF286259-9E35-CF65-5980-DBE80DAFF9D3}"/>
              </a:ext>
            </a:extLst>
          </p:cNvPr>
          <p:cNvPicPr>
            <a:picLocks noChangeAspect="1"/>
          </p:cNvPicPr>
          <p:nvPr/>
        </p:nvPicPr>
        <p:blipFill rotWithShape="1">
          <a:blip r:embed="rId2"/>
          <a:srcRect r="61313"/>
          <a:stretch/>
        </p:blipFill>
        <p:spPr>
          <a:xfrm>
            <a:off x="139843" y="838401"/>
            <a:ext cx="4359476" cy="5181198"/>
          </a:xfrm>
          <a:prstGeom prst="rect">
            <a:avLst/>
          </a:prstGeom>
        </p:spPr>
      </p:pic>
    </p:spTree>
    <p:extLst>
      <p:ext uri="{BB962C8B-B14F-4D97-AF65-F5344CB8AC3E}">
        <p14:creationId xmlns:p14="http://schemas.microsoft.com/office/powerpoint/2010/main" val="1583791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3FC8E-DDA8-76BA-F69B-71B6D9CC9BB7}"/>
              </a:ext>
            </a:extLst>
          </p:cNvPr>
          <p:cNvSpPr>
            <a:spLocks noGrp="1"/>
          </p:cNvSpPr>
          <p:nvPr>
            <p:ph type="title"/>
          </p:nvPr>
        </p:nvSpPr>
        <p:spPr>
          <a:xfrm>
            <a:off x="141522" y="-112857"/>
            <a:ext cx="10218957" cy="1234800"/>
          </a:xfrm>
        </p:spPr>
        <p:txBody>
          <a:bodyPr>
            <a:normAutofit/>
          </a:bodyPr>
          <a:lstStyle/>
          <a:p>
            <a:r>
              <a:rPr lang="en-GB"/>
              <a:t>Our Strategy: What We are Going to Do</a:t>
            </a:r>
          </a:p>
        </p:txBody>
      </p:sp>
      <p:sp>
        <p:nvSpPr>
          <p:cNvPr id="5" name="Slide Number Placeholder 4">
            <a:extLst>
              <a:ext uri="{FF2B5EF4-FFF2-40B4-BE49-F238E27FC236}">
                <a16:creationId xmlns:a16="http://schemas.microsoft.com/office/drawing/2014/main" id="{9AF730EA-4783-7C5E-DDE7-93AC8B31DAE4}"/>
              </a:ext>
            </a:extLst>
          </p:cNvPr>
          <p:cNvSpPr>
            <a:spLocks noGrp="1"/>
          </p:cNvSpPr>
          <p:nvPr>
            <p:ph type="sldNum" sz="quarter" idx="12"/>
          </p:nvPr>
        </p:nvSpPr>
        <p:spPr/>
        <p:txBody>
          <a:bodyPr/>
          <a:lstStyle/>
          <a:p>
            <a:fld id="{30A60DCE-9105-48A5-8A92-25C9283756D1}" type="slidenum">
              <a:rPr lang="en-GB" smtClean="0">
                <a:solidFill>
                  <a:schemeClr val="bg1"/>
                </a:solidFill>
              </a:rPr>
              <a:pPr/>
              <a:t>31</a:t>
            </a:fld>
            <a:endParaRPr lang="en-GB">
              <a:solidFill>
                <a:schemeClr val="bg1"/>
              </a:solidFill>
            </a:endParaRPr>
          </a:p>
        </p:txBody>
      </p:sp>
      <p:graphicFrame>
        <p:nvGraphicFramePr>
          <p:cNvPr id="8" name="Diagram 7">
            <a:extLst>
              <a:ext uri="{FF2B5EF4-FFF2-40B4-BE49-F238E27FC236}">
                <a16:creationId xmlns:a16="http://schemas.microsoft.com/office/drawing/2014/main" id="{BE031FA1-849B-F1B9-227C-41C67F1EE77D}"/>
              </a:ext>
            </a:extLst>
          </p:cNvPr>
          <p:cNvGraphicFramePr/>
          <p:nvPr>
            <p:extLst>
              <p:ext uri="{D42A27DB-BD31-4B8C-83A1-F6EECF244321}">
                <p14:modId xmlns:p14="http://schemas.microsoft.com/office/powerpoint/2010/main" val="2195066717"/>
              </p:ext>
            </p:extLst>
          </p:nvPr>
        </p:nvGraphicFramePr>
        <p:xfrm>
          <a:off x="0" y="1407380"/>
          <a:ext cx="12267236" cy="5443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2903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283402" y="0"/>
            <a:ext cx="9281249" cy="1118063"/>
          </a:xfrm>
        </p:spPr>
        <p:txBody>
          <a:bodyPr>
            <a:normAutofit/>
          </a:bodyPr>
          <a:lstStyle/>
          <a:p>
            <a:br>
              <a:rPr lang="en-GB" sz="3600" b="1"/>
            </a:br>
            <a:r>
              <a:rPr lang="en-GB" sz="3600" b="1"/>
              <a:t>Step </a:t>
            </a:r>
            <a:r>
              <a:rPr lang="en-GB" sz="3600"/>
              <a:t>5 – Develop a Measurement Plan</a:t>
            </a:r>
            <a:endParaRPr lang="en-US" sz="3600" b="1"/>
          </a:p>
        </p:txBody>
      </p:sp>
      <p:sp>
        <p:nvSpPr>
          <p:cNvPr id="3" name="TextBox 2">
            <a:extLst>
              <a:ext uri="{FF2B5EF4-FFF2-40B4-BE49-F238E27FC236}">
                <a16:creationId xmlns:a16="http://schemas.microsoft.com/office/drawing/2014/main" id="{7D8552CF-10A3-2D10-355A-7F35959F02DE}"/>
              </a:ext>
            </a:extLst>
          </p:cNvPr>
          <p:cNvSpPr txBox="1"/>
          <p:nvPr/>
        </p:nvSpPr>
        <p:spPr>
          <a:xfrm>
            <a:off x="345439" y="1859340"/>
            <a:ext cx="11294737"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2800" b="1">
                <a:solidFill>
                  <a:schemeClr val="accent1">
                    <a:lumMod val="50000"/>
                  </a:schemeClr>
                </a:solidFill>
                <a:latin typeface="Arial" panose="020B0604020202020204"/>
              </a:rPr>
              <a:t>How will we measure improvement?</a:t>
            </a:r>
          </a:p>
          <a:p>
            <a:pPr>
              <a:defRPr/>
            </a:pPr>
            <a:endParaRPr lang="en-GB" sz="2800" b="1">
              <a:solidFill>
                <a:schemeClr val="accent1">
                  <a:lumMod val="50000"/>
                </a:schemeClr>
              </a:solidFill>
              <a:cs typeface="Arial"/>
            </a:endParaRPr>
          </a:p>
          <a:p>
            <a:pPr>
              <a:defRPr/>
            </a:pPr>
            <a:r>
              <a:rPr lang="en-GB" sz="2800" b="1">
                <a:solidFill>
                  <a:schemeClr val="accent1">
                    <a:lumMod val="50000"/>
                  </a:schemeClr>
                </a:solidFill>
                <a:cs typeface="Arial"/>
              </a:rPr>
              <a:t>What are our outcome, process and balancing measures?</a:t>
            </a:r>
          </a:p>
          <a:p>
            <a:pPr>
              <a:defRPr/>
            </a:pPr>
            <a:endParaRPr lang="en-GB" sz="2800" b="1">
              <a:solidFill>
                <a:schemeClr val="accent1">
                  <a:lumMod val="50000"/>
                </a:schemeClr>
              </a:solidFill>
              <a:cs typeface="Arial"/>
            </a:endParaRPr>
          </a:p>
          <a:p>
            <a:pPr>
              <a:defRPr/>
            </a:pPr>
            <a:r>
              <a:rPr lang="en-GB" sz="2800" b="1">
                <a:solidFill>
                  <a:schemeClr val="accent1">
                    <a:lumMod val="50000"/>
                  </a:schemeClr>
                </a:solidFill>
                <a:cs typeface="Arial"/>
              </a:rPr>
              <a:t>What is our data collection plan?</a:t>
            </a:r>
            <a:endParaRPr lang="en-GB" sz="2400" b="1">
              <a:solidFill>
                <a:schemeClr val="accent1">
                  <a:lumMod val="50000"/>
                </a:schemeClr>
              </a:solidFill>
              <a:latin typeface="Arial" panose="020B0604020202020204"/>
              <a:cs typeface="Arial" panose="020B0604020202020204"/>
            </a:endParaRPr>
          </a:p>
        </p:txBody>
      </p:sp>
      <p:sp>
        <p:nvSpPr>
          <p:cNvPr id="18" name="Right Arrow 1">
            <a:extLst>
              <a:ext uri="{FF2B5EF4-FFF2-40B4-BE49-F238E27FC236}">
                <a16:creationId xmlns:a16="http://schemas.microsoft.com/office/drawing/2014/main" id="{AD358557-CD21-BC49-F79A-08766C9B9CA0}"/>
              </a:ext>
            </a:extLst>
          </p:cNvPr>
          <p:cNvSpPr/>
          <p:nvPr/>
        </p:nvSpPr>
        <p:spPr>
          <a:xfrm>
            <a:off x="283402" y="5159829"/>
            <a:ext cx="11815696" cy="1698171"/>
          </a:xfrm>
          <a:prstGeom prst="rightArrow">
            <a:avLst>
              <a:gd name="adj1" fmla="val 69580"/>
              <a:gd name="adj2" fmla="val 46778"/>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EE9A7D7C-FD8A-8A4B-B4E4-CFD3C728CBC6}"/>
              </a:ext>
            </a:extLst>
          </p:cNvPr>
          <p:cNvSpPr/>
          <p:nvPr/>
        </p:nvSpPr>
        <p:spPr>
          <a:xfrm>
            <a:off x="512103" y="5573467"/>
            <a:ext cx="1543791"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D36251F2-FE59-13CF-E5B5-A02648DFA925}"/>
              </a:ext>
            </a:extLst>
          </p:cNvPr>
          <p:cNvSpPr/>
          <p:nvPr/>
        </p:nvSpPr>
        <p:spPr>
          <a:xfrm>
            <a:off x="2346205" y="5558887"/>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2. Identify Assets and Needs</a:t>
            </a:r>
          </a:p>
        </p:txBody>
      </p:sp>
      <p:sp>
        <p:nvSpPr>
          <p:cNvPr id="21" name="Freeform 4">
            <a:extLst>
              <a:ext uri="{FF2B5EF4-FFF2-40B4-BE49-F238E27FC236}">
                <a16:creationId xmlns:a16="http://schemas.microsoft.com/office/drawing/2014/main" id="{7A1039EA-FE2F-C5BD-563C-149734B82BF4}"/>
              </a:ext>
            </a:extLst>
          </p:cNvPr>
          <p:cNvSpPr/>
          <p:nvPr/>
        </p:nvSpPr>
        <p:spPr>
          <a:xfrm>
            <a:off x="5882906" y="5573467"/>
            <a:ext cx="167854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4. Develop a purpose and change theory</a:t>
            </a:r>
          </a:p>
        </p:txBody>
      </p:sp>
      <p:sp>
        <p:nvSpPr>
          <p:cNvPr id="22" name="Freeform 5">
            <a:extLst>
              <a:ext uri="{FF2B5EF4-FFF2-40B4-BE49-F238E27FC236}">
                <a16:creationId xmlns:a16="http://schemas.microsoft.com/office/drawing/2014/main" id="{54985FAA-C1F7-D84E-67B8-A26E14FCA9DC}"/>
              </a:ext>
            </a:extLst>
          </p:cNvPr>
          <p:cNvSpPr/>
          <p:nvPr/>
        </p:nvSpPr>
        <p:spPr>
          <a:xfrm>
            <a:off x="7828170" y="5573467"/>
            <a:ext cx="167854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5. Develop a measurement plan</a:t>
            </a:r>
          </a:p>
        </p:txBody>
      </p:sp>
      <p:sp>
        <p:nvSpPr>
          <p:cNvPr id="23" name="Freeform 6">
            <a:extLst>
              <a:ext uri="{FF2B5EF4-FFF2-40B4-BE49-F238E27FC236}">
                <a16:creationId xmlns:a16="http://schemas.microsoft.com/office/drawing/2014/main" id="{62632580-2F3B-3CA8-6EC9-6078E78C1556}"/>
              </a:ext>
            </a:extLst>
          </p:cNvPr>
          <p:cNvSpPr/>
          <p:nvPr/>
        </p:nvSpPr>
        <p:spPr>
          <a:xfrm>
            <a:off x="9731038" y="5573467"/>
            <a:ext cx="152835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464E534E-0DB2-48D4-40C3-CAE69BF9D2DF}"/>
              </a:ext>
            </a:extLst>
          </p:cNvPr>
          <p:cNvSpPr/>
          <p:nvPr/>
        </p:nvSpPr>
        <p:spPr>
          <a:xfrm>
            <a:off x="4057899" y="5573467"/>
            <a:ext cx="155786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algn="ctr" defTabSz="666750">
              <a:lnSpc>
                <a:spcPct val="90000"/>
              </a:lnSpc>
              <a:spcBef>
                <a:spcPct val="0"/>
              </a:spcBef>
              <a:spcAft>
                <a:spcPct val="35000"/>
              </a:spcAft>
            </a:pPr>
            <a:r>
              <a:rPr lang="en-GB" sz="1600" b="1" kern="0">
                <a:solidFill>
                  <a:prstClr val="white"/>
                </a:solidFill>
                <a:latin typeface="Arial" panose="020B0604020202020204"/>
              </a:rPr>
              <a:t>3. Create a Governance Structure</a:t>
            </a:r>
          </a:p>
        </p:txBody>
      </p:sp>
    </p:spTree>
    <p:extLst>
      <p:ext uri="{BB962C8B-B14F-4D97-AF65-F5344CB8AC3E}">
        <p14:creationId xmlns:p14="http://schemas.microsoft.com/office/powerpoint/2010/main" val="2021455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3640356" y="1843968"/>
            <a:ext cx="3293845" cy="1145275"/>
          </a:xfrm>
          <a:custGeom>
            <a:avLst/>
            <a:gdLst>
              <a:gd name="connsiteX0" fmla="*/ 190883 w 1145274"/>
              <a:gd name="connsiteY0" fmla="*/ 0 h 6682183"/>
              <a:gd name="connsiteX1" fmla="*/ 954391 w 1145274"/>
              <a:gd name="connsiteY1" fmla="*/ 0 h 6682183"/>
              <a:gd name="connsiteX2" fmla="*/ 1145274 w 1145274"/>
              <a:gd name="connsiteY2" fmla="*/ 190883 h 6682183"/>
              <a:gd name="connsiteX3" fmla="*/ 1145274 w 1145274"/>
              <a:gd name="connsiteY3" fmla="*/ 6682183 h 6682183"/>
              <a:gd name="connsiteX4" fmla="*/ 1145274 w 1145274"/>
              <a:gd name="connsiteY4" fmla="*/ 6682183 h 6682183"/>
              <a:gd name="connsiteX5" fmla="*/ 0 w 1145274"/>
              <a:gd name="connsiteY5" fmla="*/ 6682183 h 6682183"/>
              <a:gd name="connsiteX6" fmla="*/ 0 w 1145274"/>
              <a:gd name="connsiteY6" fmla="*/ 6682183 h 6682183"/>
              <a:gd name="connsiteX7" fmla="*/ 0 w 1145274"/>
              <a:gd name="connsiteY7" fmla="*/ 190883 h 6682183"/>
              <a:gd name="connsiteX8" fmla="*/ 190883 w 1145274"/>
              <a:gd name="connsiteY8" fmla="*/ 0 h 668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74" h="6682183">
                <a:moveTo>
                  <a:pt x="1145274" y="1113722"/>
                </a:moveTo>
                <a:lnTo>
                  <a:pt x="1145274" y="5568461"/>
                </a:lnTo>
                <a:cubicBezTo>
                  <a:pt x="1145274" y="6183552"/>
                  <a:pt x="1130627" y="6682180"/>
                  <a:pt x="1112558" y="6682180"/>
                </a:cubicBezTo>
                <a:lnTo>
                  <a:pt x="0" y="6682180"/>
                </a:lnTo>
                <a:lnTo>
                  <a:pt x="0" y="6682180"/>
                </a:lnTo>
                <a:lnTo>
                  <a:pt x="0" y="3"/>
                </a:lnTo>
                <a:lnTo>
                  <a:pt x="0" y="3"/>
                </a:lnTo>
                <a:lnTo>
                  <a:pt x="1112558" y="3"/>
                </a:lnTo>
                <a:cubicBezTo>
                  <a:pt x="1130627" y="3"/>
                  <a:pt x="1145274" y="498631"/>
                  <a:pt x="1145274" y="1113722"/>
                </a:cubicBezTo>
                <a:close/>
              </a:path>
            </a:pathLst>
          </a:custGeom>
          <a:solidFill>
            <a:schemeClr val="bg1">
              <a:alpha val="90000"/>
            </a:schemeClr>
          </a:solidFill>
          <a:ln w="38100">
            <a:solidFill>
              <a:srgbClr val="00B050">
                <a:alpha val="90000"/>
              </a:srgbClr>
            </a:solidFill>
          </a:ln>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60021" tIns="135918" rIns="215928" bIns="135919" numCol="1" spcCol="1270" anchor="ctr" anchorCtr="0">
            <a:noAutofit/>
          </a:bodyPr>
          <a:lstStyle/>
          <a:p>
            <a:pPr marL="342900" marR="0" lvl="1" indent="-342900" algn="l" defTabSz="1066800" rtl="0" eaLnBrk="1" fontAlgn="auto" latinLnBrk="0" hangingPunct="1">
              <a:lnSpc>
                <a:spcPct val="90000"/>
              </a:lnSpc>
              <a:spcBef>
                <a:spcPct val="0"/>
              </a:spcBef>
              <a:spcAft>
                <a:spcPct val="15000"/>
              </a:spcAft>
              <a:buClrTx/>
              <a:buSzTx/>
              <a:buFont typeface="Arial" pitchFamily="34" charset="0"/>
              <a:buChar char="•"/>
              <a:tabLst/>
              <a:defRPr/>
            </a:pPr>
            <a:r>
              <a:rPr kumimoji="0" lang="en-US" sz="2400" b="0" i="0" u="none" strike="noStrike" kern="1200" cap="none" spc="0" normalizeH="0" baseline="0" noProof="0">
                <a:ln>
                  <a:noFill/>
                </a:ln>
                <a:solidFill>
                  <a:prstClr val="black">
                    <a:lumMod val="85000"/>
                    <a:lumOff val="15000"/>
                  </a:prstClr>
                </a:solidFill>
                <a:effectLst/>
                <a:uLnTx/>
                <a:uFillTx/>
                <a:latin typeface="Arial" panose="020B0604020202020204" pitchFamily="34" charset="0"/>
                <a:ea typeface="+mn-ea"/>
                <a:cs typeface="+mn-cs"/>
              </a:rPr>
              <a:t>Tells us whether aim </a:t>
            </a:r>
            <a:br>
              <a:rPr kumimoji="0" lang="en-US" sz="2400" b="0" i="0" u="none" strike="noStrike" kern="1200" cap="none" spc="0" normalizeH="0" baseline="0" noProof="0">
                <a:ln>
                  <a:noFill/>
                </a:ln>
                <a:solidFill>
                  <a:prstClr val="black">
                    <a:lumMod val="85000"/>
                    <a:lumOff val="15000"/>
                  </a:prstClr>
                </a:solidFill>
                <a:effectLst/>
                <a:uLnTx/>
                <a:uFillTx/>
                <a:latin typeface="Arial" panose="020B0604020202020204" pitchFamily="34" charset="0"/>
                <a:ea typeface="+mn-ea"/>
                <a:cs typeface="+mn-cs"/>
              </a:rPr>
            </a:br>
            <a:r>
              <a:rPr kumimoji="0" lang="en-US" sz="2400" b="0" i="0" u="none" strike="noStrike" kern="1200" cap="none" spc="0" normalizeH="0" baseline="0" noProof="0">
                <a:ln>
                  <a:noFill/>
                </a:ln>
                <a:solidFill>
                  <a:prstClr val="black">
                    <a:lumMod val="85000"/>
                    <a:lumOff val="15000"/>
                  </a:prstClr>
                </a:solidFill>
                <a:effectLst/>
                <a:uLnTx/>
                <a:uFillTx/>
                <a:latin typeface="Arial" panose="020B0604020202020204" pitchFamily="34" charset="0"/>
                <a:ea typeface="+mn-ea"/>
                <a:cs typeface="+mn-cs"/>
              </a:rPr>
              <a:t>is being achieved. </a:t>
            </a:r>
            <a:endParaRPr kumimoji="0" lang="en-US" sz="2400" b="0" i="0" u="none" strike="noStrike" kern="1200" cap="none" spc="0" normalizeH="0" baseline="0" noProof="0">
              <a:ln>
                <a:noFill/>
              </a:ln>
              <a:solidFill>
                <a:prstClr val="black">
                  <a:hueOff val="0"/>
                  <a:satOff val="0"/>
                  <a:lumOff val="0"/>
                  <a:alphaOff val="0"/>
                </a:prstClr>
              </a:solidFill>
              <a:effectLst/>
              <a:uLnTx/>
              <a:uFillTx/>
              <a:latin typeface="Arial" panose="020B0604020202020204" pitchFamily="34" charset="0"/>
              <a:ea typeface="+mn-ea"/>
              <a:cs typeface="+mn-cs"/>
            </a:endParaRPr>
          </a:p>
        </p:txBody>
      </p:sp>
      <p:sp>
        <p:nvSpPr>
          <p:cNvPr id="4" name="Freeform 3"/>
          <p:cNvSpPr/>
          <p:nvPr/>
        </p:nvSpPr>
        <p:spPr>
          <a:xfrm>
            <a:off x="1085850" y="1790615"/>
            <a:ext cx="2540899" cy="1200329"/>
          </a:xfrm>
          <a:custGeom>
            <a:avLst/>
            <a:gdLst>
              <a:gd name="connsiteX0" fmla="*/ 0 w 1935895"/>
              <a:gd name="connsiteY0" fmla="*/ 238603 h 1431592"/>
              <a:gd name="connsiteX1" fmla="*/ 238603 w 1935895"/>
              <a:gd name="connsiteY1" fmla="*/ 0 h 1431592"/>
              <a:gd name="connsiteX2" fmla="*/ 1697292 w 1935895"/>
              <a:gd name="connsiteY2" fmla="*/ 0 h 1431592"/>
              <a:gd name="connsiteX3" fmla="*/ 1935895 w 1935895"/>
              <a:gd name="connsiteY3" fmla="*/ 238603 h 1431592"/>
              <a:gd name="connsiteX4" fmla="*/ 1935895 w 1935895"/>
              <a:gd name="connsiteY4" fmla="*/ 1192989 h 1431592"/>
              <a:gd name="connsiteX5" fmla="*/ 1697292 w 1935895"/>
              <a:gd name="connsiteY5" fmla="*/ 1431592 h 1431592"/>
              <a:gd name="connsiteX6" fmla="*/ 238603 w 1935895"/>
              <a:gd name="connsiteY6" fmla="*/ 1431592 h 1431592"/>
              <a:gd name="connsiteX7" fmla="*/ 0 w 1935895"/>
              <a:gd name="connsiteY7" fmla="*/ 1192989 h 1431592"/>
              <a:gd name="connsiteX8" fmla="*/ 0 w 1935895"/>
              <a:gd name="connsiteY8" fmla="*/ 238603 h 1431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5895" h="1431592">
                <a:moveTo>
                  <a:pt x="0" y="238603"/>
                </a:moveTo>
                <a:cubicBezTo>
                  <a:pt x="0" y="106826"/>
                  <a:pt x="106826" y="0"/>
                  <a:pt x="238603" y="0"/>
                </a:cubicBezTo>
                <a:lnTo>
                  <a:pt x="1697292" y="0"/>
                </a:lnTo>
                <a:cubicBezTo>
                  <a:pt x="1829069" y="0"/>
                  <a:pt x="1935895" y="106826"/>
                  <a:pt x="1935895" y="238603"/>
                </a:cubicBezTo>
                <a:lnTo>
                  <a:pt x="1935895" y="1192989"/>
                </a:lnTo>
                <a:cubicBezTo>
                  <a:pt x="1935895" y="1324766"/>
                  <a:pt x="1829069" y="1431592"/>
                  <a:pt x="1697292" y="1431592"/>
                </a:cubicBezTo>
                <a:lnTo>
                  <a:pt x="238603" y="1431592"/>
                </a:lnTo>
                <a:cubicBezTo>
                  <a:pt x="106826" y="1431592"/>
                  <a:pt x="0" y="1324766"/>
                  <a:pt x="0" y="1192989"/>
                </a:cubicBezTo>
                <a:lnTo>
                  <a:pt x="0" y="238603"/>
                </a:lnTo>
                <a:close/>
              </a:path>
            </a:pathLst>
          </a:custGeom>
          <a:solidFill>
            <a:schemeClr val="accent1">
              <a:lumMod val="75000"/>
            </a:schemeClr>
          </a:solidFill>
          <a:ln w="12700">
            <a:solidFill>
              <a:schemeClr val="tx1"/>
            </a:solidFill>
          </a:ln>
        </p:spPr>
        <p:style>
          <a:lnRef idx="0">
            <a:schemeClr val="accent1"/>
          </a:lnRef>
          <a:fillRef idx="3">
            <a:schemeClr val="accent1"/>
          </a:fillRef>
          <a:effectRef idx="3">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white"/>
                </a:solidFill>
                <a:effectLst/>
                <a:uLnTx/>
                <a:uFillTx/>
                <a:latin typeface="Arial" panose="020B0604020202020204" pitchFamily="34" charset="0"/>
                <a:ea typeface="+mn-ea"/>
                <a:cs typeface="+mn-cs"/>
              </a:rPr>
              <a:t>Outcome Measures</a:t>
            </a:r>
          </a:p>
        </p:txBody>
      </p:sp>
      <p:sp>
        <p:nvSpPr>
          <p:cNvPr id="5" name="Freeform 4"/>
          <p:cNvSpPr/>
          <p:nvPr/>
        </p:nvSpPr>
        <p:spPr>
          <a:xfrm>
            <a:off x="3659605" y="3347140"/>
            <a:ext cx="6682184" cy="1145275"/>
          </a:xfrm>
          <a:custGeom>
            <a:avLst/>
            <a:gdLst>
              <a:gd name="connsiteX0" fmla="*/ 190883 w 1145274"/>
              <a:gd name="connsiteY0" fmla="*/ 0 h 6682183"/>
              <a:gd name="connsiteX1" fmla="*/ 954391 w 1145274"/>
              <a:gd name="connsiteY1" fmla="*/ 0 h 6682183"/>
              <a:gd name="connsiteX2" fmla="*/ 1145274 w 1145274"/>
              <a:gd name="connsiteY2" fmla="*/ 190883 h 6682183"/>
              <a:gd name="connsiteX3" fmla="*/ 1145274 w 1145274"/>
              <a:gd name="connsiteY3" fmla="*/ 6682183 h 6682183"/>
              <a:gd name="connsiteX4" fmla="*/ 1145274 w 1145274"/>
              <a:gd name="connsiteY4" fmla="*/ 6682183 h 6682183"/>
              <a:gd name="connsiteX5" fmla="*/ 0 w 1145274"/>
              <a:gd name="connsiteY5" fmla="*/ 6682183 h 6682183"/>
              <a:gd name="connsiteX6" fmla="*/ 0 w 1145274"/>
              <a:gd name="connsiteY6" fmla="*/ 6682183 h 6682183"/>
              <a:gd name="connsiteX7" fmla="*/ 0 w 1145274"/>
              <a:gd name="connsiteY7" fmla="*/ 190883 h 6682183"/>
              <a:gd name="connsiteX8" fmla="*/ 190883 w 1145274"/>
              <a:gd name="connsiteY8" fmla="*/ 0 h 668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74" h="6682183">
                <a:moveTo>
                  <a:pt x="1145274" y="1113722"/>
                </a:moveTo>
                <a:lnTo>
                  <a:pt x="1145274" y="5568461"/>
                </a:lnTo>
                <a:cubicBezTo>
                  <a:pt x="1145274" y="6183552"/>
                  <a:pt x="1130627" y="6682180"/>
                  <a:pt x="1112558" y="6682180"/>
                </a:cubicBezTo>
                <a:lnTo>
                  <a:pt x="0" y="6682180"/>
                </a:lnTo>
                <a:lnTo>
                  <a:pt x="0" y="6682180"/>
                </a:lnTo>
                <a:lnTo>
                  <a:pt x="0" y="3"/>
                </a:lnTo>
                <a:lnTo>
                  <a:pt x="0" y="3"/>
                </a:lnTo>
                <a:lnTo>
                  <a:pt x="1112558" y="3"/>
                </a:lnTo>
                <a:cubicBezTo>
                  <a:pt x="1130627" y="3"/>
                  <a:pt x="1145274" y="498631"/>
                  <a:pt x="1145274" y="1113722"/>
                </a:cubicBezTo>
                <a:close/>
              </a:path>
            </a:pathLst>
          </a:custGeom>
          <a:solidFill>
            <a:schemeClr val="bg1">
              <a:alpha val="90000"/>
            </a:schemeClr>
          </a:solidFill>
          <a:ln w="38100">
            <a:solidFill>
              <a:srgbClr val="00B050">
                <a:alpha val="90000"/>
              </a:srgbClr>
            </a:solidFill>
          </a:ln>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60021" tIns="135918" rIns="215928" bIns="135919" numCol="1" spcCol="1270" anchor="ctr" anchorCtr="0">
            <a:noAutofit/>
          </a:bodyPr>
          <a:lstStyle/>
          <a:p>
            <a:pPr marL="342900" marR="0" lvl="1" indent="-342900" algn="l" defTabSz="1066800" rtl="0" eaLnBrk="1" fontAlgn="auto" latinLnBrk="0" hangingPunct="1">
              <a:lnSpc>
                <a:spcPct val="90000"/>
              </a:lnSpc>
              <a:spcBef>
                <a:spcPct val="0"/>
              </a:spcBef>
              <a:spcAft>
                <a:spcPct val="15000"/>
              </a:spcAft>
              <a:buClrTx/>
              <a:buSzTx/>
              <a:buFont typeface="Arial" pitchFamily="34" charset="0"/>
              <a:buChar char="•"/>
              <a:tabLst/>
              <a:defRPr/>
            </a:pPr>
            <a:r>
              <a:rPr kumimoji="0" lang="en-US" sz="2400" b="0" i="0" u="none" strike="noStrike" kern="1200" cap="none" spc="0" normalizeH="0" baseline="0" noProof="0">
                <a:ln>
                  <a:noFill/>
                </a:ln>
                <a:solidFill>
                  <a:prstClr val="black">
                    <a:lumMod val="85000"/>
                    <a:lumOff val="15000"/>
                  </a:prstClr>
                </a:solidFill>
                <a:effectLst/>
                <a:uLnTx/>
                <a:uFillTx/>
                <a:latin typeface="Arial" panose="020B0604020202020204" pitchFamily="34" charset="0"/>
                <a:ea typeface="+mn-ea"/>
                <a:cs typeface="+mn-cs"/>
              </a:rPr>
              <a:t>Attached to drivers or change ideas. </a:t>
            </a:r>
          </a:p>
          <a:p>
            <a:pPr marL="342900" marR="0" lvl="1" indent="-342900" algn="l" defTabSz="1066800" rtl="0" eaLnBrk="1" fontAlgn="auto" latinLnBrk="0" hangingPunct="1">
              <a:lnSpc>
                <a:spcPct val="90000"/>
              </a:lnSpc>
              <a:spcBef>
                <a:spcPct val="0"/>
              </a:spcBef>
              <a:spcAft>
                <a:spcPct val="15000"/>
              </a:spcAft>
              <a:buClrTx/>
              <a:buSzTx/>
              <a:buFont typeface="Arial" pitchFamily="34" charset="0"/>
              <a:buChar char="•"/>
              <a:tabLst/>
              <a:defRPr/>
            </a:pPr>
            <a:r>
              <a:rPr kumimoji="0" lang="en-US" sz="2400" b="0" i="0" u="none" strike="noStrike" kern="1200" cap="none" spc="0" normalizeH="0" baseline="0" noProof="0">
                <a:ln>
                  <a:noFill/>
                </a:ln>
                <a:solidFill>
                  <a:prstClr val="black">
                    <a:lumMod val="85000"/>
                    <a:lumOff val="15000"/>
                  </a:prstClr>
                </a:solidFill>
                <a:effectLst/>
                <a:uLnTx/>
                <a:uFillTx/>
                <a:latin typeface="Arial" panose="020B0604020202020204" pitchFamily="34" charset="0"/>
                <a:ea typeface="+mn-ea"/>
                <a:cs typeface="+mn-cs"/>
              </a:rPr>
              <a:t>How are the parts or steps in the system that you are trying to influence performing?</a:t>
            </a:r>
          </a:p>
        </p:txBody>
      </p:sp>
      <p:sp>
        <p:nvSpPr>
          <p:cNvPr id="6" name="Freeform 5"/>
          <p:cNvSpPr/>
          <p:nvPr/>
        </p:nvSpPr>
        <p:spPr>
          <a:xfrm>
            <a:off x="1038583" y="3319612"/>
            <a:ext cx="2588166" cy="1200329"/>
          </a:xfrm>
          <a:custGeom>
            <a:avLst/>
            <a:gdLst>
              <a:gd name="connsiteX0" fmla="*/ 0 w 1935895"/>
              <a:gd name="connsiteY0" fmla="*/ 238603 h 1431592"/>
              <a:gd name="connsiteX1" fmla="*/ 238603 w 1935895"/>
              <a:gd name="connsiteY1" fmla="*/ 0 h 1431592"/>
              <a:gd name="connsiteX2" fmla="*/ 1697292 w 1935895"/>
              <a:gd name="connsiteY2" fmla="*/ 0 h 1431592"/>
              <a:gd name="connsiteX3" fmla="*/ 1935895 w 1935895"/>
              <a:gd name="connsiteY3" fmla="*/ 238603 h 1431592"/>
              <a:gd name="connsiteX4" fmla="*/ 1935895 w 1935895"/>
              <a:gd name="connsiteY4" fmla="*/ 1192989 h 1431592"/>
              <a:gd name="connsiteX5" fmla="*/ 1697292 w 1935895"/>
              <a:gd name="connsiteY5" fmla="*/ 1431592 h 1431592"/>
              <a:gd name="connsiteX6" fmla="*/ 238603 w 1935895"/>
              <a:gd name="connsiteY6" fmla="*/ 1431592 h 1431592"/>
              <a:gd name="connsiteX7" fmla="*/ 0 w 1935895"/>
              <a:gd name="connsiteY7" fmla="*/ 1192989 h 1431592"/>
              <a:gd name="connsiteX8" fmla="*/ 0 w 1935895"/>
              <a:gd name="connsiteY8" fmla="*/ 238603 h 1431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5895" h="1431592">
                <a:moveTo>
                  <a:pt x="0" y="238603"/>
                </a:moveTo>
                <a:cubicBezTo>
                  <a:pt x="0" y="106826"/>
                  <a:pt x="106826" y="0"/>
                  <a:pt x="238603" y="0"/>
                </a:cubicBezTo>
                <a:lnTo>
                  <a:pt x="1697292" y="0"/>
                </a:lnTo>
                <a:cubicBezTo>
                  <a:pt x="1829069" y="0"/>
                  <a:pt x="1935895" y="106826"/>
                  <a:pt x="1935895" y="238603"/>
                </a:cubicBezTo>
                <a:lnTo>
                  <a:pt x="1935895" y="1192989"/>
                </a:lnTo>
                <a:cubicBezTo>
                  <a:pt x="1935895" y="1324766"/>
                  <a:pt x="1829069" y="1431592"/>
                  <a:pt x="1697292" y="1431592"/>
                </a:cubicBezTo>
                <a:lnTo>
                  <a:pt x="238603" y="1431592"/>
                </a:lnTo>
                <a:cubicBezTo>
                  <a:pt x="106826" y="1431592"/>
                  <a:pt x="0" y="1324766"/>
                  <a:pt x="0" y="1192989"/>
                </a:cubicBezTo>
                <a:lnTo>
                  <a:pt x="0" y="238603"/>
                </a:lnTo>
                <a:close/>
              </a:path>
            </a:pathLst>
          </a:custGeom>
          <a:ln w="12700">
            <a:solidFill>
              <a:schemeClr val="tx1"/>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white"/>
                </a:solidFill>
                <a:effectLst/>
                <a:uLnTx/>
                <a:uFillTx/>
                <a:latin typeface="Arial" panose="020B0604020202020204" pitchFamily="34" charset="0"/>
                <a:ea typeface="+mn-ea"/>
                <a:cs typeface="+mn-cs"/>
              </a:rPr>
              <a:t>Process Measures</a:t>
            </a:r>
          </a:p>
        </p:txBody>
      </p:sp>
      <p:sp>
        <p:nvSpPr>
          <p:cNvPr id="7" name="Freeform 6"/>
          <p:cNvSpPr/>
          <p:nvPr/>
        </p:nvSpPr>
        <p:spPr>
          <a:xfrm>
            <a:off x="3640355" y="4850312"/>
            <a:ext cx="6682184" cy="1145275"/>
          </a:xfrm>
          <a:custGeom>
            <a:avLst/>
            <a:gdLst>
              <a:gd name="connsiteX0" fmla="*/ 190883 w 1145274"/>
              <a:gd name="connsiteY0" fmla="*/ 0 h 6682183"/>
              <a:gd name="connsiteX1" fmla="*/ 954391 w 1145274"/>
              <a:gd name="connsiteY1" fmla="*/ 0 h 6682183"/>
              <a:gd name="connsiteX2" fmla="*/ 1145274 w 1145274"/>
              <a:gd name="connsiteY2" fmla="*/ 190883 h 6682183"/>
              <a:gd name="connsiteX3" fmla="*/ 1145274 w 1145274"/>
              <a:gd name="connsiteY3" fmla="*/ 6682183 h 6682183"/>
              <a:gd name="connsiteX4" fmla="*/ 1145274 w 1145274"/>
              <a:gd name="connsiteY4" fmla="*/ 6682183 h 6682183"/>
              <a:gd name="connsiteX5" fmla="*/ 0 w 1145274"/>
              <a:gd name="connsiteY5" fmla="*/ 6682183 h 6682183"/>
              <a:gd name="connsiteX6" fmla="*/ 0 w 1145274"/>
              <a:gd name="connsiteY6" fmla="*/ 6682183 h 6682183"/>
              <a:gd name="connsiteX7" fmla="*/ 0 w 1145274"/>
              <a:gd name="connsiteY7" fmla="*/ 190883 h 6682183"/>
              <a:gd name="connsiteX8" fmla="*/ 190883 w 1145274"/>
              <a:gd name="connsiteY8" fmla="*/ 0 h 668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74" h="6682183">
                <a:moveTo>
                  <a:pt x="1145274" y="1113722"/>
                </a:moveTo>
                <a:lnTo>
                  <a:pt x="1145274" y="5568461"/>
                </a:lnTo>
                <a:cubicBezTo>
                  <a:pt x="1145274" y="6183552"/>
                  <a:pt x="1130627" y="6682180"/>
                  <a:pt x="1112558" y="6682180"/>
                </a:cubicBezTo>
                <a:lnTo>
                  <a:pt x="0" y="6682180"/>
                </a:lnTo>
                <a:lnTo>
                  <a:pt x="0" y="6682180"/>
                </a:lnTo>
                <a:lnTo>
                  <a:pt x="0" y="3"/>
                </a:lnTo>
                <a:lnTo>
                  <a:pt x="0" y="3"/>
                </a:lnTo>
                <a:lnTo>
                  <a:pt x="1112558" y="3"/>
                </a:lnTo>
                <a:cubicBezTo>
                  <a:pt x="1130627" y="3"/>
                  <a:pt x="1145274" y="498631"/>
                  <a:pt x="1145274" y="1113722"/>
                </a:cubicBezTo>
                <a:close/>
              </a:path>
            </a:pathLst>
          </a:custGeom>
          <a:solidFill>
            <a:schemeClr val="bg1">
              <a:alpha val="90000"/>
            </a:schemeClr>
          </a:solidFill>
          <a:ln w="38100">
            <a:solidFill>
              <a:srgbClr val="00B050">
                <a:alpha val="90000"/>
              </a:srgbClr>
            </a:solidFill>
          </a:ln>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0011" tIns="95913" rIns="135918" bIns="95914" numCol="1" spcCol="1270" anchor="ctr" anchorCtr="0">
            <a:noAutofit/>
          </a:bodyPr>
          <a:lstStyle/>
          <a:p>
            <a:pPr marL="342900" marR="0" lvl="1" indent="-342900" algn="l" defTabSz="933450" rtl="0" eaLnBrk="1" fontAlgn="auto" latinLnBrk="0" hangingPunct="1">
              <a:lnSpc>
                <a:spcPct val="90000"/>
              </a:lnSpc>
              <a:spcBef>
                <a:spcPct val="0"/>
              </a:spcBef>
              <a:spcAft>
                <a:spcPct val="15000"/>
              </a:spcAft>
              <a:buClrTx/>
              <a:buSzTx/>
              <a:buFont typeface="Arial" pitchFamily="34" charset="0"/>
              <a:buChar char="•"/>
              <a:tabLst/>
              <a:defRPr/>
            </a:pPr>
            <a:r>
              <a:rPr kumimoji="0" lang="en-US" sz="2400" b="0" i="0" u="none" strike="noStrike" kern="1200" cap="none" spc="0" normalizeH="0" baseline="0" noProof="0">
                <a:ln>
                  <a:noFill/>
                </a:ln>
                <a:solidFill>
                  <a:prstClr val="black">
                    <a:hueOff val="0"/>
                    <a:satOff val="0"/>
                    <a:lumOff val="0"/>
                    <a:alphaOff val="0"/>
                  </a:prstClr>
                </a:solidFill>
                <a:effectLst/>
                <a:uLnTx/>
                <a:uFillTx/>
                <a:latin typeface="Arial" panose="020B0604020202020204" pitchFamily="34" charset="0"/>
                <a:ea typeface="+mn-ea"/>
                <a:cs typeface="+mn-cs"/>
              </a:rPr>
              <a:t>What happened to the system as we improved the outcome? </a:t>
            </a:r>
          </a:p>
          <a:p>
            <a:pPr marL="342900" marR="0" lvl="1" indent="-342900" algn="l" defTabSz="933450" rtl="0" eaLnBrk="1" fontAlgn="auto" latinLnBrk="0" hangingPunct="1">
              <a:lnSpc>
                <a:spcPct val="90000"/>
              </a:lnSpc>
              <a:spcBef>
                <a:spcPct val="0"/>
              </a:spcBef>
              <a:spcAft>
                <a:spcPct val="15000"/>
              </a:spcAft>
              <a:buClrTx/>
              <a:buSzTx/>
              <a:buFont typeface="Arial" pitchFamily="34" charset="0"/>
              <a:buChar char="•"/>
              <a:tabLst/>
              <a:defRPr/>
            </a:pPr>
            <a:r>
              <a:rPr kumimoji="0" lang="en-US" sz="2400" b="0" i="0" u="none" strike="noStrike" kern="1200" cap="none" spc="0" normalizeH="0" baseline="0" noProof="0">
                <a:ln>
                  <a:noFill/>
                </a:ln>
                <a:solidFill>
                  <a:prstClr val="black">
                    <a:hueOff val="0"/>
                    <a:satOff val="0"/>
                    <a:lumOff val="0"/>
                    <a:alphaOff val="0"/>
                  </a:prstClr>
                </a:solidFill>
                <a:effectLst/>
                <a:uLnTx/>
                <a:uFillTx/>
                <a:latin typeface="Arial" panose="020B0604020202020204" pitchFamily="34" charset="0"/>
                <a:ea typeface="+mn-ea"/>
                <a:cs typeface="+mn-cs"/>
              </a:rPr>
              <a:t>Any benefits/untoward consequences?</a:t>
            </a:r>
          </a:p>
        </p:txBody>
      </p:sp>
      <p:sp>
        <p:nvSpPr>
          <p:cNvPr id="8" name="Freeform 7"/>
          <p:cNvSpPr/>
          <p:nvPr/>
        </p:nvSpPr>
        <p:spPr>
          <a:xfrm>
            <a:off x="1085850" y="4822784"/>
            <a:ext cx="2540899" cy="1200329"/>
          </a:xfrm>
          <a:custGeom>
            <a:avLst/>
            <a:gdLst>
              <a:gd name="connsiteX0" fmla="*/ 0 w 1935895"/>
              <a:gd name="connsiteY0" fmla="*/ 238603 h 1431592"/>
              <a:gd name="connsiteX1" fmla="*/ 238603 w 1935895"/>
              <a:gd name="connsiteY1" fmla="*/ 0 h 1431592"/>
              <a:gd name="connsiteX2" fmla="*/ 1697292 w 1935895"/>
              <a:gd name="connsiteY2" fmla="*/ 0 h 1431592"/>
              <a:gd name="connsiteX3" fmla="*/ 1935895 w 1935895"/>
              <a:gd name="connsiteY3" fmla="*/ 238603 h 1431592"/>
              <a:gd name="connsiteX4" fmla="*/ 1935895 w 1935895"/>
              <a:gd name="connsiteY4" fmla="*/ 1192989 h 1431592"/>
              <a:gd name="connsiteX5" fmla="*/ 1697292 w 1935895"/>
              <a:gd name="connsiteY5" fmla="*/ 1431592 h 1431592"/>
              <a:gd name="connsiteX6" fmla="*/ 238603 w 1935895"/>
              <a:gd name="connsiteY6" fmla="*/ 1431592 h 1431592"/>
              <a:gd name="connsiteX7" fmla="*/ 0 w 1935895"/>
              <a:gd name="connsiteY7" fmla="*/ 1192989 h 1431592"/>
              <a:gd name="connsiteX8" fmla="*/ 0 w 1935895"/>
              <a:gd name="connsiteY8" fmla="*/ 238603 h 1431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5895" h="1431592">
                <a:moveTo>
                  <a:pt x="0" y="238603"/>
                </a:moveTo>
                <a:cubicBezTo>
                  <a:pt x="0" y="106826"/>
                  <a:pt x="106826" y="0"/>
                  <a:pt x="238603" y="0"/>
                </a:cubicBezTo>
                <a:lnTo>
                  <a:pt x="1697292" y="0"/>
                </a:lnTo>
                <a:cubicBezTo>
                  <a:pt x="1829069" y="0"/>
                  <a:pt x="1935895" y="106826"/>
                  <a:pt x="1935895" y="238603"/>
                </a:cubicBezTo>
                <a:lnTo>
                  <a:pt x="1935895" y="1192989"/>
                </a:lnTo>
                <a:cubicBezTo>
                  <a:pt x="1935895" y="1324766"/>
                  <a:pt x="1829069" y="1431592"/>
                  <a:pt x="1697292" y="1431592"/>
                </a:cubicBezTo>
                <a:lnTo>
                  <a:pt x="238603" y="1431592"/>
                </a:lnTo>
                <a:cubicBezTo>
                  <a:pt x="106826" y="1431592"/>
                  <a:pt x="0" y="1324766"/>
                  <a:pt x="0" y="1192989"/>
                </a:cubicBezTo>
                <a:lnTo>
                  <a:pt x="0" y="238603"/>
                </a:lnTo>
                <a:close/>
              </a:path>
            </a:pathLst>
          </a:custGeom>
          <a:solidFill>
            <a:srgbClr val="E7521D"/>
          </a:solidFill>
          <a:ln w="12700">
            <a:solidFill>
              <a:schemeClr val="tx1"/>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white"/>
                </a:solidFill>
                <a:effectLst/>
                <a:uLnTx/>
                <a:uFillTx/>
                <a:latin typeface="Arial" panose="020B0604020202020204" pitchFamily="34" charset="0"/>
                <a:ea typeface="+mn-ea"/>
                <a:cs typeface="+mn-cs"/>
              </a:rPr>
              <a:t>Balancing Measures</a:t>
            </a:r>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51042" t="79444" r="27709" b="7500"/>
          <a:stretch/>
        </p:blipFill>
        <p:spPr>
          <a:xfrm>
            <a:off x="6981447" y="1700808"/>
            <a:ext cx="3188146" cy="1469048"/>
          </a:xfrm>
          <a:prstGeom prst="rect">
            <a:avLst/>
          </a:prstGeom>
        </p:spPr>
      </p:pic>
      <p:sp>
        <p:nvSpPr>
          <p:cNvPr id="13" name="Title 3">
            <a:extLst>
              <a:ext uri="{FF2B5EF4-FFF2-40B4-BE49-F238E27FC236}">
                <a16:creationId xmlns:a16="http://schemas.microsoft.com/office/drawing/2014/main" id="{3714EE47-41BF-4EFB-B9ED-9D0BD9530E99}"/>
              </a:ext>
            </a:extLst>
          </p:cNvPr>
          <p:cNvSpPr txBox="1">
            <a:spLocks noGrp="1"/>
          </p:cNvSpPr>
          <p:nvPr>
            <p:ph type="title"/>
          </p:nvPr>
        </p:nvSpPr>
        <p:spPr>
          <a:xfrm>
            <a:off x="838200" y="-224205"/>
            <a:ext cx="10515600" cy="1325563"/>
          </a:xfrm>
          <a:prstGeom prst="rect">
            <a:avLst/>
          </a:prstGeom>
        </p:spPr>
        <p:txBody>
          <a:bodyPr anchor="b"/>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a:ln>
                  <a:noFill/>
                </a:ln>
                <a:solidFill>
                  <a:srgbClr val="000000"/>
                </a:solidFill>
                <a:effectLst/>
                <a:uLnTx/>
                <a:uFillTx/>
                <a:latin typeface="Arial" panose="020B0604020202020204"/>
                <a:ea typeface="+mj-ea"/>
                <a:cs typeface="Aharoni"/>
              </a:rPr>
              <a:t>Measures in QI</a:t>
            </a:r>
            <a:endParaRPr kumimoji="0" lang="en-GB" sz="3600" b="1" i="0" u="none" strike="noStrike" kern="1200" cap="none" spc="0" normalizeH="0" baseline="0" noProof="0">
              <a:ln>
                <a:noFill/>
              </a:ln>
              <a:solidFill>
                <a:srgbClr val="000000"/>
              </a:solidFill>
              <a:effectLst/>
              <a:uLnTx/>
              <a:uFillTx/>
              <a:latin typeface="Arial" panose="020B0604020202020204"/>
              <a:ea typeface="+mj-ea"/>
              <a:cs typeface="Aharoni"/>
            </a:endParaRPr>
          </a:p>
        </p:txBody>
      </p:sp>
      <p:pic>
        <p:nvPicPr>
          <p:cNvPr id="11" name="Picture 10">
            <a:extLst>
              <a:ext uri="{FF2B5EF4-FFF2-40B4-BE49-F238E27FC236}">
                <a16:creationId xmlns:a16="http://schemas.microsoft.com/office/drawing/2014/main" id="{9474FEA2-B749-4F9B-86C9-781E302C15EA}"/>
              </a:ext>
            </a:extLst>
          </p:cNvPr>
          <p:cNvPicPr>
            <a:picLocks noChangeAspect="1"/>
          </p:cNvPicPr>
          <p:nvPr/>
        </p:nvPicPr>
        <p:blipFill rotWithShape="1">
          <a:blip r:embed="rId4"/>
          <a:srcRect l="30750" t="33820" r="28225" b="35066"/>
          <a:stretch/>
        </p:blipFill>
        <p:spPr>
          <a:xfrm>
            <a:off x="118872" y="6107736"/>
            <a:ext cx="1522929" cy="649680"/>
          </a:xfrm>
          <a:prstGeom prst="rect">
            <a:avLst/>
          </a:prstGeom>
        </p:spPr>
      </p:pic>
    </p:spTree>
    <p:extLst>
      <p:ext uri="{BB962C8B-B14F-4D97-AF65-F5344CB8AC3E}">
        <p14:creationId xmlns:p14="http://schemas.microsoft.com/office/powerpoint/2010/main" val="3212876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E0B35-FD5E-13E2-5267-BC79ED62E1C3}"/>
              </a:ext>
            </a:extLst>
          </p:cNvPr>
          <p:cNvSpPr>
            <a:spLocks noGrp="1"/>
          </p:cNvSpPr>
          <p:nvPr>
            <p:ph type="title"/>
          </p:nvPr>
        </p:nvSpPr>
        <p:spPr/>
        <p:txBody>
          <a:bodyPr/>
          <a:lstStyle/>
          <a:p>
            <a:r>
              <a:rPr lang="en-US">
                <a:cs typeface="Arial"/>
              </a:rPr>
              <a:t>Measurement Plan </a:t>
            </a:r>
            <a:endParaRPr lang="en-US"/>
          </a:p>
        </p:txBody>
      </p:sp>
      <p:graphicFrame>
        <p:nvGraphicFramePr>
          <p:cNvPr id="7" name="Table 7">
            <a:extLst>
              <a:ext uri="{FF2B5EF4-FFF2-40B4-BE49-F238E27FC236}">
                <a16:creationId xmlns:a16="http://schemas.microsoft.com/office/drawing/2014/main" id="{DED7A814-D8C8-6884-7CBE-6FE67E527A25}"/>
              </a:ext>
            </a:extLst>
          </p:cNvPr>
          <p:cNvGraphicFramePr>
            <a:graphicFrameLocks noGrp="1"/>
          </p:cNvGraphicFramePr>
          <p:nvPr>
            <p:ph type="dgm" sz="quarter" idx="15"/>
            <p:extLst>
              <p:ext uri="{D42A27DB-BD31-4B8C-83A1-F6EECF244321}">
                <p14:modId xmlns:p14="http://schemas.microsoft.com/office/powerpoint/2010/main" val="1932322694"/>
              </p:ext>
            </p:extLst>
          </p:nvPr>
        </p:nvGraphicFramePr>
        <p:xfrm>
          <a:off x="523875" y="1557688"/>
          <a:ext cx="11171236" cy="4211320"/>
        </p:xfrm>
        <a:graphic>
          <a:graphicData uri="http://schemas.openxmlformats.org/drawingml/2006/table">
            <a:tbl>
              <a:tblPr firstRow="1" bandRow="1">
                <a:tableStyleId>{5C22544A-7EE6-4342-B048-85BDC9FD1C3A}</a:tableStyleId>
              </a:tblPr>
              <a:tblGrid>
                <a:gridCol w="1926771">
                  <a:extLst>
                    <a:ext uri="{9D8B030D-6E8A-4147-A177-3AD203B41FA5}">
                      <a16:colId xmlns:a16="http://schemas.microsoft.com/office/drawing/2014/main" val="1460504458"/>
                    </a:ext>
                  </a:extLst>
                </a:gridCol>
                <a:gridCol w="2743200">
                  <a:extLst>
                    <a:ext uri="{9D8B030D-6E8A-4147-A177-3AD203B41FA5}">
                      <a16:colId xmlns:a16="http://schemas.microsoft.com/office/drawing/2014/main" val="511645096"/>
                    </a:ext>
                  </a:extLst>
                </a:gridCol>
                <a:gridCol w="3708455">
                  <a:extLst>
                    <a:ext uri="{9D8B030D-6E8A-4147-A177-3AD203B41FA5}">
                      <a16:colId xmlns:a16="http://schemas.microsoft.com/office/drawing/2014/main" val="2887990184"/>
                    </a:ext>
                  </a:extLst>
                </a:gridCol>
                <a:gridCol w="2792810">
                  <a:extLst>
                    <a:ext uri="{9D8B030D-6E8A-4147-A177-3AD203B41FA5}">
                      <a16:colId xmlns:a16="http://schemas.microsoft.com/office/drawing/2014/main" val="1340803102"/>
                    </a:ext>
                  </a:extLst>
                </a:gridCol>
              </a:tblGrid>
              <a:tr h="370840">
                <a:tc>
                  <a:txBody>
                    <a:bodyPr/>
                    <a:lstStyle/>
                    <a:p>
                      <a:r>
                        <a:rPr lang="en-US" dirty="0"/>
                        <a:t>Measure Type </a:t>
                      </a:r>
                    </a:p>
                  </a:txBody>
                  <a:tcPr/>
                </a:tc>
                <a:tc>
                  <a:txBody>
                    <a:bodyPr/>
                    <a:lstStyle/>
                    <a:p>
                      <a:r>
                        <a:rPr lang="en-US" dirty="0"/>
                        <a:t>Measure Name </a:t>
                      </a:r>
                      <a:endParaRPr lang="en-US" sz="900" b="0" dirty="0"/>
                    </a:p>
                  </a:txBody>
                  <a:tcPr/>
                </a:tc>
                <a:tc>
                  <a:txBody>
                    <a:bodyPr/>
                    <a:lstStyle/>
                    <a:p>
                      <a:r>
                        <a:rPr lang="en-US" dirty="0"/>
                        <a:t>Operational Definition </a:t>
                      </a:r>
                    </a:p>
                  </a:txBody>
                  <a:tcPr/>
                </a:tc>
                <a:tc>
                  <a:txBody>
                    <a:bodyPr/>
                    <a:lstStyle/>
                    <a:p>
                      <a:r>
                        <a:rPr lang="en-US" dirty="0"/>
                        <a:t>Data Collection Plan </a:t>
                      </a:r>
                    </a:p>
                  </a:txBody>
                  <a:tcPr/>
                </a:tc>
                <a:extLst>
                  <a:ext uri="{0D108BD9-81ED-4DB2-BD59-A6C34878D82A}">
                    <a16:rowId xmlns:a16="http://schemas.microsoft.com/office/drawing/2014/main" val="585449219"/>
                  </a:ext>
                </a:extLst>
              </a:tr>
              <a:tr h="370840">
                <a:tc>
                  <a:txBody>
                    <a:bodyPr/>
                    <a:lstStyle/>
                    <a:p>
                      <a:r>
                        <a:rPr lang="en-US" sz="1200" dirty="0"/>
                        <a:t>Outcome </a:t>
                      </a:r>
                    </a:p>
                  </a:txBody>
                  <a:tcPr/>
                </a:tc>
                <a:tc>
                  <a:txBody>
                    <a:bodyPr/>
                    <a:lstStyle/>
                    <a:p>
                      <a:r>
                        <a:rPr lang="en-US" sz="1200" dirty="0"/>
                        <a:t>BLMK </a:t>
                      </a:r>
                      <a:r>
                        <a:rPr lang="en-US" sz="1200" dirty="0" err="1"/>
                        <a:t>LeDeR</a:t>
                      </a:r>
                      <a:r>
                        <a:rPr lang="en-US" sz="1200" dirty="0"/>
                        <a:t> reviews </a:t>
                      </a:r>
                    </a:p>
                  </a:txBody>
                  <a:tcPr/>
                </a:tc>
                <a:tc>
                  <a:txBody>
                    <a:bodyPr/>
                    <a:lstStyle/>
                    <a:p>
                      <a:pPr lvl="0">
                        <a:buNone/>
                      </a:pPr>
                      <a:r>
                        <a:rPr lang="en-US" sz="1200" dirty="0"/>
                        <a:t>100% of all BLMK </a:t>
                      </a:r>
                      <a:r>
                        <a:rPr lang="en-US" sz="1200" dirty="0" err="1"/>
                        <a:t>LeDeR</a:t>
                      </a:r>
                      <a:r>
                        <a:rPr lang="en-US" sz="1200" dirty="0"/>
                        <a:t> reviews to be completed within 6 months from notification of death</a:t>
                      </a:r>
                    </a:p>
                  </a:txBody>
                  <a:tcPr/>
                </a:tc>
                <a:tc>
                  <a:txBody>
                    <a:bodyPr/>
                    <a:lstStyle/>
                    <a:p>
                      <a:r>
                        <a:rPr lang="en-US" sz="1200" dirty="0"/>
                        <a:t>Collected through the BLMK </a:t>
                      </a:r>
                      <a:r>
                        <a:rPr lang="en-US" sz="1200" dirty="0" err="1"/>
                        <a:t>LeDeR</a:t>
                      </a:r>
                      <a:r>
                        <a:rPr lang="en-US" sz="1200" dirty="0"/>
                        <a:t> </a:t>
                      </a:r>
                      <a:r>
                        <a:rPr lang="en-US" sz="1200" dirty="0" err="1"/>
                        <a:t>programme</a:t>
                      </a:r>
                      <a:r>
                        <a:rPr lang="en-US" sz="1200" dirty="0"/>
                        <a:t> that is reported into the BLMK TCP Board</a:t>
                      </a:r>
                    </a:p>
                  </a:txBody>
                  <a:tcPr/>
                </a:tc>
                <a:extLst>
                  <a:ext uri="{0D108BD9-81ED-4DB2-BD59-A6C34878D82A}">
                    <a16:rowId xmlns:a16="http://schemas.microsoft.com/office/drawing/2014/main" val="868577208"/>
                  </a:ext>
                </a:extLst>
              </a:tr>
              <a:tr h="370840">
                <a:tc>
                  <a:txBody>
                    <a:bodyPr/>
                    <a:lstStyle/>
                    <a:p>
                      <a:r>
                        <a:rPr lang="en-US" sz="1200" dirty="0"/>
                        <a:t>Outcome</a:t>
                      </a:r>
                    </a:p>
                  </a:txBody>
                  <a:tcPr/>
                </a:tc>
                <a:tc>
                  <a:txBody>
                    <a:bodyPr/>
                    <a:lstStyle/>
                    <a:p>
                      <a:r>
                        <a:rPr lang="en-US" sz="1200" dirty="0"/>
                        <a:t>Premature deaths of people with learning disabilities &amp; autistic people </a:t>
                      </a:r>
                    </a:p>
                  </a:txBody>
                  <a:tcPr/>
                </a:tc>
                <a:tc>
                  <a:txBody>
                    <a:bodyPr/>
                    <a:lstStyle/>
                    <a:p>
                      <a:r>
                        <a:rPr lang="en-US" sz="1200" dirty="0"/>
                        <a:t>Retrospective: Adopt the Markov Model to </a:t>
                      </a:r>
                      <a:r>
                        <a:rPr lang="en-US" sz="1200" b="0" i="0" u="none" strike="noStrike" noProof="0" dirty="0">
                          <a:latin typeface="Arial"/>
                        </a:rPr>
                        <a:t>measure progressive diseases, and the cost effectivity of health care provided to a given population. </a:t>
                      </a:r>
                      <a:endParaRPr lang="en-US" sz="1200"/>
                    </a:p>
                  </a:txBody>
                  <a:tcPr/>
                </a:tc>
                <a:tc>
                  <a:txBody>
                    <a:bodyPr/>
                    <a:lstStyle/>
                    <a:p>
                      <a:r>
                        <a:rPr lang="en-US" sz="1200" dirty="0"/>
                        <a:t>BLMK </a:t>
                      </a:r>
                      <a:r>
                        <a:rPr lang="en-US" sz="1200" dirty="0" err="1"/>
                        <a:t>LeDeR</a:t>
                      </a:r>
                      <a:r>
                        <a:rPr lang="en-US" sz="1200" dirty="0"/>
                        <a:t> </a:t>
                      </a:r>
                      <a:r>
                        <a:rPr lang="en-US" sz="1200" dirty="0" err="1"/>
                        <a:t>programme</a:t>
                      </a:r>
                      <a:r>
                        <a:rPr lang="en-US" sz="1200" dirty="0"/>
                        <a:t> annual report </a:t>
                      </a:r>
                    </a:p>
                  </a:txBody>
                  <a:tcPr/>
                </a:tc>
                <a:extLst>
                  <a:ext uri="{0D108BD9-81ED-4DB2-BD59-A6C34878D82A}">
                    <a16:rowId xmlns:a16="http://schemas.microsoft.com/office/drawing/2014/main" val="2013437041"/>
                  </a:ext>
                </a:extLst>
              </a:tr>
              <a:tr h="370840">
                <a:tc>
                  <a:txBody>
                    <a:bodyPr/>
                    <a:lstStyle/>
                    <a:p>
                      <a:r>
                        <a:rPr lang="en-US" sz="1200" dirty="0"/>
                        <a:t>Process</a:t>
                      </a:r>
                    </a:p>
                  </a:txBody>
                  <a:tcPr/>
                </a:tc>
                <a:tc>
                  <a:txBody>
                    <a:bodyPr/>
                    <a:lstStyle/>
                    <a:p>
                      <a:r>
                        <a:rPr lang="en-US" sz="1200" dirty="0"/>
                        <a:t>LD Annual Health Checks (AHC)  `</a:t>
                      </a:r>
                    </a:p>
                  </a:txBody>
                  <a:tcPr/>
                </a:tc>
                <a:tc>
                  <a:txBody>
                    <a:bodyPr/>
                    <a:lstStyle/>
                    <a:p>
                      <a:r>
                        <a:rPr lang="en-US" sz="1200" dirty="0"/>
                        <a:t>Increase the % of people with learning disabilities having received an AHC from 75% to 78% by 2024/25 </a:t>
                      </a:r>
                    </a:p>
                  </a:txBody>
                  <a:tcPr/>
                </a:tc>
                <a:tc>
                  <a:txBody>
                    <a:bodyPr/>
                    <a:lstStyle/>
                    <a:p>
                      <a:r>
                        <a:rPr lang="en-US" sz="1200" dirty="0"/>
                        <a:t>SystemOne reporting data that is reported into the BLMK LD AHC steering group and TCP board</a:t>
                      </a:r>
                    </a:p>
                  </a:txBody>
                  <a:tcPr/>
                </a:tc>
                <a:extLst>
                  <a:ext uri="{0D108BD9-81ED-4DB2-BD59-A6C34878D82A}">
                    <a16:rowId xmlns:a16="http://schemas.microsoft.com/office/drawing/2014/main" val="1017157389"/>
                  </a:ext>
                </a:extLst>
              </a:tr>
              <a:tr h="370839">
                <a:tc>
                  <a:txBody>
                    <a:bodyPr/>
                    <a:lstStyle/>
                    <a:p>
                      <a:pPr lvl="0">
                        <a:buNone/>
                      </a:pPr>
                      <a:r>
                        <a:rPr lang="en-US" sz="1200" dirty="0"/>
                        <a:t>Process </a:t>
                      </a:r>
                    </a:p>
                  </a:txBody>
                  <a:tcPr/>
                </a:tc>
                <a:tc>
                  <a:txBody>
                    <a:bodyPr/>
                    <a:lstStyle/>
                    <a:p>
                      <a:pPr lvl="0">
                        <a:buNone/>
                      </a:pPr>
                      <a:r>
                        <a:rPr lang="en-US" sz="1200" dirty="0"/>
                        <a:t>Emerging themes from the BLMK </a:t>
                      </a:r>
                      <a:r>
                        <a:rPr lang="en-US" sz="1200" dirty="0" err="1"/>
                        <a:t>LeDeR</a:t>
                      </a:r>
                      <a:r>
                        <a:rPr lang="en-US" sz="1200" dirty="0"/>
                        <a:t> report 2022</a:t>
                      </a:r>
                    </a:p>
                  </a:txBody>
                  <a:tcPr/>
                </a:tc>
                <a:tc>
                  <a:txBody>
                    <a:bodyPr/>
                    <a:lstStyle/>
                    <a:p>
                      <a:pPr lvl="0">
                        <a:buNone/>
                      </a:pPr>
                      <a:r>
                        <a:rPr lang="en-US" sz="1200" dirty="0"/>
                        <a:t>Reduce the number of deaths reported in hospital from 78% to 76% by 2024/25</a:t>
                      </a:r>
                    </a:p>
                  </a:txBody>
                  <a:tcPr/>
                </a:tc>
                <a:tc>
                  <a:txBody>
                    <a:bodyPr/>
                    <a:lstStyle/>
                    <a:p>
                      <a:pPr lvl="0">
                        <a:buNone/>
                      </a:pPr>
                      <a:r>
                        <a:rPr lang="en-US" sz="1200" dirty="0"/>
                        <a:t>BLMK </a:t>
                      </a:r>
                      <a:r>
                        <a:rPr lang="en-US" sz="1200" dirty="0" err="1"/>
                        <a:t>LeDeR</a:t>
                      </a:r>
                      <a:r>
                        <a:rPr lang="en-US" sz="1200" dirty="0"/>
                        <a:t> </a:t>
                      </a:r>
                      <a:r>
                        <a:rPr lang="en-US" sz="1200" dirty="0" err="1"/>
                        <a:t>programme</a:t>
                      </a:r>
                      <a:r>
                        <a:rPr lang="en-US" sz="1200" dirty="0"/>
                        <a:t> annual report </a:t>
                      </a:r>
                    </a:p>
                  </a:txBody>
                  <a:tcPr/>
                </a:tc>
                <a:extLst>
                  <a:ext uri="{0D108BD9-81ED-4DB2-BD59-A6C34878D82A}">
                    <a16:rowId xmlns:a16="http://schemas.microsoft.com/office/drawing/2014/main" val="1369024960"/>
                  </a:ext>
                </a:extLst>
              </a:tr>
              <a:tr h="370838">
                <a:tc>
                  <a:txBody>
                    <a:bodyPr/>
                    <a:lstStyle/>
                    <a:p>
                      <a:pPr lvl="0">
                        <a:buNone/>
                      </a:pPr>
                      <a:r>
                        <a:rPr lang="en-US" sz="1200" dirty="0"/>
                        <a:t>Outcome </a:t>
                      </a:r>
                    </a:p>
                  </a:txBody>
                  <a:tcPr/>
                </a:tc>
                <a:tc>
                  <a:txBody>
                    <a:bodyPr/>
                    <a:lstStyle/>
                    <a:p>
                      <a:pPr lvl="0">
                        <a:buNone/>
                      </a:pPr>
                      <a:r>
                        <a:rPr lang="en-US" sz="1200" dirty="0"/>
                        <a:t>Care &amp; Treatment Reviews (CTR) </a:t>
                      </a:r>
                    </a:p>
                  </a:txBody>
                  <a:tcPr/>
                </a:tc>
                <a:tc>
                  <a:txBody>
                    <a:bodyPr/>
                    <a:lstStyle/>
                    <a:p>
                      <a:pPr lvl="0">
                        <a:buNone/>
                      </a:pPr>
                      <a:r>
                        <a:rPr lang="en-US" sz="1200" dirty="0"/>
                        <a:t>CTR to be offered to all people with learning disabilities and / or autism within 4 weeks of admission into a mental health inpatient provision where no community CTR took place </a:t>
                      </a:r>
                    </a:p>
                  </a:txBody>
                  <a:tcPr/>
                </a:tc>
                <a:tc>
                  <a:txBody>
                    <a:bodyPr/>
                    <a:lstStyle/>
                    <a:p>
                      <a:pPr lvl="0">
                        <a:buNone/>
                      </a:pPr>
                      <a:r>
                        <a:rPr lang="en-US" sz="1200" dirty="0"/>
                        <a:t>Assuring Transformation (AT) database </a:t>
                      </a:r>
                    </a:p>
                  </a:txBody>
                  <a:tcPr/>
                </a:tc>
                <a:extLst>
                  <a:ext uri="{0D108BD9-81ED-4DB2-BD59-A6C34878D82A}">
                    <a16:rowId xmlns:a16="http://schemas.microsoft.com/office/drawing/2014/main" val="427665273"/>
                  </a:ext>
                </a:extLst>
              </a:tr>
              <a:tr h="370838">
                <a:tc>
                  <a:txBody>
                    <a:bodyPr/>
                    <a:lstStyle/>
                    <a:p>
                      <a:pPr lvl="0">
                        <a:buNone/>
                      </a:pPr>
                      <a:r>
                        <a:rPr lang="en-US" sz="1200" dirty="0"/>
                        <a:t>Outcome </a:t>
                      </a:r>
                    </a:p>
                  </a:txBody>
                  <a:tcPr/>
                </a:tc>
                <a:tc>
                  <a:txBody>
                    <a:bodyPr/>
                    <a:lstStyle/>
                    <a:p>
                      <a:pPr lvl="0">
                        <a:buNone/>
                      </a:pPr>
                      <a:r>
                        <a:rPr lang="en-US" sz="1200" dirty="0"/>
                        <a:t>Diabetes </a:t>
                      </a:r>
                    </a:p>
                  </a:txBody>
                  <a:tcPr/>
                </a:tc>
                <a:tc>
                  <a:txBody>
                    <a:bodyPr/>
                    <a:lstStyle/>
                    <a:p>
                      <a:pPr lvl="0">
                        <a:buNone/>
                      </a:pPr>
                      <a:r>
                        <a:rPr lang="en-US" sz="1200" dirty="0"/>
                        <a:t>Adults living with Type 2 diabetes who have a learning disability or autism to achieve better long-term health outcomes, in relation to their diabetes   </a:t>
                      </a:r>
                    </a:p>
                  </a:txBody>
                  <a:tcPr/>
                </a:tc>
                <a:tc>
                  <a:txBody>
                    <a:bodyPr/>
                    <a:lstStyle/>
                    <a:p>
                      <a:pPr lvl="0">
                        <a:buNone/>
                      </a:pPr>
                      <a:r>
                        <a:rPr lang="en-US" sz="1200" dirty="0"/>
                        <a:t>Engagement and co-production through the 'BLMK Equalities Link Worker' pilot project </a:t>
                      </a:r>
                    </a:p>
                  </a:txBody>
                  <a:tcPr/>
                </a:tc>
                <a:extLst>
                  <a:ext uri="{0D108BD9-81ED-4DB2-BD59-A6C34878D82A}">
                    <a16:rowId xmlns:a16="http://schemas.microsoft.com/office/drawing/2014/main" val="1183944654"/>
                  </a:ext>
                </a:extLst>
              </a:tr>
            </a:tbl>
          </a:graphicData>
        </a:graphic>
      </p:graphicFrame>
      <p:sp>
        <p:nvSpPr>
          <p:cNvPr id="5" name="Footer Placeholder 4">
            <a:extLst>
              <a:ext uri="{FF2B5EF4-FFF2-40B4-BE49-F238E27FC236}">
                <a16:creationId xmlns:a16="http://schemas.microsoft.com/office/drawing/2014/main" id="{66DFB17D-7205-58DC-7480-D45C9B425914}"/>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6" name="Slide Number Placeholder 5">
            <a:extLst>
              <a:ext uri="{FF2B5EF4-FFF2-40B4-BE49-F238E27FC236}">
                <a16:creationId xmlns:a16="http://schemas.microsoft.com/office/drawing/2014/main" id="{C416070F-D3FB-462C-BD30-6DA74DD26411}"/>
              </a:ext>
            </a:extLst>
          </p:cNvPr>
          <p:cNvSpPr>
            <a:spLocks noGrp="1"/>
          </p:cNvSpPr>
          <p:nvPr>
            <p:ph type="sldNum" sz="quarter" idx="12"/>
          </p:nvPr>
        </p:nvSpPr>
        <p:spPr/>
        <p:txBody>
          <a:bodyPr/>
          <a:lstStyle/>
          <a:p>
            <a:fld id="{30A60DCE-9105-48A5-8A92-25C9283756D1}" type="slidenum">
              <a:rPr lang="en-GB" smtClean="0"/>
              <a:pPr/>
              <a:t>34</a:t>
            </a:fld>
            <a:endParaRPr lang="en-GB"/>
          </a:p>
        </p:txBody>
      </p:sp>
    </p:spTree>
    <p:extLst>
      <p:ext uri="{BB962C8B-B14F-4D97-AF65-F5344CB8AC3E}">
        <p14:creationId xmlns:p14="http://schemas.microsoft.com/office/powerpoint/2010/main" val="30540925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A447B-5739-50A0-CCDE-8729E8B55FFD}"/>
              </a:ext>
            </a:extLst>
          </p:cNvPr>
          <p:cNvSpPr>
            <a:spLocks noGrp="1"/>
          </p:cNvSpPr>
          <p:nvPr>
            <p:ph type="title"/>
          </p:nvPr>
        </p:nvSpPr>
        <p:spPr/>
        <p:txBody>
          <a:bodyPr/>
          <a:lstStyle/>
          <a:p>
            <a:r>
              <a:rPr lang="en-US">
                <a:cs typeface="Arial"/>
              </a:rPr>
              <a:t>Measurement Plan continued ...</a:t>
            </a:r>
            <a:endParaRPr lang="en-US"/>
          </a:p>
        </p:txBody>
      </p:sp>
      <p:graphicFrame>
        <p:nvGraphicFramePr>
          <p:cNvPr id="7" name="Table 7">
            <a:extLst>
              <a:ext uri="{FF2B5EF4-FFF2-40B4-BE49-F238E27FC236}">
                <a16:creationId xmlns:a16="http://schemas.microsoft.com/office/drawing/2014/main" id="{9A21CC08-5BA2-7882-0226-4EB30E6EBEAF}"/>
              </a:ext>
            </a:extLst>
          </p:cNvPr>
          <p:cNvGraphicFramePr>
            <a:graphicFrameLocks noGrp="1"/>
          </p:cNvGraphicFramePr>
          <p:nvPr>
            <p:ph idx="1"/>
            <p:extLst>
              <p:ext uri="{D42A27DB-BD31-4B8C-83A1-F6EECF244321}">
                <p14:modId xmlns:p14="http://schemas.microsoft.com/office/powerpoint/2010/main" val="3644810246"/>
              </p:ext>
            </p:extLst>
          </p:nvPr>
        </p:nvGraphicFramePr>
        <p:xfrm>
          <a:off x="523875" y="1626961"/>
          <a:ext cx="11171234" cy="4668520"/>
        </p:xfrm>
        <a:graphic>
          <a:graphicData uri="http://schemas.openxmlformats.org/drawingml/2006/table">
            <a:tbl>
              <a:tblPr firstRow="1" bandRow="1">
                <a:tableStyleId>{5C22544A-7EE6-4342-B048-85BDC9FD1C3A}</a:tableStyleId>
              </a:tblPr>
              <a:tblGrid>
                <a:gridCol w="1943100">
                  <a:extLst>
                    <a:ext uri="{9D8B030D-6E8A-4147-A177-3AD203B41FA5}">
                      <a16:colId xmlns:a16="http://schemas.microsoft.com/office/drawing/2014/main" val="560481645"/>
                    </a:ext>
                  </a:extLst>
                </a:gridCol>
                <a:gridCol w="3233057">
                  <a:extLst>
                    <a:ext uri="{9D8B030D-6E8A-4147-A177-3AD203B41FA5}">
                      <a16:colId xmlns:a16="http://schemas.microsoft.com/office/drawing/2014/main" val="3626719455"/>
                    </a:ext>
                  </a:extLst>
                </a:gridCol>
                <a:gridCol w="3202268">
                  <a:extLst>
                    <a:ext uri="{9D8B030D-6E8A-4147-A177-3AD203B41FA5}">
                      <a16:colId xmlns:a16="http://schemas.microsoft.com/office/drawing/2014/main" val="581532253"/>
                    </a:ext>
                  </a:extLst>
                </a:gridCol>
                <a:gridCol w="2792809">
                  <a:extLst>
                    <a:ext uri="{9D8B030D-6E8A-4147-A177-3AD203B41FA5}">
                      <a16:colId xmlns:a16="http://schemas.microsoft.com/office/drawing/2014/main" val="1933283445"/>
                    </a:ext>
                  </a:extLst>
                </a:gridCol>
              </a:tblGrid>
              <a:tr h="370840">
                <a:tc>
                  <a:txBody>
                    <a:bodyPr/>
                    <a:lstStyle/>
                    <a:p>
                      <a:r>
                        <a:rPr lang="en-US" sz="1800"/>
                        <a:t>Measure Type </a:t>
                      </a:r>
                    </a:p>
                  </a:txBody>
                  <a:tcPr/>
                </a:tc>
                <a:tc>
                  <a:txBody>
                    <a:bodyPr/>
                    <a:lstStyle/>
                    <a:p>
                      <a:r>
                        <a:rPr lang="en-US" sz="1800"/>
                        <a:t>Measure Name </a:t>
                      </a:r>
                    </a:p>
                  </a:txBody>
                  <a:tcPr/>
                </a:tc>
                <a:tc>
                  <a:txBody>
                    <a:bodyPr/>
                    <a:lstStyle/>
                    <a:p>
                      <a:r>
                        <a:rPr lang="en-US" sz="1800"/>
                        <a:t>Operational Definition </a:t>
                      </a:r>
                    </a:p>
                  </a:txBody>
                  <a:tcPr/>
                </a:tc>
                <a:tc>
                  <a:txBody>
                    <a:bodyPr/>
                    <a:lstStyle/>
                    <a:p>
                      <a:r>
                        <a:rPr lang="en-US" sz="1800"/>
                        <a:t>Data Collection Plan </a:t>
                      </a:r>
                    </a:p>
                  </a:txBody>
                  <a:tcPr/>
                </a:tc>
                <a:extLst>
                  <a:ext uri="{0D108BD9-81ED-4DB2-BD59-A6C34878D82A}">
                    <a16:rowId xmlns:a16="http://schemas.microsoft.com/office/drawing/2014/main" val="2601718391"/>
                  </a:ext>
                </a:extLst>
              </a:tr>
              <a:tr h="370840">
                <a:tc>
                  <a:txBody>
                    <a:bodyPr/>
                    <a:lstStyle/>
                    <a:p>
                      <a:r>
                        <a:rPr lang="en-US" sz="1200"/>
                        <a:t>Process </a:t>
                      </a:r>
                    </a:p>
                  </a:txBody>
                  <a:tcPr/>
                </a:tc>
                <a:tc>
                  <a:txBody>
                    <a:bodyPr/>
                    <a:lstStyle/>
                    <a:p>
                      <a:r>
                        <a:rPr lang="en-US" sz="1200"/>
                        <a:t>Learning Disability registers </a:t>
                      </a:r>
                    </a:p>
                  </a:txBody>
                  <a:tcPr/>
                </a:tc>
                <a:tc>
                  <a:txBody>
                    <a:bodyPr/>
                    <a:lstStyle/>
                    <a:p>
                      <a:r>
                        <a:rPr lang="en-US" sz="1200"/>
                        <a:t>Increase the number of people reported on the learning disability register with known severity of learning disability stratification (mild, moderate, severe, profound) </a:t>
                      </a:r>
                    </a:p>
                  </a:txBody>
                  <a:tcPr/>
                </a:tc>
                <a:tc>
                  <a:txBody>
                    <a:bodyPr/>
                    <a:lstStyle/>
                    <a:p>
                      <a:r>
                        <a:rPr lang="en-US" sz="1200"/>
                        <a:t>SystemOne data, reported into the LD AHC steering group and BLMK TCP board </a:t>
                      </a:r>
                    </a:p>
                  </a:txBody>
                  <a:tcPr/>
                </a:tc>
                <a:extLst>
                  <a:ext uri="{0D108BD9-81ED-4DB2-BD59-A6C34878D82A}">
                    <a16:rowId xmlns:a16="http://schemas.microsoft.com/office/drawing/2014/main" val="1030739463"/>
                  </a:ext>
                </a:extLst>
              </a:tr>
              <a:tr h="370840">
                <a:tc>
                  <a:txBody>
                    <a:bodyPr/>
                    <a:lstStyle/>
                    <a:p>
                      <a:r>
                        <a:rPr lang="en-US" sz="1200"/>
                        <a:t>Outcome </a:t>
                      </a:r>
                    </a:p>
                  </a:txBody>
                  <a:tcPr/>
                </a:tc>
                <a:tc>
                  <a:txBody>
                    <a:bodyPr/>
                    <a:lstStyle/>
                    <a:p>
                      <a:r>
                        <a:rPr lang="en-US" sz="1200"/>
                        <a:t>Improved communication – Weight Management Services </a:t>
                      </a:r>
                    </a:p>
                  </a:txBody>
                  <a:tcPr/>
                </a:tc>
                <a:tc>
                  <a:txBody>
                    <a:bodyPr/>
                    <a:lstStyle/>
                    <a:p>
                      <a:r>
                        <a:rPr lang="en-US" sz="1200"/>
                        <a:t>Supporting patients with a learning disability and family / carers to feel better informed of their journey through Tier 3 and 4 weight management services in BLMK  </a:t>
                      </a:r>
                    </a:p>
                  </a:txBody>
                  <a:tcPr/>
                </a:tc>
                <a:tc>
                  <a:txBody>
                    <a:bodyPr/>
                    <a:lstStyle/>
                    <a:p>
                      <a:pPr lvl="0">
                        <a:buNone/>
                      </a:pPr>
                      <a:r>
                        <a:rPr lang="en-US" sz="1200" b="0" i="0" u="none" strike="noStrike" noProof="0">
                          <a:solidFill>
                            <a:srgbClr val="000000"/>
                          </a:solidFill>
                          <a:latin typeface="Arial"/>
                        </a:rPr>
                        <a:t>Ongoing engagement and co-production through the 'BLMK Equalities Link Worker' pilot project 2023/24 - 2024/25</a:t>
                      </a:r>
                      <a:endParaRPr lang="en-US"/>
                    </a:p>
                  </a:txBody>
                  <a:tcPr/>
                </a:tc>
                <a:extLst>
                  <a:ext uri="{0D108BD9-81ED-4DB2-BD59-A6C34878D82A}">
                    <a16:rowId xmlns:a16="http://schemas.microsoft.com/office/drawing/2014/main" val="1437052111"/>
                  </a:ext>
                </a:extLst>
              </a:tr>
              <a:tr h="370839">
                <a:tc>
                  <a:txBody>
                    <a:bodyPr/>
                    <a:lstStyle/>
                    <a:p>
                      <a:pPr lvl="0">
                        <a:buNone/>
                      </a:pPr>
                      <a:r>
                        <a:rPr lang="en-US" sz="1200"/>
                        <a:t>Process </a:t>
                      </a:r>
                    </a:p>
                  </a:txBody>
                  <a:tcPr/>
                </a:tc>
                <a:tc>
                  <a:txBody>
                    <a:bodyPr/>
                    <a:lstStyle/>
                    <a:p>
                      <a:pPr lvl="0">
                        <a:buNone/>
                      </a:pPr>
                      <a:r>
                        <a:rPr lang="en-US" sz="1200"/>
                        <a:t>Tier 3 Weight Management Service </a:t>
                      </a:r>
                    </a:p>
                  </a:txBody>
                  <a:tcPr/>
                </a:tc>
                <a:tc>
                  <a:txBody>
                    <a:bodyPr/>
                    <a:lstStyle/>
                    <a:p>
                      <a:pPr lvl="0">
                        <a:buNone/>
                      </a:pPr>
                      <a:r>
                        <a:rPr lang="en-US" sz="1200"/>
                        <a:t>Reduce the DNA rate by 5% for people with a learning disability and autistic people living with obesity who are due to attend Tier 3 weight management appointments in BLMK by 2024/25</a:t>
                      </a:r>
                    </a:p>
                  </a:txBody>
                  <a:tcPr/>
                </a:tc>
                <a:tc>
                  <a:txBody>
                    <a:bodyPr/>
                    <a:lstStyle/>
                    <a:p>
                      <a:pPr lvl="0">
                        <a:buNone/>
                      </a:pPr>
                      <a:r>
                        <a:rPr lang="en-US" sz="1200"/>
                        <a:t>Tier 3 weight management service. Link in with the lead commissioner to ascertain how this can be captured</a:t>
                      </a:r>
                    </a:p>
                  </a:txBody>
                  <a:tcPr/>
                </a:tc>
                <a:extLst>
                  <a:ext uri="{0D108BD9-81ED-4DB2-BD59-A6C34878D82A}">
                    <a16:rowId xmlns:a16="http://schemas.microsoft.com/office/drawing/2014/main" val="1153704957"/>
                  </a:ext>
                </a:extLst>
              </a:tr>
              <a:tr h="370838">
                <a:tc>
                  <a:txBody>
                    <a:bodyPr/>
                    <a:lstStyle/>
                    <a:p>
                      <a:pPr lvl="0">
                        <a:buNone/>
                      </a:pPr>
                      <a:r>
                        <a:rPr lang="en-US" sz="1200"/>
                        <a:t>Process </a:t>
                      </a:r>
                    </a:p>
                  </a:txBody>
                  <a:tcPr/>
                </a:tc>
                <a:tc>
                  <a:txBody>
                    <a:bodyPr/>
                    <a:lstStyle/>
                    <a:p>
                      <a:pPr lvl="0">
                        <a:buNone/>
                      </a:pPr>
                      <a:r>
                        <a:rPr lang="en-US" sz="1200"/>
                        <a:t>Advanced Care Plans – </a:t>
                      </a:r>
                      <a:r>
                        <a:rPr lang="en-US" sz="1200" err="1"/>
                        <a:t>LeDeR</a:t>
                      </a:r>
                      <a:r>
                        <a:rPr lang="en-US" sz="1200"/>
                        <a:t> </a:t>
                      </a:r>
                    </a:p>
                  </a:txBody>
                  <a:tcPr/>
                </a:tc>
                <a:tc>
                  <a:txBody>
                    <a:bodyPr/>
                    <a:lstStyle/>
                    <a:p>
                      <a:pPr lvl="0">
                        <a:buNone/>
                      </a:pPr>
                      <a:r>
                        <a:rPr lang="en-US" sz="1200"/>
                        <a:t>Increase the proportion of people with a learning disability and autistic people who have an advanced care plan in place from 22% to 25% by 2024/25</a:t>
                      </a:r>
                    </a:p>
                  </a:txBody>
                  <a:tcPr/>
                </a:tc>
                <a:tc>
                  <a:txBody>
                    <a:bodyPr/>
                    <a:lstStyle/>
                    <a:p>
                      <a:pPr lvl="0">
                        <a:buNone/>
                      </a:pPr>
                      <a:r>
                        <a:rPr lang="en-US" sz="1200" b="0" i="0" u="none" strike="noStrike" noProof="0">
                          <a:solidFill>
                            <a:srgbClr val="000000"/>
                          </a:solidFill>
                          <a:latin typeface="Arial"/>
                        </a:rPr>
                        <a:t>BLMK </a:t>
                      </a:r>
                      <a:r>
                        <a:rPr lang="en-US" sz="1200" b="0" i="0" u="none" strike="noStrike" noProof="0" err="1">
                          <a:solidFill>
                            <a:srgbClr val="000000"/>
                          </a:solidFill>
                          <a:latin typeface="Arial"/>
                        </a:rPr>
                        <a:t>LeDeR</a:t>
                      </a:r>
                      <a:r>
                        <a:rPr lang="en-US" sz="1200" b="0" i="0" u="none" strike="noStrike" noProof="0">
                          <a:solidFill>
                            <a:srgbClr val="000000"/>
                          </a:solidFill>
                          <a:latin typeface="Arial"/>
                        </a:rPr>
                        <a:t> </a:t>
                      </a:r>
                      <a:r>
                        <a:rPr lang="en-US" sz="1200" b="0" i="0" u="none" strike="noStrike" noProof="0" err="1">
                          <a:solidFill>
                            <a:srgbClr val="000000"/>
                          </a:solidFill>
                          <a:latin typeface="Arial"/>
                        </a:rPr>
                        <a:t>programme</a:t>
                      </a:r>
                      <a:r>
                        <a:rPr lang="en-US" sz="1200" b="0" i="0" u="none" strike="noStrike" noProof="0">
                          <a:solidFill>
                            <a:srgbClr val="000000"/>
                          </a:solidFill>
                          <a:latin typeface="Arial"/>
                        </a:rPr>
                        <a:t> annual report, check with the Bedfordshire and Milton Keynes Hospital Trusts </a:t>
                      </a:r>
                    </a:p>
                  </a:txBody>
                  <a:tcPr/>
                </a:tc>
                <a:extLst>
                  <a:ext uri="{0D108BD9-81ED-4DB2-BD59-A6C34878D82A}">
                    <a16:rowId xmlns:a16="http://schemas.microsoft.com/office/drawing/2014/main" val="3013651266"/>
                  </a:ext>
                </a:extLst>
              </a:tr>
              <a:tr h="370838">
                <a:tc>
                  <a:txBody>
                    <a:bodyPr/>
                    <a:lstStyle/>
                    <a:p>
                      <a:pPr lvl="0">
                        <a:buNone/>
                      </a:pPr>
                      <a:r>
                        <a:rPr lang="en-US" sz="1200"/>
                        <a:t>Balancing </a:t>
                      </a:r>
                    </a:p>
                  </a:txBody>
                  <a:tcPr/>
                </a:tc>
                <a:tc>
                  <a:txBody>
                    <a:bodyPr/>
                    <a:lstStyle/>
                    <a:p>
                      <a:pPr lvl="0">
                        <a:buNone/>
                      </a:pPr>
                      <a:r>
                        <a:rPr lang="en-US" sz="1200"/>
                        <a:t>CTR post discharge </a:t>
                      </a:r>
                    </a:p>
                  </a:txBody>
                  <a:tcPr/>
                </a:tc>
                <a:tc>
                  <a:txBody>
                    <a:bodyPr/>
                    <a:lstStyle/>
                    <a:p>
                      <a:pPr lvl="0">
                        <a:buNone/>
                      </a:pPr>
                      <a:r>
                        <a:rPr lang="en-US" sz="1200"/>
                        <a:t>CTR to be offered to all people with learning disabilities and autistic people within 6 weeks of discharge from a mental health inpatient provision </a:t>
                      </a:r>
                    </a:p>
                  </a:txBody>
                  <a:tcPr/>
                </a:tc>
                <a:tc>
                  <a:txBody>
                    <a:bodyPr/>
                    <a:lstStyle/>
                    <a:p>
                      <a:pPr lvl="0">
                        <a:buNone/>
                      </a:pPr>
                      <a:r>
                        <a:rPr lang="en-US" sz="1200" b="0" i="0" u="none" strike="noStrike" noProof="0">
                          <a:solidFill>
                            <a:srgbClr val="000000"/>
                          </a:solidFill>
                          <a:latin typeface="Arial"/>
                        </a:rPr>
                        <a:t>Assuring Transformation (AT) database </a:t>
                      </a:r>
                    </a:p>
                  </a:txBody>
                  <a:tcPr/>
                </a:tc>
                <a:extLst>
                  <a:ext uri="{0D108BD9-81ED-4DB2-BD59-A6C34878D82A}">
                    <a16:rowId xmlns:a16="http://schemas.microsoft.com/office/drawing/2014/main" val="2928120243"/>
                  </a:ext>
                </a:extLst>
              </a:tr>
            </a:tbl>
          </a:graphicData>
        </a:graphic>
      </p:graphicFrame>
      <p:sp>
        <p:nvSpPr>
          <p:cNvPr id="5" name="Footer Placeholder 4">
            <a:extLst>
              <a:ext uri="{FF2B5EF4-FFF2-40B4-BE49-F238E27FC236}">
                <a16:creationId xmlns:a16="http://schemas.microsoft.com/office/drawing/2014/main" id="{E1D3475D-EDFE-B2E8-8DD1-8B8C818D9B7F}"/>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6" name="Slide Number Placeholder 5">
            <a:extLst>
              <a:ext uri="{FF2B5EF4-FFF2-40B4-BE49-F238E27FC236}">
                <a16:creationId xmlns:a16="http://schemas.microsoft.com/office/drawing/2014/main" id="{82DA9EEF-B39B-327F-C6A2-74F49A0223C3}"/>
              </a:ext>
            </a:extLst>
          </p:cNvPr>
          <p:cNvSpPr>
            <a:spLocks noGrp="1"/>
          </p:cNvSpPr>
          <p:nvPr>
            <p:ph type="sldNum" sz="quarter" idx="12"/>
          </p:nvPr>
        </p:nvSpPr>
        <p:spPr/>
        <p:txBody>
          <a:bodyPr/>
          <a:lstStyle/>
          <a:p>
            <a:fld id="{30A60DCE-9105-48A5-8A92-25C9283756D1}" type="slidenum">
              <a:rPr lang="en-GB" smtClean="0"/>
              <a:pPr/>
              <a:t>35</a:t>
            </a:fld>
            <a:endParaRPr lang="en-GB"/>
          </a:p>
        </p:txBody>
      </p:sp>
    </p:spTree>
    <p:extLst>
      <p:ext uri="{BB962C8B-B14F-4D97-AF65-F5344CB8AC3E}">
        <p14:creationId xmlns:p14="http://schemas.microsoft.com/office/powerpoint/2010/main" val="31508616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05773-D48B-0C2D-C481-40CD75B8EB10}"/>
              </a:ext>
            </a:extLst>
          </p:cNvPr>
          <p:cNvSpPr>
            <a:spLocks noGrp="1"/>
          </p:cNvSpPr>
          <p:nvPr>
            <p:ph type="title"/>
          </p:nvPr>
        </p:nvSpPr>
        <p:spPr/>
        <p:txBody>
          <a:bodyPr/>
          <a:lstStyle/>
          <a:p>
            <a:r>
              <a:rPr lang="en-US">
                <a:cs typeface="Arial"/>
              </a:rPr>
              <a:t>Measurement Plan continued ...</a:t>
            </a:r>
            <a:endParaRPr lang="en-US"/>
          </a:p>
        </p:txBody>
      </p:sp>
      <p:graphicFrame>
        <p:nvGraphicFramePr>
          <p:cNvPr id="7" name="Table 7">
            <a:extLst>
              <a:ext uri="{FF2B5EF4-FFF2-40B4-BE49-F238E27FC236}">
                <a16:creationId xmlns:a16="http://schemas.microsoft.com/office/drawing/2014/main" id="{38375F34-18EA-69FE-D396-63A0950C7437}"/>
              </a:ext>
            </a:extLst>
          </p:cNvPr>
          <p:cNvGraphicFramePr>
            <a:graphicFrameLocks noGrp="1"/>
          </p:cNvGraphicFramePr>
          <p:nvPr>
            <p:ph idx="1"/>
            <p:extLst>
              <p:ext uri="{D42A27DB-BD31-4B8C-83A1-F6EECF244321}">
                <p14:modId xmlns:p14="http://schemas.microsoft.com/office/powerpoint/2010/main" val="3003741050"/>
              </p:ext>
            </p:extLst>
          </p:nvPr>
        </p:nvGraphicFramePr>
        <p:xfrm>
          <a:off x="523875" y="1844675"/>
          <a:ext cx="11171234" cy="3114040"/>
        </p:xfrm>
        <a:graphic>
          <a:graphicData uri="http://schemas.openxmlformats.org/drawingml/2006/table">
            <a:tbl>
              <a:tblPr firstRow="1" bandRow="1">
                <a:tableStyleId>{5C22544A-7EE6-4342-B048-85BDC9FD1C3A}</a:tableStyleId>
              </a:tblPr>
              <a:tblGrid>
                <a:gridCol w="1943100">
                  <a:extLst>
                    <a:ext uri="{9D8B030D-6E8A-4147-A177-3AD203B41FA5}">
                      <a16:colId xmlns:a16="http://schemas.microsoft.com/office/drawing/2014/main" val="237908665"/>
                    </a:ext>
                  </a:extLst>
                </a:gridCol>
                <a:gridCol w="2628900">
                  <a:extLst>
                    <a:ext uri="{9D8B030D-6E8A-4147-A177-3AD203B41FA5}">
                      <a16:colId xmlns:a16="http://schemas.microsoft.com/office/drawing/2014/main" val="1916234517"/>
                    </a:ext>
                  </a:extLst>
                </a:gridCol>
                <a:gridCol w="3806425">
                  <a:extLst>
                    <a:ext uri="{9D8B030D-6E8A-4147-A177-3AD203B41FA5}">
                      <a16:colId xmlns:a16="http://schemas.microsoft.com/office/drawing/2014/main" val="4087465670"/>
                    </a:ext>
                  </a:extLst>
                </a:gridCol>
                <a:gridCol w="2792809">
                  <a:extLst>
                    <a:ext uri="{9D8B030D-6E8A-4147-A177-3AD203B41FA5}">
                      <a16:colId xmlns:a16="http://schemas.microsoft.com/office/drawing/2014/main" val="1450068495"/>
                    </a:ext>
                  </a:extLst>
                </a:gridCol>
              </a:tblGrid>
              <a:tr h="370840">
                <a:tc>
                  <a:txBody>
                    <a:bodyPr/>
                    <a:lstStyle/>
                    <a:p>
                      <a:r>
                        <a:rPr lang="en-US" sz="1800"/>
                        <a:t>Measure Type </a:t>
                      </a:r>
                    </a:p>
                  </a:txBody>
                  <a:tcPr/>
                </a:tc>
                <a:tc>
                  <a:txBody>
                    <a:bodyPr/>
                    <a:lstStyle/>
                    <a:p>
                      <a:r>
                        <a:rPr lang="en-US" sz="1800"/>
                        <a:t>Measure Name </a:t>
                      </a:r>
                    </a:p>
                  </a:txBody>
                  <a:tcPr/>
                </a:tc>
                <a:tc>
                  <a:txBody>
                    <a:bodyPr/>
                    <a:lstStyle/>
                    <a:p>
                      <a:r>
                        <a:rPr lang="en-US" sz="1800"/>
                        <a:t>Operational Definition </a:t>
                      </a:r>
                    </a:p>
                  </a:txBody>
                  <a:tcPr/>
                </a:tc>
                <a:tc>
                  <a:txBody>
                    <a:bodyPr/>
                    <a:lstStyle/>
                    <a:p>
                      <a:r>
                        <a:rPr lang="en-US" sz="1800"/>
                        <a:t>Data Collection Plan </a:t>
                      </a:r>
                    </a:p>
                  </a:txBody>
                  <a:tcPr/>
                </a:tc>
                <a:extLst>
                  <a:ext uri="{0D108BD9-81ED-4DB2-BD59-A6C34878D82A}">
                    <a16:rowId xmlns:a16="http://schemas.microsoft.com/office/drawing/2014/main" val="1808195166"/>
                  </a:ext>
                </a:extLst>
              </a:tr>
              <a:tr h="370840">
                <a:tc>
                  <a:txBody>
                    <a:bodyPr/>
                    <a:lstStyle/>
                    <a:p>
                      <a:r>
                        <a:rPr lang="en-US" sz="1200"/>
                        <a:t>Process </a:t>
                      </a:r>
                    </a:p>
                  </a:txBody>
                  <a:tcPr/>
                </a:tc>
                <a:tc>
                  <a:txBody>
                    <a:bodyPr/>
                    <a:lstStyle/>
                    <a:p>
                      <a:r>
                        <a:rPr lang="en-US" sz="1200"/>
                        <a:t>Oliver McGowan training </a:t>
                      </a:r>
                    </a:p>
                  </a:txBody>
                  <a:tcPr/>
                </a:tc>
                <a:tc>
                  <a:txBody>
                    <a:bodyPr/>
                    <a:lstStyle/>
                    <a:p>
                      <a:r>
                        <a:rPr lang="en-US" sz="1200"/>
                        <a:t>10% of the health and care workforce across BLMK to have completed the Oliver McGowan training by March 2024 </a:t>
                      </a:r>
                    </a:p>
                  </a:txBody>
                  <a:tcPr/>
                </a:tc>
                <a:tc>
                  <a:txBody>
                    <a:bodyPr/>
                    <a:lstStyle/>
                    <a:p>
                      <a:r>
                        <a:rPr lang="en-US" sz="1200"/>
                        <a:t>Workforce lead for BLMK </a:t>
                      </a:r>
                    </a:p>
                  </a:txBody>
                  <a:tcPr/>
                </a:tc>
                <a:extLst>
                  <a:ext uri="{0D108BD9-81ED-4DB2-BD59-A6C34878D82A}">
                    <a16:rowId xmlns:a16="http://schemas.microsoft.com/office/drawing/2014/main" val="2475336863"/>
                  </a:ext>
                </a:extLst>
              </a:tr>
              <a:tr h="370839">
                <a:tc>
                  <a:txBody>
                    <a:bodyPr/>
                    <a:lstStyle/>
                    <a:p>
                      <a:pPr lvl="0">
                        <a:buNone/>
                      </a:pPr>
                      <a:r>
                        <a:rPr lang="en-US" sz="1200"/>
                        <a:t>Process </a:t>
                      </a:r>
                    </a:p>
                  </a:txBody>
                  <a:tcPr/>
                </a:tc>
                <a:tc>
                  <a:txBody>
                    <a:bodyPr/>
                    <a:lstStyle/>
                    <a:p>
                      <a:pPr lvl="0">
                        <a:buNone/>
                      </a:pPr>
                      <a:r>
                        <a:rPr lang="en-US" sz="1200"/>
                        <a:t>Cancer screening </a:t>
                      </a:r>
                    </a:p>
                  </a:txBody>
                  <a:tcPr/>
                </a:tc>
                <a:tc>
                  <a:txBody>
                    <a:bodyPr/>
                    <a:lstStyle/>
                    <a:p>
                      <a:pPr lvl="0">
                        <a:buNone/>
                      </a:pPr>
                      <a:r>
                        <a:rPr lang="en-US" sz="1200"/>
                        <a:t>Increase breast screening for people with learning disabilities of eligible age by 5% in 2024/25</a:t>
                      </a:r>
                    </a:p>
                  </a:txBody>
                  <a:tcPr/>
                </a:tc>
                <a:tc>
                  <a:txBody>
                    <a:bodyPr/>
                    <a:lstStyle/>
                    <a:p>
                      <a:pPr lvl="0">
                        <a:buNone/>
                      </a:pPr>
                      <a:r>
                        <a:rPr lang="en-US" sz="1200"/>
                        <a:t>SystemOne data </a:t>
                      </a:r>
                    </a:p>
                  </a:txBody>
                  <a:tcPr/>
                </a:tc>
                <a:extLst>
                  <a:ext uri="{0D108BD9-81ED-4DB2-BD59-A6C34878D82A}">
                    <a16:rowId xmlns:a16="http://schemas.microsoft.com/office/drawing/2014/main" val="3315821497"/>
                  </a:ext>
                </a:extLst>
              </a:tr>
              <a:tr h="370838">
                <a:tc>
                  <a:txBody>
                    <a:bodyPr/>
                    <a:lstStyle/>
                    <a:p>
                      <a:pPr lvl="0">
                        <a:buNone/>
                      </a:pPr>
                      <a:r>
                        <a:rPr lang="en-US" sz="1200"/>
                        <a:t>Balancing </a:t>
                      </a:r>
                    </a:p>
                  </a:txBody>
                  <a:tcPr/>
                </a:tc>
                <a:tc>
                  <a:txBody>
                    <a:bodyPr/>
                    <a:lstStyle/>
                    <a:p>
                      <a:pPr lvl="0">
                        <a:buNone/>
                      </a:pPr>
                      <a:r>
                        <a:rPr lang="en-US" sz="1200"/>
                        <a:t>Health Action Plans (HAP)</a:t>
                      </a:r>
                    </a:p>
                  </a:txBody>
                  <a:tcPr/>
                </a:tc>
                <a:tc>
                  <a:txBody>
                    <a:bodyPr/>
                    <a:lstStyle/>
                    <a:p>
                      <a:pPr lvl="0">
                        <a:buNone/>
                      </a:pPr>
                      <a:r>
                        <a:rPr lang="en-US" sz="1200"/>
                        <a:t>Increase the total number of people receiving an LDAHC on LD Register aged 14+ that received a HAP between April 2023 - March 2024 from 85% to 87% by 2024/25</a:t>
                      </a:r>
                    </a:p>
                  </a:txBody>
                  <a:tcPr/>
                </a:tc>
                <a:tc>
                  <a:txBody>
                    <a:bodyPr/>
                    <a:lstStyle/>
                    <a:p>
                      <a:pPr lvl="0">
                        <a:buNone/>
                      </a:pPr>
                      <a:r>
                        <a:rPr lang="en-US" sz="1200"/>
                        <a:t>SystemOne data reported into the Learning Disabilities Annual Health Check steering group and BLMK TCP board </a:t>
                      </a:r>
                    </a:p>
                  </a:txBody>
                  <a:tcPr/>
                </a:tc>
                <a:extLst>
                  <a:ext uri="{0D108BD9-81ED-4DB2-BD59-A6C34878D82A}">
                    <a16:rowId xmlns:a16="http://schemas.microsoft.com/office/drawing/2014/main" val="731013036"/>
                  </a:ext>
                </a:extLst>
              </a:tr>
              <a:tr h="370838">
                <a:tc>
                  <a:txBody>
                    <a:bodyPr/>
                    <a:lstStyle/>
                    <a:p>
                      <a:pPr lvl="0">
                        <a:buNone/>
                      </a:pPr>
                      <a:r>
                        <a:rPr lang="en-US" sz="1200"/>
                        <a:t>Process </a:t>
                      </a:r>
                    </a:p>
                  </a:txBody>
                  <a:tcPr/>
                </a:tc>
                <a:tc>
                  <a:txBody>
                    <a:bodyPr/>
                    <a:lstStyle/>
                    <a:p>
                      <a:pPr lvl="0">
                        <a:buNone/>
                      </a:pPr>
                      <a:r>
                        <a:rPr lang="en-US" sz="1200"/>
                        <a:t>Learning disability register protected characteristics </a:t>
                      </a:r>
                    </a:p>
                  </a:txBody>
                  <a:tcPr/>
                </a:tc>
                <a:tc>
                  <a:txBody>
                    <a:bodyPr/>
                    <a:lstStyle/>
                    <a:p>
                      <a:pPr lvl="0">
                        <a:buNone/>
                      </a:pPr>
                      <a:r>
                        <a:rPr lang="en-US" sz="1200"/>
                        <a:t>Increase the number of people on the learning disability register with known Equality Act 2010 protected characteristics (for example ethnicity, disability, sexual orientation)  </a:t>
                      </a:r>
                    </a:p>
                  </a:txBody>
                  <a:tcPr/>
                </a:tc>
                <a:tc>
                  <a:txBody>
                    <a:bodyPr/>
                    <a:lstStyle/>
                    <a:p>
                      <a:pPr lvl="0">
                        <a:buNone/>
                      </a:pPr>
                      <a:r>
                        <a:rPr lang="en-US" sz="1200" b="0" i="0" u="none" strike="noStrike" noProof="0">
                          <a:solidFill>
                            <a:srgbClr val="000000"/>
                          </a:solidFill>
                          <a:latin typeface="Arial"/>
                        </a:rPr>
                        <a:t>SystemOne data reported into the Learning Disabilities Annual Health Check steering group and BLMK TCP board</a:t>
                      </a:r>
                      <a:endParaRPr lang="en-US"/>
                    </a:p>
                  </a:txBody>
                  <a:tcPr/>
                </a:tc>
                <a:extLst>
                  <a:ext uri="{0D108BD9-81ED-4DB2-BD59-A6C34878D82A}">
                    <a16:rowId xmlns:a16="http://schemas.microsoft.com/office/drawing/2014/main" val="2964964969"/>
                  </a:ext>
                </a:extLst>
              </a:tr>
            </a:tbl>
          </a:graphicData>
        </a:graphic>
      </p:graphicFrame>
      <p:sp>
        <p:nvSpPr>
          <p:cNvPr id="5" name="Footer Placeholder 4">
            <a:extLst>
              <a:ext uri="{FF2B5EF4-FFF2-40B4-BE49-F238E27FC236}">
                <a16:creationId xmlns:a16="http://schemas.microsoft.com/office/drawing/2014/main" id="{961EC6A5-A3A8-8ED5-5C02-432EC2DE130C}"/>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6" name="Slide Number Placeholder 5">
            <a:extLst>
              <a:ext uri="{FF2B5EF4-FFF2-40B4-BE49-F238E27FC236}">
                <a16:creationId xmlns:a16="http://schemas.microsoft.com/office/drawing/2014/main" id="{B727CD46-DB4E-7801-F59D-7D60AE317C4C}"/>
              </a:ext>
            </a:extLst>
          </p:cNvPr>
          <p:cNvSpPr>
            <a:spLocks noGrp="1"/>
          </p:cNvSpPr>
          <p:nvPr>
            <p:ph type="sldNum" sz="quarter" idx="12"/>
          </p:nvPr>
        </p:nvSpPr>
        <p:spPr/>
        <p:txBody>
          <a:bodyPr/>
          <a:lstStyle/>
          <a:p>
            <a:fld id="{30A60DCE-9105-48A5-8A92-25C9283756D1}" type="slidenum">
              <a:rPr lang="en-GB" smtClean="0"/>
              <a:pPr/>
              <a:t>36</a:t>
            </a:fld>
            <a:endParaRPr lang="en-GB"/>
          </a:p>
        </p:txBody>
      </p:sp>
    </p:spTree>
    <p:extLst>
      <p:ext uri="{BB962C8B-B14F-4D97-AF65-F5344CB8AC3E}">
        <p14:creationId xmlns:p14="http://schemas.microsoft.com/office/powerpoint/2010/main" val="1230990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CC7C6-2E64-611B-7661-92401FDC00FF}"/>
              </a:ext>
            </a:extLst>
          </p:cNvPr>
          <p:cNvSpPr>
            <a:spLocks noGrp="1"/>
          </p:cNvSpPr>
          <p:nvPr>
            <p:ph type="title"/>
          </p:nvPr>
        </p:nvSpPr>
        <p:spPr/>
        <p:txBody>
          <a:bodyPr/>
          <a:lstStyle/>
          <a:p>
            <a:r>
              <a:rPr lang="en-GB"/>
              <a:t>Appendix: Language</a:t>
            </a:r>
          </a:p>
        </p:txBody>
      </p:sp>
      <p:sp>
        <p:nvSpPr>
          <p:cNvPr id="3" name="Content Placeholder 2">
            <a:extLst>
              <a:ext uri="{FF2B5EF4-FFF2-40B4-BE49-F238E27FC236}">
                <a16:creationId xmlns:a16="http://schemas.microsoft.com/office/drawing/2014/main" id="{75FFD1F0-FEA7-B8E1-0D53-EF080B4B6B95}"/>
              </a:ext>
            </a:extLst>
          </p:cNvPr>
          <p:cNvSpPr>
            <a:spLocks noGrp="1"/>
          </p:cNvSpPr>
          <p:nvPr>
            <p:ph idx="1"/>
          </p:nvPr>
        </p:nvSpPr>
        <p:spPr>
          <a:xfrm>
            <a:off x="523445" y="1709651"/>
            <a:ext cx="11172331" cy="4612063"/>
          </a:xfrm>
        </p:spPr>
        <p:txBody>
          <a:bodyPr vert="horz" lIns="0" tIns="0" rIns="0" bIns="0" rtlCol="0" anchor="t">
            <a:noAutofit/>
          </a:bodyPr>
          <a:lstStyle/>
          <a:p>
            <a:pPr>
              <a:buFont typeface="Wingdings" panose="020B0604020202020204" pitchFamily="34" charset="0"/>
              <a:buChar char="§"/>
            </a:pPr>
            <a:r>
              <a:rPr lang="en-GB" sz="1200"/>
              <a:t>Autism can mean many things to many people. There are several terms that different people and groups prefer to use, including; autistic spectrum disorder, autistic spectrum condition, autistic spectrum difference, has autism, is autistic and neurodiversity.</a:t>
            </a:r>
            <a:endParaRPr lang="en-US" sz="1200">
              <a:cs typeface="Arial"/>
            </a:endParaRPr>
          </a:p>
          <a:p>
            <a:pPr>
              <a:buFont typeface="Wingdings" panose="020B0604020202020204" pitchFamily="34" charset="0"/>
              <a:buChar char="§"/>
            </a:pPr>
            <a:r>
              <a:rPr lang="en-GB" sz="1200"/>
              <a:t>We have a person </a:t>
            </a:r>
            <a:r>
              <a:rPr lang="en-GB" sz="1200" err="1"/>
              <a:t>centered</a:t>
            </a:r>
            <a:r>
              <a:rPr lang="en-GB" sz="1200"/>
              <a:t> approach to communicating with individuals and will ask and follow your preferences. Autism Bedfordshire use ‘autistic’ in their published communications and materials as an umbrella term for all such terms, including Asperger’s syndrome. This is in line with the terminology adopted by the National Autistic Society.</a:t>
            </a:r>
            <a:endParaRPr lang="en-GB" sz="1200">
              <a:cs typeface="Arial"/>
            </a:endParaRPr>
          </a:p>
          <a:p>
            <a:pPr>
              <a:buFont typeface="Wingdings" panose="020B0604020202020204" pitchFamily="34" charset="0"/>
              <a:buChar char="§"/>
            </a:pPr>
            <a:r>
              <a:rPr lang="en-GB" sz="1200"/>
              <a:t>The National Autistic Society: What words do people prefer to use to describe people on the autism spectrum? ‘Autistic’?, ‘with autism’?, ‘has autism’? The language used is important because it embodies and can therefore help change attitudes towards autism.</a:t>
            </a:r>
            <a:endParaRPr lang="en-GB" sz="1200">
              <a:cs typeface="Arial" panose="020B0604020202020204"/>
            </a:endParaRPr>
          </a:p>
          <a:p>
            <a:pPr>
              <a:buFont typeface="Wingdings" panose="020B0604020202020204" pitchFamily="34" charset="0"/>
              <a:buChar char="§"/>
            </a:pPr>
            <a:r>
              <a:rPr lang="en-GB" sz="1200"/>
              <a:t>A piece of research published in the Autism journal in 2015 looked at the preferences of people on the autism spectrum, their families, friends and professionals around the language used to describe autism. The research was conducted by The National Autistic Society (NAS), the Royal College of GPs and the UCL Institute of Education. The findings confirmed that there is no single term that everyone prefers. However, they suggest a shift towards more positive and assertive language, particularly among autistic communities where autism is seen as integral to the person.</a:t>
            </a:r>
            <a:endParaRPr lang="en-GB" sz="1200">
              <a:cs typeface="Arial" panose="020B0604020202020204"/>
            </a:endParaRPr>
          </a:p>
          <a:p>
            <a:pPr>
              <a:buFont typeface="Wingdings" panose="020B0604020202020204" pitchFamily="34" charset="0"/>
              <a:buChar char="§"/>
            </a:pPr>
            <a:r>
              <a:rPr lang="en-GB" sz="1200"/>
              <a:t>Survey responses from 3,470 people were analysed, including 502 autistic adults, 2,207 parents of children and adults on the autism spectrum, 1,109 professionals, and 380 extended family members and friends. The research found that all groups like the terms ‘on the autism spectrum’ and ‘Asperger syndrome’. Autistic adults like the identity-first terms ‘autistic’ and ‘Aspie’, whereas families didn’t like ‘Aspie’. Professionals also like the term ‘autism spectrum disorder (ASD)’. Some terms were strongly disliked or no longer used, particularly ‘low functioning’, ‘Kanner’s autism’ and ‘classic autism’. The language used is important because it embodies and can therefore help change attitudes towards autism. To reflect the findings of this research, the NAS has begun to gradually increase the use of the term ‘autistic’ – particularly when talking about and to adults in that group. Another term used ‘on the autism spectrum’ as the default way of describing people on the autism spectrum.</a:t>
            </a:r>
            <a:endParaRPr lang="en-GB" sz="1200">
              <a:cs typeface="Arial"/>
            </a:endParaRPr>
          </a:p>
          <a:p>
            <a:pPr>
              <a:buFont typeface="Wingdings" panose="020B0604020202020204" pitchFamily="34" charset="0"/>
              <a:buChar char="§"/>
            </a:pPr>
            <a:r>
              <a:rPr lang="en-GB" sz="1200"/>
              <a:t>The research shows that language preferences are evolving, and research continues to test how different groups prefer to speak about autism. The debate around the way we describe autism in the public domain is different to the terms used to diagnose autism by medical professionals. Find out more about diagnostic terms and criteria.</a:t>
            </a:r>
            <a:endParaRPr lang="en-GB" sz="1200">
              <a:cs typeface="Arial"/>
            </a:endParaRPr>
          </a:p>
          <a:p>
            <a:pPr>
              <a:buFont typeface="Wingdings" panose="020B0604020202020204" pitchFamily="34" charset="0"/>
              <a:buChar char="§"/>
            </a:pPr>
            <a:r>
              <a:rPr lang="en-GB" sz="1200"/>
              <a:t>For our resources, we have chosen to use identity-first language throughout.</a:t>
            </a:r>
            <a:endParaRPr lang="en-GB" sz="1200">
              <a:cs typeface="Arial" panose="020B0604020202020204"/>
            </a:endParaRPr>
          </a:p>
        </p:txBody>
      </p:sp>
      <p:sp>
        <p:nvSpPr>
          <p:cNvPr id="4" name="Footer Placeholder 3">
            <a:extLst>
              <a:ext uri="{FF2B5EF4-FFF2-40B4-BE49-F238E27FC236}">
                <a16:creationId xmlns:a16="http://schemas.microsoft.com/office/drawing/2014/main" id="{545CA1A7-C51C-2DB7-8B90-2F1085735173}"/>
              </a:ext>
            </a:extLst>
          </p:cNvPr>
          <p:cNvSpPr>
            <a:spLocks noGrp="1"/>
          </p:cNvSpPr>
          <p:nvPr>
            <p:ph type="ftr" sz="quarter" idx="11"/>
          </p:nvPr>
        </p:nvSpPr>
        <p:spPr/>
        <p:txBody>
          <a:bodyPr/>
          <a:lstStyle/>
          <a:p>
            <a:r>
              <a:rPr lang="en-GB" b="1"/>
              <a:t>NHS Bedfordshire, Luton and Milton Keynes Integrated Care Board</a:t>
            </a:r>
            <a:endParaRPr lang="en-GB"/>
          </a:p>
        </p:txBody>
      </p:sp>
      <p:sp>
        <p:nvSpPr>
          <p:cNvPr id="5" name="Slide Number Placeholder 4">
            <a:extLst>
              <a:ext uri="{FF2B5EF4-FFF2-40B4-BE49-F238E27FC236}">
                <a16:creationId xmlns:a16="http://schemas.microsoft.com/office/drawing/2014/main" id="{0485DAF9-6EDB-A8A0-8C1A-9EAC3E6E8861}"/>
              </a:ext>
            </a:extLst>
          </p:cNvPr>
          <p:cNvSpPr>
            <a:spLocks noGrp="1"/>
          </p:cNvSpPr>
          <p:nvPr>
            <p:ph type="sldNum" sz="quarter" idx="12"/>
          </p:nvPr>
        </p:nvSpPr>
        <p:spPr/>
        <p:txBody>
          <a:bodyPr/>
          <a:lstStyle/>
          <a:p>
            <a:fld id="{30A60DCE-9105-48A5-8A92-25C9283756D1}" type="slidenum">
              <a:rPr lang="en-GB" dirty="0" smtClean="0"/>
              <a:pPr/>
              <a:t>37</a:t>
            </a:fld>
            <a:endParaRPr lang="en-GB"/>
          </a:p>
        </p:txBody>
      </p:sp>
    </p:spTree>
    <p:extLst>
      <p:ext uri="{BB962C8B-B14F-4D97-AF65-F5344CB8AC3E}">
        <p14:creationId xmlns:p14="http://schemas.microsoft.com/office/powerpoint/2010/main" val="4184908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9A629-2FA7-41A5-A4CC-895C449CA848}"/>
              </a:ext>
            </a:extLst>
          </p:cNvPr>
          <p:cNvSpPr>
            <a:spLocks noGrp="1"/>
          </p:cNvSpPr>
          <p:nvPr>
            <p:ph type="title"/>
          </p:nvPr>
        </p:nvSpPr>
        <p:spPr>
          <a:xfrm>
            <a:off x="249537" y="-4844"/>
            <a:ext cx="10515600" cy="1325563"/>
          </a:xfrm>
        </p:spPr>
        <p:txBody>
          <a:bodyPr>
            <a:normAutofit/>
          </a:bodyPr>
          <a:lstStyle/>
          <a:p>
            <a:r>
              <a:rPr lang="en-GB" sz="3600" b="1"/>
              <a:t>What is Quality Improvement (QI)?</a:t>
            </a:r>
          </a:p>
        </p:txBody>
      </p:sp>
      <p:grpSp>
        <p:nvGrpSpPr>
          <p:cNvPr id="6" name="Group 5">
            <a:extLst>
              <a:ext uri="{FF2B5EF4-FFF2-40B4-BE49-F238E27FC236}">
                <a16:creationId xmlns:a16="http://schemas.microsoft.com/office/drawing/2014/main" id="{ABAC866F-D487-40EE-A2B0-42DAEDCB0B7C}"/>
              </a:ext>
            </a:extLst>
          </p:cNvPr>
          <p:cNvGrpSpPr/>
          <p:nvPr/>
        </p:nvGrpSpPr>
        <p:grpSpPr>
          <a:xfrm>
            <a:off x="7539670" y="1769381"/>
            <a:ext cx="4222186" cy="2646850"/>
            <a:chOff x="7632241" y="782150"/>
            <a:chExt cx="4222186" cy="2646850"/>
          </a:xfrm>
        </p:grpSpPr>
        <p:grpSp>
          <p:nvGrpSpPr>
            <p:cNvPr id="7" name="Group 6">
              <a:extLst>
                <a:ext uri="{FF2B5EF4-FFF2-40B4-BE49-F238E27FC236}">
                  <a16:creationId xmlns:a16="http://schemas.microsoft.com/office/drawing/2014/main" id="{C8F99BB3-18A8-4947-9743-0B5CDA863070}"/>
                </a:ext>
              </a:extLst>
            </p:cNvPr>
            <p:cNvGrpSpPr/>
            <p:nvPr/>
          </p:nvGrpSpPr>
          <p:grpSpPr>
            <a:xfrm>
              <a:off x="7632241" y="782150"/>
              <a:ext cx="3094075" cy="2646850"/>
              <a:chOff x="8663599" y="1342672"/>
              <a:chExt cx="3094075" cy="2646850"/>
            </a:xfrm>
          </p:grpSpPr>
          <p:sp>
            <p:nvSpPr>
              <p:cNvPr id="9" name="TextBox 8">
                <a:extLst>
                  <a:ext uri="{FF2B5EF4-FFF2-40B4-BE49-F238E27FC236}">
                    <a16:creationId xmlns:a16="http://schemas.microsoft.com/office/drawing/2014/main" id="{6839F4CC-4C66-45CF-A8ED-3B37A6C50AEE}"/>
                  </a:ext>
                </a:extLst>
              </p:cNvPr>
              <p:cNvSpPr txBox="1"/>
              <p:nvPr/>
            </p:nvSpPr>
            <p:spPr>
              <a:xfrm>
                <a:off x="8663599" y="1342672"/>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sng" strike="noStrike" kern="1200" cap="none" spc="0" normalizeH="0" baseline="0" noProof="0">
                    <a:ln>
                      <a:noFill/>
                    </a:ln>
                    <a:solidFill>
                      <a:prstClr val="black"/>
                    </a:solidFill>
                    <a:effectLst/>
                    <a:uLnTx/>
                    <a:uFillTx/>
                    <a:latin typeface="Arial" panose="020B0604020202020204"/>
                    <a:ea typeface="+mn-ea"/>
                    <a:cs typeface="+mn-cs"/>
                  </a:rPr>
                  <a:t>People closest to the issue</a:t>
                </a:r>
              </a:p>
            </p:txBody>
          </p:sp>
          <p:sp>
            <p:nvSpPr>
              <p:cNvPr id="10" name="TextBox 9">
                <a:extLst>
                  <a:ext uri="{FF2B5EF4-FFF2-40B4-BE49-F238E27FC236}">
                    <a16:creationId xmlns:a16="http://schemas.microsoft.com/office/drawing/2014/main" id="{C441267E-F54A-415F-93E7-62995930B23E}"/>
                  </a:ext>
                </a:extLst>
              </p:cNvPr>
              <p:cNvSpPr txBox="1"/>
              <p:nvPr/>
            </p:nvSpPr>
            <p:spPr>
              <a:xfrm>
                <a:off x="9014474" y="2268256"/>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prstClr val="black"/>
                    </a:solidFill>
                    <a:effectLst/>
                    <a:uLnTx/>
                    <a:uFillTx/>
                    <a:latin typeface="Arial" panose="020B0604020202020204"/>
                    <a:ea typeface="+mn-ea"/>
                    <a:cs typeface="+mn-cs"/>
                  </a:rPr>
                  <a:t>Permission</a:t>
                </a:r>
                <a:endParaRPr kumimoji="0" lang="en-GB" sz="2400" b="1" i="1" u="none" strike="noStrike" kern="1200" cap="none" spc="0" normalizeH="0" baseline="0" noProof="0">
                  <a:ln>
                    <a:noFill/>
                  </a:ln>
                  <a:solidFill>
                    <a:prstClr val="black"/>
                  </a:solidFill>
                  <a:effectLst/>
                  <a:uLnTx/>
                  <a:uFillTx/>
                  <a:latin typeface="Arial" panose="020B0604020202020204"/>
                  <a:ea typeface="+mn-ea"/>
                  <a:cs typeface="Arial"/>
                </a:endParaRPr>
              </a:p>
            </p:txBody>
          </p:sp>
          <p:sp>
            <p:nvSpPr>
              <p:cNvPr id="11" name="TextBox 10">
                <a:extLst>
                  <a:ext uri="{FF2B5EF4-FFF2-40B4-BE49-F238E27FC236}">
                    <a16:creationId xmlns:a16="http://schemas.microsoft.com/office/drawing/2014/main" id="{7C9973EA-3505-4C69-9291-FD686E7C82A1}"/>
                  </a:ext>
                </a:extLst>
              </p:cNvPr>
              <p:cNvSpPr txBox="1"/>
              <p:nvPr/>
            </p:nvSpPr>
            <p:spPr>
              <a:xfrm>
                <a:off x="9014474" y="2919989"/>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prstClr val="black"/>
                    </a:solidFill>
                    <a:effectLst/>
                    <a:uLnTx/>
                    <a:uFillTx/>
                    <a:latin typeface="Arial" panose="020B0604020202020204"/>
                    <a:ea typeface="+mn-ea"/>
                    <a:cs typeface="+mn-cs"/>
                  </a:rPr>
                  <a:t>Skills </a:t>
                </a:r>
                <a:endParaRPr kumimoji="0" lang="en-US" sz="1800" b="1" i="0" u="none" strike="noStrike" kern="1200" cap="none" spc="0" normalizeH="0" baseline="0" noProof="0">
                  <a:ln>
                    <a:noFill/>
                  </a:ln>
                  <a:solidFill>
                    <a:prstClr val="black"/>
                  </a:solidFill>
                  <a:effectLst/>
                  <a:uLnTx/>
                  <a:uFillTx/>
                  <a:latin typeface="Arial" panose="020B0604020202020204"/>
                  <a:ea typeface="+mn-ea"/>
                  <a:cs typeface="Arial"/>
                </a:endParaRPr>
              </a:p>
            </p:txBody>
          </p:sp>
          <p:sp>
            <p:nvSpPr>
              <p:cNvPr id="12" name="TextBox 11">
                <a:extLst>
                  <a:ext uri="{FF2B5EF4-FFF2-40B4-BE49-F238E27FC236}">
                    <a16:creationId xmlns:a16="http://schemas.microsoft.com/office/drawing/2014/main" id="{C2ED1BDE-F792-47AD-B15D-3B49AC7ACCBA}"/>
                  </a:ext>
                </a:extLst>
              </p:cNvPr>
              <p:cNvSpPr txBox="1"/>
              <p:nvPr/>
            </p:nvSpPr>
            <p:spPr>
              <a:xfrm>
                <a:off x="9014474" y="3527857"/>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prstClr val="black"/>
                    </a:solidFill>
                    <a:effectLst/>
                    <a:uLnTx/>
                    <a:uFillTx/>
                    <a:latin typeface="Arial" panose="020B0604020202020204"/>
                    <a:ea typeface="+mn-ea"/>
                    <a:cs typeface="+mn-cs"/>
                  </a:rPr>
                  <a:t>Resources</a:t>
                </a:r>
                <a:endParaRPr kumimoji="0" lang="en-US" sz="1800" b="1" i="0" u="none" strike="noStrike" kern="1200" cap="none" spc="0" normalizeH="0" baseline="0" noProof="0">
                  <a:ln>
                    <a:noFill/>
                  </a:ln>
                  <a:solidFill>
                    <a:prstClr val="black"/>
                  </a:solidFill>
                  <a:effectLst/>
                  <a:uLnTx/>
                  <a:uFillTx/>
                  <a:latin typeface="Arial" panose="020B0604020202020204"/>
                  <a:ea typeface="+mn-ea"/>
                  <a:cs typeface="Arial"/>
                </a:endParaRPr>
              </a:p>
            </p:txBody>
          </p:sp>
        </p:grpSp>
        <p:pic>
          <p:nvPicPr>
            <p:cNvPr id="8" name="Picture 2" descr="A picture containing text, clipart&#10;&#10;Description automatically generated">
              <a:extLst>
                <a:ext uri="{FF2B5EF4-FFF2-40B4-BE49-F238E27FC236}">
                  <a16:creationId xmlns:a16="http://schemas.microsoft.com/office/drawing/2014/main" id="{C8EB75BE-F902-40D0-BFE9-2DBD808FBFA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94289" y="1897188"/>
              <a:ext cx="1860138" cy="1444178"/>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Content Placeholder 2">
            <a:extLst>
              <a:ext uri="{FF2B5EF4-FFF2-40B4-BE49-F238E27FC236}">
                <a16:creationId xmlns:a16="http://schemas.microsoft.com/office/drawing/2014/main" id="{4835B964-CB96-46C7-88AB-E71299169C35}"/>
              </a:ext>
            </a:extLst>
          </p:cNvPr>
          <p:cNvSpPr txBox="1">
            <a:spLocks/>
          </p:cNvSpPr>
          <p:nvPr/>
        </p:nvSpPr>
        <p:spPr>
          <a:xfrm>
            <a:off x="637158" y="1632176"/>
            <a:ext cx="5621874" cy="4422850"/>
          </a:xfrm>
          <a:custGeom>
            <a:avLst/>
            <a:gdLst>
              <a:gd name="connsiteX0" fmla="*/ 0 w 5621874"/>
              <a:gd name="connsiteY0" fmla="*/ 0 h 4422850"/>
              <a:gd name="connsiteX1" fmla="*/ 5621874 w 5621874"/>
              <a:gd name="connsiteY1" fmla="*/ 0 h 4422850"/>
              <a:gd name="connsiteX2" fmla="*/ 5621874 w 5621874"/>
              <a:gd name="connsiteY2" fmla="*/ 4422850 h 4422850"/>
              <a:gd name="connsiteX3" fmla="*/ 0 w 5621874"/>
              <a:gd name="connsiteY3" fmla="*/ 4422850 h 4422850"/>
              <a:gd name="connsiteX4" fmla="*/ 0 w 5621874"/>
              <a:gd name="connsiteY4" fmla="*/ 0 h 4422850"/>
              <a:gd name="connsiteX0" fmla="*/ 0 w 5621874"/>
              <a:gd name="connsiteY0" fmla="*/ 0 h 4422850"/>
              <a:gd name="connsiteX1" fmla="*/ 5621874 w 5621874"/>
              <a:gd name="connsiteY1" fmla="*/ 0 h 4422850"/>
              <a:gd name="connsiteX2" fmla="*/ 5621874 w 5621874"/>
              <a:gd name="connsiteY2" fmla="*/ 4422850 h 4422850"/>
              <a:gd name="connsiteX3" fmla="*/ 0 w 5621874"/>
              <a:gd name="connsiteY3" fmla="*/ 4422850 h 4422850"/>
              <a:gd name="connsiteX4" fmla="*/ 0 w 5621874"/>
              <a:gd name="connsiteY4" fmla="*/ 0 h 4422850"/>
              <a:gd name="connsiteX0" fmla="*/ 0 w 5621874"/>
              <a:gd name="connsiteY0" fmla="*/ 0 h 4422850"/>
              <a:gd name="connsiteX1" fmla="*/ 5621874 w 5621874"/>
              <a:gd name="connsiteY1" fmla="*/ 0 h 4422850"/>
              <a:gd name="connsiteX2" fmla="*/ 5621874 w 5621874"/>
              <a:gd name="connsiteY2" fmla="*/ 4422850 h 4422850"/>
              <a:gd name="connsiteX3" fmla="*/ 0 w 5621874"/>
              <a:gd name="connsiteY3" fmla="*/ 4422850 h 4422850"/>
              <a:gd name="connsiteX4" fmla="*/ 0 w 5621874"/>
              <a:gd name="connsiteY4" fmla="*/ 0 h 442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1874" h="4422850" fill="none" extrusionOk="0">
                <a:moveTo>
                  <a:pt x="0" y="0"/>
                </a:moveTo>
                <a:cubicBezTo>
                  <a:pt x="371768" y="-571651"/>
                  <a:pt x="2844779" y="733"/>
                  <a:pt x="5621874" y="0"/>
                </a:cubicBezTo>
                <a:cubicBezTo>
                  <a:pt x="5509289" y="587571"/>
                  <a:pt x="5662369" y="3396443"/>
                  <a:pt x="5621874" y="4422850"/>
                </a:cubicBezTo>
                <a:cubicBezTo>
                  <a:pt x="2460977" y="4127437"/>
                  <a:pt x="1594992" y="3539603"/>
                  <a:pt x="0" y="4422850"/>
                </a:cubicBezTo>
                <a:cubicBezTo>
                  <a:pt x="22065" y="2659817"/>
                  <a:pt x="-82946" y="475268"/>
                  <a:pt x="0" y="0"/>
                </a:cubicBezTo>
                <a:close/>
              </a:path>
              <a:path w="5621874" h="4422850" stroke="0" extrusionOk="0">
                <a:moveTo>
                  <a:pt x="0" y="0"/>
                </a:moveTo>
                <a:cubicBezTo>
                  <a:pt x="810324" y="-167638"/>
                  <a:pt x="4274874" y="-71063"/>
                  <a:pt x="5621874" y="0"/>
                </a:cubicBezTo>
                <a:cubicBezTo>
                  <a:pt x="5516758" y="1929293"/>
                  <a:pt x="5418484" y="3331275"/>
                  <a:pt x="5621874" y="4422850"/>
                </a:cubicBezTo>
                <a:cubicBezTo>
                  <a:pt x="4631075" y="4357300"/>
                  <a:pt x="1660351" y="3488631"/>
                  <a:pt x="0" y="4422850"/>
                </a:cubicBezTo>
                <a:cubicBezTo>
                  <a:pt x="-121988" y="3912285"/>
                  <a:pt x="-42648" y="1262676"/>
                  <a:pt x="0" y="0"/>
                </a:cubicBezTo>
                <a:close/>
              </a:path>
              <a:path w="5621874" h="4422850" fill="none" stroke="0" extrusionOk="0">
                <a:moveTo>
                  <a:pt x="0" y="0"/>
                </a:moveTo>
                <a:cubicBezTo>
                  <a:pt x="202007" y="-367654"/>
                  <a:pt x="2932458" y="-596036"/>
                  <a:pt x="5621874" y="0"/>
                </a:cubicBezTo>
                <a:cubicBezTo>
                  <a:pt x="5522088" y="739649"/>
                  <a:pt x="5582651" y="3284348"/>
                  <a:pt x="5621874" y="4422850"/>
                </a:cubicBezTo>
                <a:cubicBezTo>
                  <a:pt x="2991481" y="4294205"/>
                  <a:pt x="1612217" y="3949277"/>
                  <a:pt x="0" y="4422850"/>
                </a:cubicBezTo>
                <a:cubicBezTo>
                  <a:pt x="152202" y="2573488"/>
                  <a:pt x="-65153" y="456497"/>
                  <a:pt x="0" y="0"/>
                </a:cubicBezTo>
                <a:close/>
              </a:path>
            </a:pathLst>
          </a:custGeom>
          <a:noFill/>
          <a:ln w="12700" cap="flat" cmpd="sng" algn="ctr">
            <a:noFill/>
            <a:prstDash val="solid"/>
            <a:miter lim="800000"/>
            <a:extLst>
              <a:ext uri="{C807C97D-BFC1-408E-A445-0C87EB9F89A2}">
                <ask:lineSketchStyleProps xmlns:ask="http://schemas.microsoft.com/office/drawing/2018/sketchyshapes" sd="3437331319">
                  <a:custGeom>
                    <a:avLst/>
                    <a:gdLst>
                      <a:gd name="connsiteX0" fmla="*/ 0 w 6645892"/>
                      <a:gd name="connsiteY0" fmla="*/ 0 h 1705304"/>
                      <a:gd name="connsiteX1" fmla="*/ 6645892 w 6645892"/>
                      <a:gd name="connsiteY1" fmla="*/ 0 h 1705304"/>
                      <a:gd name="connsiteX2" fmla="*/ 6645892 w 6645892"/>
                      <a:gd name="connsiteY2" fmla="*/ 1705304 h 1705304"/>
                      <a:gd name="connsiteX3" fmla="*/ 0 w 6645892"/>
                      <a:gd name="connsiteY3" fmla="*/ 1705304 h 1705304"/>
                      <a:gd name="connsiteX4" fmla="*/ 0 w 6645892"/>
                      <a:gd name="connsiteY4" fmla="*/ 0 h 1705304"/>
                      <a:gd name="connsiteX0" fmla="*/ 0 w 6645892"/>
                      <a:gd name="connsiteY0" fmla="*/ 0 h 1705304"/>
                      <a:gd name="connsiteX1" fmla="*/ 6645892 w 6645892"/>
                      <a:gd name="connsiteY1" fmla="*/ 0 h 1705304"/>
                      <a:gd name="connsiteX2" fmla="*/ 6645892 w 6645892"/>
                      <a:gd name="connsiteY2" fmla="*/ 1705304 h 1705304"/>
                      <a:gd name="connsiteX3" fmla="*/ 0 w 6645892"/>
                      <a:gd name="connsiteY3" fmla="*/ 1705304 h 1705304"/>
                      <a:gd name="connsiteX4" fmla="*/ 0 w 6645892"/>
                      <a:gd name="connsiteY4" fmla="*/ 0 h 1705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45892" h="1705304" fill="none" extrusionOk="0">
                        <a:moveTo>
                          <a:pt x="0" y="0"/>
                        </a:moveTo>
                        <a:cubicBezTo>
                          <a:pt x="829244" y="-142336"/>
                          <a:pt x="3453455" y="63606"/>
                          <a:pt x="6645892" y="0"/>
                        </a:cubicBezTo>
                        <a:cubicBezTo>
                          <a:pt x="6511554" y="273521"/>
                          <a:pt x="6639279" y="1276181"/>
                          <a:pt x="6645892" y="1705304"/>
                        </a:cubicBezTo>
                        <a:cubicBezTo>
                          <a:pt x="3162526" y="1589236"/>
                          <a:pt x="1845868" y="1427245"/>
                          <a:pt x="0" y="1705304"/>
                        </a:cubicBezTo>
                        <a:cubicBezTo>
                          <a:pt x="133327" y="1015685"/>
                          <a:pt x="-31601" y="207622"/>
                          <a:pt x="0" y="0"/>
                        </a:cubicBezTo>
                        <a:close/>
                      </a:path>
                      <a:path w="6645892" h="1705304" stroke="0" extrusionOk="0">
                        <a:moveTo>
                          <a:pt x="0" y="0"/>
                        </a:moveTo>
                        <a:cubicBezTo>
                          <a:pt x="1365800" y="10927"/>
                          <a:pt x="4523642" y="17930"/>
                          <a:pt x="6645892" y="0"/>
                        </a:cubicBezTo>
                        <a:cubicBezTo>
                          <a:pt x="6513368" y="792062"/>
                          <a:pt x="6472702" y="1215774"/>
                          <a:pt x="6645892" y="1705304"/>
                        </a:cubicBezTo>
                        <a:cubicBezTo>
                          <a:pt x="5636808" y="1693871"/>
                          <a:pt x="1892558" y="1396361"/>
                          <a:pt x="0" y="1705304"/>
                        </a:cubicBezTo>
                        <a:cubicBezTo>
                          <a:pt x="-38400" y="1436013"/>
                          <a:pt x="99573" y="475876"/>
                          <a:pt x="0" y="0"/>
                        </a:cubicBezTo>
                        <a:close/>
                      </a:path>
                      <a:path w="6645892" h="1705304" fill="none" stroke="0" extrusionOk="0">
                        <a:moveTo>
                          <a:pt x="0" y="0"/>
                        </a:moveTo>
                        <a:cubicBezTo>
                          <a:pt x="588368" y="-224367"/>
                          <a:pt x="3501964" y="-235147"/>
                          <a:pt x="6645892" y="0"/>
                        </a:cubicBezTo>
                        <a:cubicBezTo>
                          <a:pt x="6510094" y="289832"/>
                          <a:pt x="6691192" y="1277007"/>
                          <a:pt x="6645892" y="1705304"/>
                        </a:cubicBezTo>
                        <a:cubicBezTo>
                          <a:pt x="3331653" y="1650922"/>
                          <a:pt x="1738102" y="1598477"/>
                          <a:pt x="0" y="1705304"/>
                        </a:cubicBezTo>
                        <a:cubicBezTo>
                          <a:pt x="129256" y="995106"/>
                          <a:pt x="-17266" y="197779"/>
                          <a:pt x="0" y="0"/>
                        </a:cubicBezTo>
                        <a:close/>
                      </a:path>
                    </a:pathLst>
                  </a:custGeom>
                  <ask:type>
                    <ask:lineSketchCurved/>
                  </ask:type>
                </ask:lineSketchStyleProps>
              </a:ext>
            </a:extLst>
          </a:ln>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70C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nSpc>
                <a:spcPct val="120000"/>
              </a:lnSpc>
              <a:buNone/>
              <a:defRPr/>
            </a:pPr>
            <a:r>
              <a:rPr kumimoji="0" lang="en-GB" sz="2800" b="0" i="0" u="none" strike="noStrike" kern="1200" cap="none" spc="0" normalizeH="0" baseline="0" noProof="0">
                <a:ln>
                  <a:noFill/>
                </a:ln>
                <a:solidFill>
                  <a:srgbClr val="4472C4"/>
                </a:solidFill>
                <a:effectLst/>
                <a:uLnTx/>
                <a:uFillTx/>
                <a:latin typeface="Arial"/>
                <a:ea typeface="+mn-ea"/>
                <a:cs typeface="Arial"/>
              </a:rPr>
              <a:t>“Quality improvement (QI) is about giving the </a:t>
            </a:r>
            <a:r>
              <a:rPr kumimoji="0" lang="en-GB" sz="2800" b="1" i="0" u="none" strike="noStrike" kern="1200" cap="none" spc="0" normalizeH="0" baseline="0" noProof="0">
                <a:ln>
                  <a:noFill/>
                </a:ln>
                <a:solidFill>
                  <a:srgbClr val="4472C4"/>
                </a:solidFill>
                <a:effectLst/>
                <a:uLnTx/>
                <a:uFillTx/>
                <a:latin typeface="Arial"/>
                <a:ea typeface="+mn-ea"/>
                <a:cs typeface="Arial"/>
              </a:rPr>
              <a:t>people closest to issues </a:t>
            </a:r>
            <a:r>
              <a:rPr kumimoji="0" lang="en-GB" sz="2800" b="0" i="0" u="none" strike="noStrike" kern="1200" cap="none" spc="0" normalizeH="0" baseline="0" noProof="0">
                <a:ln>
                  <a:noFill/>
                </a:ln>
                <a:solidFill>
                  <a:srgbClr val="4472C4"/>
                </a:solidFill>
                <a:effectLst/>
                <a:uLnTx/>
                <a:uFillTx/>
                <a:latin typeface="Arial"/>
                <a:ea typeface="+mn-ea"/>
                <a:cs typeface="Arial"/>
              </a:rPr>
              <a:t>affecting care quality the time, permission, skills and resources they need to solve them.</a:t>
            </a:r>
            <a:r>
              <a:rPr lang="en-GB">
                <a:solidFill>
                  <a:srgbClr val="4472C4"/>
                </a:solidFill>
                <a:latin typeface="Arial"/>
                <a:cs typeface="Arial"/>
              </a:rPr>
              <a:t> </a:t>
            </a:r>
            <a:endParaRPr kumimoji="0" lang="en-GB" sz="2800" b="0" i="0" u="none" strike="noStrike" kern="1200" cap="none" spc="0" normalizeH="0" baseline="0" noProof="0">
              <a:ln>
                <a:noFill/>
              </a:ln>
              <a:solidFill>
                <a:srgbClr val="4472C4"/>
              </a:solidFill>
              <a:effectLst/>
              <a:uLnTx/>
              <a:uFillTx/>
              <a:latin typeface="Arial"/>
              <a:ea typeface="+mn-ea"/>
              <a:cs typeface="Arial"/>
            </a:endParaRP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en-GB" sz="2800" b="0" i="0" u="none" strike="noStrike" kern="1200" cap="none" spc="0" normalizeH="0" baseline="0" noProof="0">
              <a:ln>
                <a:noFill/>
              </a:ln>
              <a:solidFill>
                <a:srgbClr val="4472C4"/>
              </a:solidFill>
              <a:effectLst/>
              <a:uLnTx/>
              <a:uFillTx/>
              <a:latin typeface="Arial"/>
              <a:ea typeface="+mn-ea"/>
              <a:cs typeface="Arial"/>
            </a:endParaRPr>
          </a:p>
          <a:p>
            <a:pPr marL="0" indent="0">
              <a:lnSpc>
                <a:spcPct val="120000"/>
              </a:lnSpc>
              <a:buNone/>
              <a:defRPr/>
            </a:pPr>
            <a:r>
              <a:rPr kumimoji="0" lang="en-GB" sz="2800" b="0" i="0" u="none" strike="noStrike" kern="1200" cap="none" spc="0" normalizeH="0" baseline="0" noProof="0">
                <a:ln>
                  <a:noFill/>
                </a:ln>
                <a:solidFill>
                  <a:srgbClr val="4472C4"/>
                </a:solidFill>
                <a:effectLst/>
                <a:uLnTx/>
                <a:uFillTx/>
                <a:latin typeface="Arial"/>
                <a:ea typeface="+mn-ea"/>
                <a:cs typeface="Arial"/>
              </a:rPr>
              <a:t>It involves a systematic and coordinated approach to solving a problem using specific methods and tools with the aim of bringing about a measurable improvement.”</a:t>
            </a:r>
            <a:r>
              <a:rPr lang="en-GB">
                <a:solidFill>
                  <a:srgbClr val="4472C4"/>
                </a:solidFill>
                <a:latin typeface="Arial"/>
                <a:cs typeface="Arial"/>
              </a:rPr>
              <a:t> </a:t>
            </a:r>
            <a:endParaRPr lang="en-GB" sz="2800" b="0" i="0" u="none" strike="noStrike" kern="1200" cap="none" spc="0" normalizeH="0" baseline="0" noProof="0">
              <a:ln>
                <a:noFill/>
              </a:ln>
              <a:solidFill>
                <a:srgbClr val="4472C4"/>
              </a:solidFill>
              <a:effectLst/>
              <a:uLnTx/>
              <a:uFillTx/>
              <a:latin typeface="Arial"/>
              <a:cs typeface="Arial"/>
            </a:endParaRP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en-GB" sz="2800" b="0" i="0" u="none" strike="noStrike" kern="1200" cap="none" spc="0" normalizeH="0" baseline="0" noProof="0">
              <a:ln>
                <a:noFill/>
              </a:ln>
              <a:solidFill>
                <a:srgbClr val="4472C4"/>
              </a:solidFill>
              <a:effectLst/>
              <a:uLnTx/>
              <a:uFillTx/>
              <a:latin typeface="Arial"/>
              <a:ea typeface="+mn-ea"/>
              <a:cs typeface="Arial"/>
            </a:endParaRP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GB" sz="2300" b="0" i="0" u="none" strike="noStrike" kern="1200" cap="none" spc="0" normalizeH="0" baseline="0" noProof="0">
                <a:ln>
                  <a:noFill/>
                </a:ln>
                <a:solidFill>
                  <a:srgbClr val="4472C4"/>
                </a:solidFill>
                <a:effectLst/>
                <a:uLnTx/>
                <a:uFillTx/>
                <a:latin typeface="Arial"/>
                <a:ea typeface="+mn-ea"/>
                <a:cs typeface="Arial"/>
              </a:rPr>
              <a:t>(Health </a:t>
            </a:r>
            <a:r>
              <a:rPr lang="en-GB" sz="2300">
                <a:solidFill>
                  <a:srgbClr val="4472C4"/>
                </a:solidFill>
                <a:latin typeface="Arial"/>
                <a:cs typeface="Arial"/>
              </a:rPr>
              <a:t>Foundation</a:t>
            </a:r>
            <a:r>
              <a:rPr kumimoji="0" lang="en-GB" sz="2300" b="0" i="0" u="none" strike="noStrike" kern="1200" cap="none" spc="0" normalizeH="0" baseline="0" noProof="0">
                <a:ln>
                  <a:noFill/>
                </a:ln>
                <a:solidFill>
                  <a:srgbClr val="4472C4"/>
                </a:solidFill>
                <a:effectLst/>
                <a:uLnTx/>
                <a:uFillTx/>
                <a:latin typeface="Arial"/>
                <a:ea typeface="+mn-ea"/>
                <a:cs typeface="Arial"/>
              </a:rPr>
              <a:t>, 2021)</a:t>
            </a:r>
            <a:endParaRPr kumimoji="0" lang="en-GB" sz="2600" b="0" i="0" u="none" strike="noStrike" kern="1200" cap="none" spc="0" normalizeH="0" baseline="0" noProof="0">
              <a:ln>
                <a:noFill/>
              </a:ln>
              <a:solidFill>
                <a:srgbClr val="4472C4"/>
              </a:solidFill>
              <a:effectLst/>
              <a:uLnTx/>
              <a:uFillTx/>
              <a:latin typeface="Arial"/>
              <a:ea typeface="+mn-ea"/>
              <a:cs typeface="Arial"/>
            </a:endParaRP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en-GB" sz="3200" b="0" i="0" u="none" strike="noStrike" kern="1200" cap="none" spc="0" normalizeH="0" baseline="0" noProof="0">
              <a:ln>
                <a:noFill/>
              </a:ln>
              <a:solidFill>
                <a:srgbClr val="4472C4"/>
              </a:solidFill>
              <a:effectLst/>
              <a:uLnTx/>
              <a:uFillTx/>
              <a:latin typeface="Arial"/>
              <a:ea typeface="+mn-ea"/>
              <a:cs typeface="Arial"/>
            </a:endParaRP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en-GB" sz="3200" b="0" i="0" u="none" strike="noStrike" kern="1200" cap="none" spc="0" normalizeH="0" baseline="0" noProof="0">
              <a:ln>
                <a:noFill/>
              </a:ln>
              <a:solidFill>
                <a:srgbClr val="4472C4"/>
              </a:solidFill>
              <a:effectLst/>
              <a:uLnTx/>
              <a:uFillTx/>
              <a:latin typeface="Arial" panose="020B0604020202020204" pitchFamily="34" charset="0"/>
              <a:ea typeface="+mn-ea"/>
              <a:cs typeface="Arial" panose="020B0604020202020204" pitchFamily="34" charset="0"/>
            </a:endParaRPr>
          </a:p>
        </p:txBody>
      </p:sp>
      <p:sp>
        <p:nvSpPr>
          <p:cNvPr id="21" name="Arrow: Right 20">
            <a:extLst>
              <a:ext uri="{FF2B5EF4-FFF2-40B4-BE49-F238E27FC236}">
                <a16:creationId xmlns:a16="http://schemas.microsoft.com/office/drawing/2014/main" id="{E618C59C-3087-4B01-A072-097A61721E7C}"/>
              </a:ext>
            </a:extLst>
          </p:cNvPr>
          <p:cNvSpPr/>
          <p:nvPr/>
        </p:nvSpPr>
        <p:spPr>
          <a:xfrm>
            <a:off x="6356770" y="3428815"/>
            <a:ext cx="983672" cy="4849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13" name="Picture 12" descr="Icon&#10;&#10;Description automatically generated">
            <a:extLst>
              <a:ext uri="{FF2B5EF4-FFF2-40B4-BE49-F238E27FC236}">
                <a16:creationId xmlns:a16="http://schemas.microsoft.com/office/drawing/2014/main" id="{7D859063-CCA5-4547-9141-ED6D1DDFB3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37" t="10159" r="42675" b="7254"/>
          <a:stretch/>
        </p:blipFill>
        <p:spPr>
          <a:xfrm>
            <a:off x="10624738" y="5352637"/>
            <a:ext cx="1414862" cy="1404779"/>
          </a:xfrm>
          <a:prstGeom prst="rect">
            <a:avLst/>
          </a:prstGeom>
        </p:spPr>
      </p:pic>
      <p:pic>
        <p:nvPicPr>
          <p:cNvPr id="14" name="Picture 13">
            <a:extLst>
              <a:ext uri="{FF2B5EF4-FFF2-40B4-BE49-F238E27FC236}">
                <a16:creationId xmlns:a16="http://schemas.microsoft.com/office/drawing/2014/main" id="{713099F4-7910-46AB-99BD-28213F37A7DC}"/>
              </a:ext>
            </a:extLst>
          </p:cNvPr>
          <p:cNvPicPr>
            <a:picLocks noChangeAspect="1"/>
          </p:cNvPicPr>
          <p:nvPr/>
        </p:nvPicPr>
        <p:blipFill rotWithShape="1">
          <a:blip r:embed="rId5"/>
          <a:srcRect l="30750" t="33820" r="28225" b="35066"/>
          <a:stretch/>
        </p:blipFill>
        <p:spPr>
          <a:xfrm>
            <a:off x="118872" y="6143042"/>
            <a:ext cx="1440167" cy="614374"/>
          </a:xfrm>
          <a:prstGeom prst="rect">
            <a:avLst/>
          </a:prstGeom>
        </p:spPr>
      </p:pic>
      <p:sp>
        <p:nvSpPr>
          <p:cNvPr id="3" name="TextBox 2">
            <a:extLst>
              <a:ext uri="{FF2B5EF4-FFF2-40B4-BE49-F238E27FC236}">
                <a16:creationId xmlns:a16="http://schemas.microsoft.com/office/drawing/2014/main" id="{AE732208-6B0B-F836-89C4-4F703A918EEF}"/>
              </a:ext>
            </a:extLst>
          </p:cNvPr>
          <p:cNvSpPr txBox="1"/>
          <p:nvPr/>
        </p:nvSpPr>
        <p:spPr>
          <a:xfrm>
            <a:off x="7430139" y="4864893"/>
            <a:ext cx="3902030" cy="400110"/>
          </a:xfrm>
          <a:prstGeom prst="rect">
            <a:avLst/>
          </a:prstGeom>
          <a:noFill/>
        </p:spPr>
        <p:txBody>
          <a:bodyPr wrap="none" rtlCol="0">
            <a:spAutoFit/>
          </a:bodyPr>
          <a:lstStyle/>
          <a:p>
            <a:r>
              <a:rPr lang="en-GB" sz="2000" b="1">
                <a:solidFill>
                  <a:srgbClr val="FF0000"/>
                </a:solidFill>
              </a:rPr>
              <a:t>Not </a:t>
            </a:r>
            <a:r>
              <a:rPr lang="en-GB" sz="2000">
                <a:solidFill>
                  <a:srgbClr val="FF0000"/>
                </a:solidFill>
              </a:rPr>
              <a:t>jumping straight to solutions!</a:t>
            </a:r>
          </a:p>
        </p:txBody>
      </p:sp>
    </p:spTree>
    <p:extLst>
      <p:ext uri="{BB962C8B-B14F-4D97-AF65-F5344CB8AC3E}">
        <p14:creationId xmlns:p14="http://schemas.microsoft.com/office/powerpoint/2010/main" val="3588184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1 – Choose a population segment</a:t>
            </a:r>
            <a:endParaRPr lang="en-US" sz="3600" b="1"/>
          </a:p>
        </p:txBody>
      </p:sp>
      <p:sp>
        <p:nvSpPr>
          <p:cNvPr id="2" name="TextBox 1">
            <a:extLst>
              <a:ext uri="{FF2B5EF4-FFF2-40B4-BE49-F238E27FC236}">
                <a16:creationId xmlns:a16="http://schemas.microsoft.com/office/drawing/2014/main" id="{F22EAAC8-62B3-BE10-DC71-C689FE845B04}"/>
              </a:ext>
            </a:extLst>
          </p:cNvPr>
          <p:cNvSpPr txBox="1"/>
          <p:nvPr/>
        </p:nvSpPr>
        <p:spPr>
          <a:xfrm>
            <a:off x="491067" y="1073150"/>
            <a:ext cx="11400366"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Arial"/>
                <a:cs typeface="Arial"/>
              </a:rPr>
              <a:t>Things to consider when choosing a population:</a:t>
            </a:r>
          </a:p>
          <a:p>
            <a:endParaRPr lang="en-US" sz="2400">
              <a:latin typeface="Arial"/>
              <a:cs typeface="Arial"/>
            </a:endParaRPr>
          </a:p>
          <a:p>
            <a:pPr marL="342900" indent="-342900">
              <a:buFont typeface="Wingdings"/>
              <a:buChar char="§"/>
            </a:pPr>
            <a:r>
              <a:rPr lang="en-US" sz="2400">
                <a:latin typeface="Arial"/>
                <a:cs typeface="Arial"/>
              </a:rPr>
              <a:t>Is there a segment of the population that is failing to thrive, where there might be some apparent inequity?</a:t>
            </a:r>
            <a:endParaRPr lang="en-US" sz="2400">
              <a:latin typeface="Arial"/>
              <a:ea typeface="+mn-lt"/>
              <a:cs typeface="+mn-lt"/>
            </a:endParaRPr>
          </a:p>
          <a:p>
            <a:pPr marL="342900" indent="-342900">
              <a:buFont typeface="Wingdings"/>
              <a:buChar char="§"/>
            </a:pPr>
            <a:r>
              <a:rPr lang="en-US" sz="2400">
                <a:latin typeface="Arial"/>
                <a:ea typeface="+mn-lt"/>
                <a:cs typeface="+mn-lt"/>
              </a:rPr>
              <a:t>Is the population segment an achievable size to target effective </a:t>
            </a:r>
            <a:r>
              <a:rPr lang="en-US" sz="2400">
                <a:latin typeface="Arial"/>
                <a:cs typeface="Arial"/>
              </a:rPr>
              <a:t>testing</a:t>
            </a:r>
            <a:r>
              <a:rPr lang="en-US" sz="2400">
                <a:latin typeface="Arial"/>
                <a:ea typeface="+mn-lt"/>
                <a:cs typeface="+mn-lt"/>
              </a:rPr>
              <a:t>?</a:t>
            </a:r>
            <a:endParaRPr lang="en-US" sz="2400">
              <a:latin typeface="Arial"/>
              <a:cs typeface="Arial"/>
            </a:endParaRPr>
          </a:p>
          <a:p>
            <a:pPr marL="342900" indent="-342900">
              <a:buFont typeface="Wingdings"/>
              <a:buChar char="§"/>
            </a:pPr>
            <a:r>
              <a:rPr lang="en-US" sz="2400">
                <a:latin typeface="Arial"/>
                <a:cs typeface="Arial"/>
              </a:rPr>
              <a:t>Is existing work taking place and is this work a priority to those in the system?</a:t>
            </a:r>
          </a:p>
          <a:p>
            <a:pPr marL="342900" indent="-342900">
              <a:buFont typeface="Wingdings"/>
              <a:buChar char="§"/>
            </a:pPr>
            <a:r>
              <a:rPr lang="en-US" sz="2400">
                <a:latin typeface="Arial"/>
                <a:cs typeface="Arial"/>
              </a:rPr>
              <a:t>Are there other partners who share responsibility for this population that are willing to partner with us in this work?</a:t>
            </a:r>
            <a:endParaRPr lang="en-US">
              <a:latin typeface="Arial"/>
              <a:cs typeface="Arial"/>
            </a:endParaRPr>
          </a:p>
          <a:p>
            <a:pPr marL="342900" indent="-342900">
              <a:buFont typeface="Wingdings"/>
              <a:buChar char="§"/>
            </a:pPr>
            <a:r>
              <a:rPr lang="en-US" sz="2400">
                <a:latin typeface="Arial"/>
                <a:cs typeface="Arial"/>
              </a:rPr>
              <a:t>Is there readily available data that people are willing to share?</a:t>
            </a:r>
            <a:endParaRPr lang="en-US">
              <a:latin typeface="Arial"/>
              <a:cs typeface="Arial"/>
            </a:endParaRPr>
          </a:p>
        </p:txBody>
      </p:sp>
      <p:sp>
        <p:nvSpPr>
          <p:cNvPr id="18" name="Right Arrow 1">
            <a:extLst>
              <a:ext uri="{FF2B5EF4-FFF2-40B4-BE49-F238E27FC236}">
                <a16:creationId xmlns:a16="http://schemas.microsoft.com/office/drawing/2014/main" id="{03AFCCED-0928-D469-F67E-1BA146D7B830}"/>
              </a:ext>
            </a:extLst>
          </p:cNvPr>
          <p:cNvSpPr/>
          <p:nvPr/>
        </p:nvSpPr>
        <p:spPr>
          <a:xfrm>
            <a:off x="283402" y="5159829"/>
            <a:ext cx="11815696" cy="1698171"/>
          </a:xfrm>
          <a:prstGeom prst="rightArrow">
            <a:avLst>
              <a:gd name="adj1" fmla="val 69580"/>
              <a:gd name="adj2" fmla="val 46778"/>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3A8A16DD-0376-D61C-75D0-28C0898F7D11}"/>
              </a:ext>
            </a:extLst>
          </p:cNvPr>
          <p:cNvSpPr/>
          <p:nvPr/>
        </p:nvSpPr>
        <p:spPr>
          <a:xfrm>
            <a:off x="512103" y="5573467"/>
            <a:ext cx="1543791"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0F26A9CD-B6E9-D5C1-CD2F-1776CD03A712}"/>
              </a:ext>
            </a:extLst>
          </p:cNvPr>
          <p:cNvSpPr/>
          <p:nvPr/>
        </p:nvSpPr>
        <p:spPr>
          <a:xfrm>
            <a:off x="2346205" y="5558887"/>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sp>
        <p:nvSpPr>
          <p:cNvPr id="21" name="Freeform 4">
            <a:extLst>
              <a:ext uri="{FF2B5EF4-FFF2-40B4-BE49-F238E27FC236}">
                <a16:creationId xmlns:a16="http://schemas.microsoft.com/office/drawing/2014/main" id="{BF8CA6C5-AC26-688A-4AAD-DF7679DCE394}"/>
              </a:ext>
            </a:extLst>
          </p:cNvPr>
          <p:cNvSpPr/>
          <p:nvPr/>
        </p:nvSpPr>
        <p:spPr>
          <a:xfrm>
            <a:off x="5882906" y="5573467"/>
            <a:ext cx="167854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4. Develop a purpose and change theory</a:t>
            </a:r>
            <a:endParaRPr kumimoji="0" lang="en-GB" sz="16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22" name="Freeform 5">
            <a:extLst>
              <a:ext uri="{FF2B5EF4-FFF2-40B4-BE49-F238E27FC236}">
                <a16:creationId xmlns:a16="http://schemas.microsoft.com/office/drawing/2014/main" id="{6ED877E6-F531-ACA3-3095-0EDE14E67DFE}"/>
              </a:ext>
            </a:extLst>
          </p:cNvPr>
          <p:cNvSpPr/>
          <p:nvPr/>
        </p:nvSpPr>
        <p:spPr>
          <a:xfrm>
            <a:off x="7828170" y="5573467"/>
            <a:ext cx="167854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3" name="Freeform 6">
            <a:extLst>
              <a:ext uri="{FF2B5EF4-FFF2-40B4-BE49-F238E27FC236}">
                <a16:creationId xmlns:a16="http://schemas.microsoft.com/office/drawing/2014/main" id="{C02D6A77-755C-743D-C617-8175BEFE6D6D}"/>
              </a:ext>
            </a:extLst>
          </p:cNvPr>
          <p:cNvSpPr/>
          <p:nvPr/>
        </p:nvSpPr>
        <p:spPr>
          <a:xfrm>
            <a:off x="9731038" y="5573467"/>
            <a:ext cx="152835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4C6F5C4A-D2CC-51F5-55FE-DCCA72A3D835}"/>
              </a:ext>
            </a:extLst>
          </p:cNvPr>
          <p:cNvSpPr/>
          <p:nvPr/>
        </p:nvSpPr>
        <p:spPr>
          <a:xfrm>
            <a:off x="4057899" y="5573467"/>
            <a:ext cx="155786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3. Create a Governance Structure</a:t>
            </a:r>
            <a:endParaRPr kumimoji="0" lang="en-GB" sz="1600" b="1" i="0" u="none" strike="noStrike" kern="0" cap="none" spc="0" normalizeH="0" baseline="0" noProof="0">
              <a:ln>
                <a:noFill/>
              </a:ln>
              <a:solidFill>
                <a:prstClr val="white"/>
              </a:solidFill>
              <a:effectLst/>
              <a:uLnTx/>
              <a:uFillTx/>
              <a:latin typeface="Arial" panose="020B0604020202020204"/>
              <a:ea typeface="+mn-ea"/>
              <a:cs typeface="Arial"/>
            </a:endParaRPr>
          </a:p>
        </p:txBody>
      </p:sp>
    </p:spTree>
    <p:extLst>
      <p:ext uri="{BB962C8B-B14F-4D97-AF65-F5344CB8AC3E}">
        <p14:creationId xmlns:p14="http://schemas.microsoft.com/office/powerpoint/2010/main" val="169155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4E0C37-8C26-BF7B-CFCB-B6C3BE680F40}"/>
              </a:ext>
            </a:extLst>
          </p:cNvPr>
          <p:cNvSpPr txBox="1"/>
          <p:nvPr/>
        </p:nvSpPr>
        <p:spPr>
          <a:xfrm>
            <a:off x="131714" y="3602203"/>
            <a:ext cx="2024895" cy="227754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Who are </a:t>
            </a:r>
            <a:r>
              <a:rPr kumimoji="0" lang="en-GB" sz="1400" b="1" i="0" u="none" strike="noStrike" kern="1200" cap="none" spc="0" normalizeH="0" baseline="0" noProof="0">
                <a:ln>
                  <a:noFill/>
                </a:ln>
                <a:solidFill>
                  <a:schemeClr val="accent1">
                    <a:lumMod val="50000"/>
                  </a:schemeClr>
                </a:solidFill>
                <a:effectLst/>
                <a:uLnTx/>
                <a:uFillTx/>
                <a:latin typeface="Arial" panose="020B0604020202020204"/>
                <a:ea typeface="+mn-ea"/>
                <a:cs typeface="+mn-cs"/>
              </a:rPr>
              <a:t>the </a:t>
            </a:r>
            <a:r>
              <a:rPr lang="en-GB" sz="1400" b="1">
                <a:solidFill>
                  <a:schemeClr val="accent1">
                    <a:lumMod val="50000"/>
                  </a:schemeClr>
                </a:solidFill>
                <a:latin typeface="Arial" panose="020B0604020202020204"/>
              </a:rPr>
              <a:t>people </a:t>
            </a:r>
            <a:r>
              <a:rPr kumimoji="0" lang="en-GB" sz="1400" b="1" i="0" u="none" strike="noStrike" kern="1200" cap="none" spc="0" normalizeH="0" baseline="0" noProof="0">
                <a:ln>
                  <a:noFill/>
                </a:ln>
                <a:solidFill>
                  <a:schemeClr val="accent1">
                    <a:lumMod val="50000"/>
                  </a:schemeClr>
                </a:solidFill>
                <a:effectLst/>
                <a:uLnTx/>
                <a:uFillTx/>
                <a:latin typeface="Arial" panose="020B0604020202020204"/>
                <a:ea typeface="+mn-ea"/>
                <a:cs typeface="+mn-cs"/>
              </a:rPr>
              <a:t>we</a:t>
            </a:r>
            <a:r>
              <a:rPr lang="en-GB" sz="1400" b="1">
                <a:solidFill>
                  <a:schemeClr val="accent1">
                    <a:lumMod val="50000"/>
                  </a:schemeClr>
                </a:solidFill>
                <a:latin typeface="Arial" panose="020B0604020202020204"/>
              </a:rPr>
              <a:t> are most worried about? </a:t>
            </a:r>
            <a:endParaRPr lang="en-US" sz="1600">
              <a:solidFill>
                <a:schemeClr val="accent1">
                  <a:lumMod val="50000"/>
                </a:schemeClr>
              </a:solidFill>
              <a:latin typeface="Arial" panose="020B0604020202020204"/>
            </a:endParaRPr>
          </a:p>
          <a:p>
            <a:pPr algn="ctr">
              <a:defRPr/>
            </a:pPr>
            <a:endParaRPr lang="en-GB" sz="1400" b="1">
              <a:solidFill>
                <a:schemeClr val="accent1">
                  <a:lumMod val="50000"/>
                </a:schemeClr>
              </a:solidFill>
              <a:latin typeface="Arial" panose="020B0604020202020204"/>
            </a:endParaRPr>
          </a:p>
          <a:p>
            <a:pPr algn="ctr">
              <a:defRPr/>
            </a:pPr>
            <a:r>
              <a:rPr lang="en-GB" sz="1400" b="1">
                <a:solidFill>
                  <a:schemeClr val="accent1">
                    <a:lumMod val="50000"/>
                  </a:schemeClr>
                </a:solidFill>
                <a:latin typeface="Arial" panose="020B0604020202020204"/>
              </a:rPr>
              <a:t>Which segment(s) of the population are experiencing poorer access, experience, or outcomes?</a:t>
            </a:r>
            <a:endParaRPr lang="en-US" sz="1600">
              <a:solidFill>
                <a:schemeClr val="accent1">
                  <a:lumMod val="50000"/>
                </a:schemeClr>
              </a:solidFill>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schemeClr val="accent1">
                  <a:lumMod val="50000"/>
                </a:schemeClr>
              </a:solidFill>
              <a:effectLst/>
              <a:uLnTx/>
              <a:uFillTx/>
              <a:latin typeface="Arial" panose="020B0604020202020204"/>
              <a:ea typeface="+mn-ea"/>
              <a:cs typeface="+mn-cs"/>
            </a:endParaRPr>
          </a:p>
        </p:txBody>
      </p:sp>
      <p:sp>
        <p:nvSpPr>
          <p:cNvPr id="4" name="TextBox 2">
            <a:extLst>
              <a:ext uri="{FF2B5EF4-FFF2-40B4-BE49-F238E27FC236}">
                <a16:creationId xmlns:a16="http://schemas.microsoft.com/office/drawing/2014/main" id="{214C98EA-B0E9-B7A7-C248-BDEEA8841A50}"/>
              </a:ext>
            </a:extLst>
          </p:cNvPr>
          <p:cNvSpPr txBox="1"/>
          <p:nvPr/>
        </p:nvSpPr>
        <p:spPr>
          <a:xfrm>
            <a:off x="2119738" y="3561343"/>
            <a:ext cx="1846969" cy="2246769"/>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What does this population segment need? </a:t>
            </a:r>
          </a:p>
          <a:p>
            <a:pPr algn="ctr">
              <a:defRPr/>
            </a:pPr>
            <a:endParaRPr lang="en-GB" sz="1400" b="1">
              <a:solidFill>
                <a:schemeClr val="accent1">
                  <a:lumMod val="50000"/>
                </a:schemeClr>
              </a:solidFill>
              <a:latin typeface="Arial" panose="020B0604020202020204"/>
            </a:endParaRPr>
          </a:p>
          <a:p>
            <a:pPr algn="ctr">
              <a:defRPr/>
            </a:pPr>
            <a:r>
              <a:rPr lang="en-GB" sz="1400" b="1">
                <a:solidFill>
                  <a:schemeClr val="accent1">
                    <a:lumMod val="50000"/>
                  </a:schemeClr>
                </a:solidFill>
                <a:latin typeface="Arial" panose="020B0604020202020204"/>
              </a:rPr>
              <a:t>Do we understand what opportunities there are?</a:t>
            </a:r>
            <a:endParaRPr lang="en-GB" sz="1400" b="1">
              <a:solidFill>
                <a:schemeClr val="accent1">
                  <a:lumMod val="50000"/>
                </a:schemeClr>
              </a:solidFill>
              <a:latin typeface="Arial" panose="020B0604020202020204"/>
              <a:cs typeface="Arial"/>
            </a:endParaRPr>
          </a:p>
          <a:p>
            <a:pPr algn="ctr">
              <a:defRPr/>
            </a:pPr>
            <a:endParaRPr lang="en-GB" sz="1400" b="1">
              <a:solidFill>
                <a:schemeClr val="accent1">
                  <a:lumMod val="50000"/>
                </a:schemeClr>
              </a:solidFill>
              <a:cs typeface="Arial"/>
            </a:endParaRPr>
          </a:p>
          <a:p>
            <a:pPr algn="ctr">
              <a:defRPr/>
            </a:pPr>
            <a:r>
              <a:rPr lang="en-GB" sz="1400" b="1">
                <a:solidFill>
                  <a:schemeClr val="accent1">
                    <a:lumMod val="50000"/>
                  </a:schemeClr>
                </a:solidFill>
                <a:cs typeface="Arial"/>
              </a:rPr>
              <a:t>See: 3-part data review</a:t>
            </a:r>
          </a:p>
        </p:txBody>
      </p:sp>
      <p:sp>
        <p:nvSpPr>
          <p:cNvPr id="5" name="TextBox 3">
            <a:extLst>
              <a:ext uri="{FF2B5EF4-FFF2-40B4-BE49-F238E27FC236}">
                <a16:creationId xmlns:a16="http://schemas.microsoft.com/office/drawing/2014/main" id="{076F0126-EDE6-B3B8-C2A0-8BF3B464DF81}"/>
              </a:ext>
            </a:extLst>
          </p:cNvPr>
          <p:cNvSpPr txBox="1"/>
          <p:nvPr/>
        </p:nvSpPr>
        <p:spPr>
          <a:xfrm>
            <a:off x="5793013" y="3561343"/>
            <a:ext cx="1846969" cy="2246769"/>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What is </a:t>
            </a:r>
            <a:r>
              <a:rPr kumimoji="0" lang="en-GB" sz="1400" b="1" i="0" u="none" strike="noStrike" kern="1200" cap="none" spc="0" normalizeH="0" baseline="0" noProof="0">
                <a:ln>
                  <a:noFill/>
                </a:ln>
                <a:solidFill>
                  <a:schemeClr val="accent1">
                    <a:lumMod val="50000"/>
                  </a:schemeClr>
                </a:solidFill>
                <a:effectLst/>
                <a:uLnTx/>
                <a:uFillTx/>
                <a:latin typeface="Arial" panose="020B0604020202020204"/>
                <a:ea typeface="+mn-ea"/>
                <a:cs typeface="+mn-cs"/>
              </a:rPr>
              <a:t>the</a:t>
            </a:r>
            <a:r>
              <a:rPr lang="en-GB" sz="1400" b="1">
                <a:solidFill>
                  <a:schemeClr val="accent1">
                    <a:lumMod val="50000"/>
                  </a:schemeClr>
                </a:solidFill>
                <a:latin typeface="Arial" panose="020B0604020202020204"/>
              </a:rPr>
              <a:t> purpose of this work?</a:t>
            </a:r>
            <a:endParaRPr lang="en-GB" sz="1400" b="1" i="0" u="none" strike="noStrike" kern="1200" cap="none" spc="0" normalizeH="0" baseline="0" noProof="0">
              <a:ln>
                <a:noFill/>
              </a:ln>
              <a:solidFill>
                <a:schemeClr val="accent1">
                  <a:lumMod val="50000"/>
                </a:schemeClr>
              </a:solidFill>
              <a:effectLst/>
              <a:uLnTx/>
              <a:uFillTx/>
              <a:latin typeface="Arial" panose="020B0604020202020204"/>
              <a:cs typeface="Arial"/>
            </a:endParaRPr>
          </a:p>
          <a:p>
            <a:pPr algn="ctr">
              <a:defRPr/>
            </a:pPr>
            <a:endParaRPr lang="en-GB" sz="1400" b="1">
              <a:solidFill>
                <a:schemeClr val="accent1">
                  <a:lumMod val="50000"/>
                </a:schemeClr>
              </a:solidFill>
              <a:latin typeface="Arial" panose="020B0604020202020204"/>
              <a:cs typeface="Arial" panose="020B0604020202020204"/>
            </a:endParaRPr>
          </a:p>
          <a:p>
            <a:pPr algn="ctr">
              <a:defRPr/>
            </a:pPr>
            <a:r>
              <a:rPr lang="en-GB" sz="1400" b="1">
                <a:solidFill>
                  <a:schemeClr val="accent1">
                    <a:lumMod val="50000"/>
                  </a:schemeClr>
                </a:solidFill>
                <a:latin typeface="Arial" panose="020B0604020202020204"/>
                <a:cs typeface="Arial" panose="020B0604020202020204"/>
              </a:rPr>
              <a:t>What is our theory about how we will improve things?</a:t>
            </a:r>
          </a:p>
          <a:p>
            <a:pPr algn="ctr">
              <a:defRPr/>
            </a:pPr>
            <a:endParaRPr lang="en-GB" sz="1400" b="1">
              <a:solidFill>
                <a:schemeClr val="accent1">
                  <a:lumMod val="50000"/>
                </a:schemeClr>
              </a:solidFill>
              <a:latin typeface="Arial" panose="020B0604020202020204"/>
              <a:cs typeface="Arial" panose="020B0604020202020204"/>
            </a:endParaRPr>
          </a:p>
          <a:p>
            <a:pPr algn="ctr">
              <a:defRPr/>
            </a:pPr>
            <a:r>
              <a:rPr lang="en-GB" sz="1400" b="1">
                <a:solidFill>
                  <a:schemeClr val="accent1">
                    <a:lumMod val="50000"/>
                  </a:schemeClr>
                </a:solidFill>
                <a:latin typeface="Arial" panose="020B0604020202020204"/>
                <a:cs typeface="Arial" panose="020B0604020202020204"/>
              </a:rPr>
              <a:t>See: driver diagrams</a:t>
            </a:r>
            <a:endParaRPr lang="en-GB" sz="1600">
              <a:solidFill>
                <a:schemeClr val="accent1">
                  <a:lumMod val="50000"/>
                </a:schemeClr>
              </a:solidFill>
              <a:cs typeface="Arial"/>
            </a:endParaRPr>
          </a:p>
        </p:txBody>
      </p:sp>
      <p:sp>
        <p:nvSpPr>
          <p:cNvPr id="6" name="TextBox 4">
            <a:extLst>
              <a:ext uri="{FF2B5EF4-FFF2-40B4-BE49-F238E27FC236}">
                <a16:creationId xmlns:a16="http://schemas.microsoft.com/office/drawing/2014/main" id="{3D808C20-0821-E859-0741-5E1434F63596}"/>
              </a:ext>
            </a:extLst>
          </p:cNvPr>
          <p:cNvSpPr txBox="1"/>
          <p:nvPr/>
        </p:nvSpPr>
        <p:spPr>
          <a:xfrm>
            <a:off x="7703397" y="3602203"/>
            <a:ext cx="1846969" cy="2462213"/>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How will we measure improvement?</a:t>
            </a:r>
          </a:p>
          <a:p>
            <a:pPr algn="ctr">
              <a:defRPr/>
            </a:pPr>
            <a:endParaRPr lang="en-GB" sz="1400" b="1">
              <a:solidFill>
                <a:schemeClr val="accent1">
                  <a:lumMod val="50000"/>
                </a:schemeClr>
              </a:solidFill>
              <a:cs typeface="Arial"/>
            </a:endParaRPr>
          </a:p>
          <a:p>
            <a:pPr algn="ctr">
              <a:defRPr/>
            </a:pPr>
            <a:r>
              <a:rPr lang="en-GB" sz="1400" b="1">
                <a:solidFill>
                  <a:schemeClr val="accent1">
                    <a:lumMod val="50000"/>
                  </a:schemeClr>
                </a:solidFill>
                <a:cs typeface="Arial"/>
              </a:rPr>
              <a:t>What are our outcome, process and balancing measures?</a:t>
            </a:r>
          </a:p>
          <a:p>
            <a:pPr algn="ctr">
              <a:defRPr/>
            </a:pPr>
            <a:endParaRPr lang="en-GB" sz="1400" b="1">
              <a:solidFill>
                <a:schemeClr val="accent1">
                  <a:lumMod val="50000"/>
                </a:schemeClr>
              </a:solidFill>
              <a:cs typeface="Arial"/>
            </a:endParaRPr>
          </a:p>
          <a:p>
            <a:pPr algn="ctr">
              <a:defRPr/>
            </a:pPr>
            <a:r>
              <a:rPr lang="en-GB" sz="1400" b="1">
                <a:solidFill>
                  <a:schemeClr val="accent1">
                    <a:lumMod val="50000"/>
                  </a:schemeClr>
                </a:solidFill>
                <a:cs typeface="Arial"/>
              </a:rPr>
              <a:t>What is our data collection plan?</a:t>
            </a:r>
          </a:p>
        </p:txBody>
      </p:sp>
      <p:sp>
        <p:nvSpPr>
          <p:cNvPr id="7" name="TextBox 5">
            <a:extLst>
              <a:ext uri="{FF2B5EF4-FFF2-40B4-BE49-F238E27FC236}">
                <a16:creationId xmlns:a16="http://schemas.microsoft.com/office/drawing/2014/main" id="{AA38676C-7834-5615-FF9E-A956DA09A5FA}"/>
              </a:ext>
            </a:extLst>
          </p:cNvPr>
          <p:cNvSpPr txBox="1"/>
          <p:nvPr/>
        </p:nvSpPr>
        <p:spPr>
          <a:xfrm>
            <a:off x="9639244" y="3602203"/>
            <a:ext cx="1601201" cy="181588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What ideas have we generated through this process that we can test?</a:t>
            </a:r>
            <a:endParaRPr lang="en-US" sz="1600">
              <a:solidFill>
                <a:schemeClr val="accent1">
                  <a:lumMod val="50000"/>
                </a:schemeClr>
              </a:solidFill>
              <a:latin typeface="Arial" panose="020B0604020202020204"/>
              <a:cs typeface="Arial" panose="020B0604020202020204"/>
            </a:endParaRPr>
          </a:p>
          <a:p>
            <a:pPr algn="ctr">
              <a:defRPr/>
            </a:pPr>
            <a:endParaRPr lang="en-GB" sz="1400" b="1">
              <a:solidFill>
                <a:schemeClr val="accent1">
                  <a:lumMod val="50000"/>
                </a:schemeClr>
              </a:solidFill>
              <a:cs typeface="Arial"/>
            </a:endParaRPr>
          </a:p>
          <a:p>
            <a:pPr algn="ctr">
              <a:defRPr/>
            </a:pPr>
            <a:r>
              <a:rPr lang="en-GB" sz="1400" b="1">
                <a:solidFill>
                  <a:schemeClr val="accent1">
                    <a:lumMod val="50000"/>
                  </a:schemeClr>
                </a:solidFill>
                <a:cs typeface="Arial"/>
              </a:rPr>
              <a:t>See: PDSA cycles</a:t>
            </a:r>
          </a:p>
        </p:txBody>
      </p:sp>
      <p:sp>
        <p:nvSpPr>
          <p:cNvPr id="9" name="TextBox 3">
            <a:extLst>
              <a:ext uri="{FF2B5EF4-FFF2-40B4-BE49-F238E27FC236}">
                <a16:creationId xmlns:a16="http://schemas.microsoft.com/office/drawing/2014/main" id="{66604BF7-9DC4-3928-1740-14114449A95E}"/>
              </a:ext>
            </a:extLst>
          </p:cNvPr>
          <p:cNvSpPr txBox="1"/>
          <p:nvPr/>
        </p:nvSpPr>
        <p:spPr>
          <a:xfrm>
            <a:off x="3954470" y="3561343"/>
            <a:ext cx="1846969" cy="2246769"/>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1400" b="1">
                <a:solidFill>
                  <a:schemeClr val="accent1">
                    <a:lumMod val="50000"/>
                  </a:schemeClr>
                </a:solidFill>
                <a:latin typeface="Arial" panose="020B0604020202020204"/>
              </a:rPr>
              <a:t>Who do we need to involve in this work?</a:t>
            </a:r>
            <a:endParaRPr lang="en-GB" sz="1400" b="1">
              <a:solidFill>
                <a:schemeClr val="accent1">
                  <a:lumMod val="50000"/>
                </a:schemeClr>
              </a:solidFill>
              <a:latin typeface="Arial" panose="020B0604020202020204"/>
              <a:cs typeface="Arial"/>
            </a:endParaRPr>
          </a:p>
          <a:p>
            <a:pPr algn="ctr">
              <a:defRPr/>
            </a:pPr>
            <a:endParaRPr lang="en-GB" sz="1400" b="1">
              <a:solidFill>
                <a:schemeClr val="accent1">
                  <a:lumMod val="50000"/>
                </a:schemeClr>
              </a:solidFill>
              <a:latin typeface="Arial" panose="020B0604020202020204"/>
              <a:cs typeface="Arial"/>
            </a:endParaRPr>
          </a:p>
          <a:p>
            <a:pPr algn="ctr">
              <a:defRPr/>
            </a:pPr>
            <a:r>
              <a:rPr lang="en-GB" sz="1400" b="1">
                <a:solidFill>
                  <a:schemeClr val="accent1">
                    <a:lumMod val="50000"/>
                  </a:schemeClr>
                </a:solidFill>
                <a:latin typeface="Arial" panose="020B0604020202020204"/>
                <a:cs typeface="Arial"/>
              </a:rPr>
              <a:t>How will that involvement be structured?</a:t>
            </a:r>
          </a:p>
          <a:p>
            <a:pPr algn="ctr">
              <a:defRPr/>
            </a:pPr>
            <a:endParaRPr lang="en-GB" sz="1400" b="1">
              <a:solidFill>
                <a:schemeClr val="accent1">
                  <a:lumMod val="50000"/>
                </a:schemeClr>
              </a:solidFill>
              <a:latin typeface="Arial" panose="020B0604020202020204"/>
              <a:cs typeface="Arial"/>
            </a:endParaRPr>
          </a:p>
          <a:p>
            <a:pPr algn="ctr">
              <a:defRPr/>
            </a:pPr>
            <a:r>
              <a:rPr lang="en-GB" sz="1400" b="1">
                <a:solidFill>
                  <a:schemeClr val="accent1">
                    <a:lumMod val="50000"/>
                  </a:schemeClr>
                </a:solidFill>
                <a:latin typeface="Arial" panose="020B0604020202020204"/>
                <a:cs typeface="Arial"/>
              </a:rPr>
              <a:t>See: stakeholder mapping</a:t>
            </a:r>
            <a:endParaRPr lang="en-GB" sz="1400" b="1">
              <a:solidFill>
                <a:schemeClr val="accent1">
                  <a:lumMod val="50000"/>
                </a:schemeClr>
              </a:solidFill>
              <a:latin typeface="Arial" panose="020B0604020202020204"/>
            </a:endParaRPr>
          </a:p>
        </p:txBody>
      </p:sp>
      <p:sp>
        <p:nvSpPr>
          <p:cNvPr id="11" name="TextBox 10">
            <a:extLst>
              <a:ext uri="{FF2B5EF4-FFF2-40B4-BE49-F238E27FC236}">
                <a16:creationId xmlns:a16="http://schemas.microsoft.com/office/drawing/2014/main" id="{3E042654-F775-8FB4-2936-D487B2412939}"/>
              </a:ext>
            </a:extLst>
          </p:cNvPr>
          <p:cNvSpPr txBox="1"/>
          <p:nvPr/>
        </p:nvSpPr>
        <p:spPr>
          <a:xfrm>
            <a:off x="9314330" y="6609810"/>
            <a:ext cx="3091534" cy="261610"/>
          </a:xfrm>
          <a:prstGeom prst="rect">
            <a:avLst/>
          </a:prstGeom>
          <a:noFill/>
        </p:spPr>
        <p:txBody>
          <a:bodyPr wrap="square">
            <a:spAutoFit/>
          </a:bodyPr>
          <a:lstStyle/>
          <a:p>
            <a:r>
              <a:rPr lang="en-GB" sz="1050" i="1">
                <a:solidFill>
                  <a:srgbClr val="000000"/>
                </a:solidFill>
                <a:latin typeface="Arial" panose="020B0604020202020204"/>
                <a:cs typeface="Arial" panose="020B0604020202020204"/>
                <a:hlinkClick r:id="rId3"/>
              </a:rPr>
              <a:t>Adapted from the IHI’s Triple Aim Framework</a:t>
            </a:r>
            <a:endParaRPr lang="en-GB" sz="1050" i="1"/>
          </a:p>
        </p:txBody>
      </p:sp>
      <p:sp>
        <p:nvSpPr>
          <p:cNvPr id="13" name="Title 10">
            <a:extLst>
              <a:ext uri="{FF2B5EF4-FFF2-40B4-BE49-F238E27FC236}">
                <a16:creationId xmlns:a16="http://schemas.microsoft.com/office/drawing/2014/main" id="{27F75C0C-2A34-7923-92AE-81B16E5CF02D}"/>
              </a:ext>
            </a:extLst>
          </p:cNvPr>
          <p:cNvSpPr>
            <a:spLocks noGrp="1"/>
          </p:cNvSpPr>
          <p:nvPr>
            <p:ph type="title"/>
          </p:nvPr>
        </p:nvSpPr>
        <p:spPr>
          <a:xfrm>
            <a:off x="325699" y="234552"/>
            <a:ext cx="11190387" cy="1118063"/>
          </a:xfrm>
        </p:spPr>
        <p:txBody>
          <a:bodyPr>
            <a:normAutofit/>
          </a:bodyPr>
          <a:lstStyle/>
          <a:p>
            <a:r>
              <a:rPr lang="en-GB" sz="3200" b="1"/>
              <a:t>Detailed Overview of the QI Sequence Used</a:t>
            </a:r>
            <a:endParaRPr lang="en-US" sz="3200" b="1"/>
          </a:p>
        </p:txBody>
      </p:sp>
      <p:sp>
        <p:nvSpPr>
          <p:cNvPr id="18" name="Right Arrow 1">
            <a:extLst>
              <a:ext uri="{FF2B5EF4-FFF2-40B4-BE49-F238E27FC236}">
                <a16:creationId xmlns:a16="http://schemas.microsoft.com/office/drawing/2014/main" id="{5726CE36-658A-28DD-CEFF-F70410D7EC28}"/>
              </a:ext>
            </a:extLst>
          </p:cNvPr>
          <p:cNvSpPr/>
          <p:nvPr/>
        </p:nvSpPr>
        <p:spPr>
          <a:xfrm>
            <a:off x="325699" y="1150053"/>
            <a:ext cx="11815696" cy="3224415"/>
          </a:xfrm>
          <a:prstGeom prst="rightArrow">
            <a:avLst>
              <a:gd name="adj1" fmla="val 50000"/>
              <a:gd name="adj2" fmla="val 30702"/>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56227B83-A3FF-1310-0D6D-F92365692A2B}"/>
              </a:ext>
            </a:extLst>
          </p:cNvPr>
          <p:cNvSpPr/>
          <p:nvPr/>
        </p:nvSpPr>
        <p:spPr>
          <a:xfrm>
            <a:off x="471541" y="2108413"/>
            <a:ext cx="1543791"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41F6004B-B890-847B-01EE-9C46453800D4}"/>
              </a:ext>
            </a:extLst>
          </p:cNvPr>
          <p:cNvSpPr/>
          <p:nvPr/>
        </p:nvSpPr>
        <p:spPr>
          <a:xfrm>
            <a:off x="2305643" y="2093833"/>
            <a:ext cx="1475160"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sp>
        <p:nvSpPr>
          <p:cNvPr id="21" name="Freeform 4">
            <a:extLst>
              <a:ext uri="{FF2B5EF4-FFF2-40B4-BE49-F238E27FC236}">
                <a16:creationId xmlns:a16="http://schemas.microsoft.com/office/drawing/2014/main" id="{9D8C6634-1A1C-08EE-8892-9891B53E285F}"/>
              </a:ext>
            </a:extLst>
          </p:cNvPr>
          <p:cNvSpPr/>
          <p:nvPr/>
        </p:nvSpPr>
        <p:spPr>
          <a:xfrm>
            <a:off x="5842344" y="2108413"/>
            <a:ext cx="1678548"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4. Develop a purpose and change theory</a:t>
            </a:r>
            <a:endParaRPr kumimoji="0" lang="en-GB" sz="17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22" name="Freeform 5">
            <a:extLst>
              <a:ext uri="{FF2B5EF4-FFF2-40B4-BE49-F238E27FC236}">
                <a16:creationId xmlns:a16="http://schemas.microsoft.com/office/drawing/2014/main" id="{BCF92A12-964A-A06A-F837-A3011A808F75}"/>
              </a:ext>
            </a:extLst>
          </p:cNvPr>
          <p:cNvSpPr/>
          <p:nvPr/>
        </p:nvSpPr>
        <p:spPr>
          <a:xfrm>
            <a:off x="7787608" y="2108413"/>
            <a:ext cx="1678549"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3" name="Freeform 6">
            <a:extLst>
              <a:ext uri="{FF2B5EF4-FFF2-40B4-BE49-F238E27FC236}">
                <a16:creationId xmlns:a16="http://schemas.microsoft.com/office/drawing/2014/main" id="{3EA7AC34-F5CA-266B-FB53-FE739918BAAB}"/>
              </a:ext>
            </a:extLst>
          </p:cNvPr>
          <p:cNvSpPr/>
          <p:nvPr/>
        </p:nvSpPr>
        <p:spPr>
          <a:xfrm>
            <a:off x="9690476" y="2108413"/>
            <a:ext cx="1528359"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A93E8F26-0F29-A08D-9FC0-F5A985F8F035}"/>
              </a:ext>
            </a:extLst>
          </p:cNvPr>
          <p:cNvSpPr/>
          <p:nvPr/>
        </p:nvSpPr>
        <p:spPr>
          <a:xfrm>
            <a:off x="4017337" y="2108413"/>
            <a:ext cx="1557868" cy="130769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700" b="1" i="0" u="none" strike="noStrike" kern="0" cap="none" spc="0" normalizeH="0" baseline="0" noProof="0">
                <a:ln>
                  <a:noFill/>
                </a:ln>
                <a:solidFill>
                  <a:prstClr val="white"/>
                </a:solidFill>
                <a:effectLst/>
                <a:uLnTx/>
                <a:uFillTx/>
                <a:latin typeface="Arial" panose="020B0604020202020204"/>
                <a:ea typeface="+mn-ea"/>
                <a:cs typeface="+mn-cs"/>
              </a:rPr>
              <a:t>3. Create a Governance Structure</a:t>
            </a:r>
            <a:endParaRPr kumimoji="0" lang="en-GB" sz="1700" b="1" i="0" u="none" strike="noStrike" kern="0" cap="none" spc="0" normalizeH="0" baseline="0" noProof="0">
              <a:ln>
                <a:noFill/>
              </a:ln>
              <a:solidFill>
                <a:prstClr val="white"/>
              </a:solidFill>
              <a:effectLst/>
              <a:uLnTx/>
              <a:uFillTx/>
              <a:latin typeface="Arial" panose="020B0604020202020204"/>
              <a:ea typeface="+mn-ea"/>
              <a:cs typeface="Arial"/>
            </a:endParaRPr>
          </a:p>
        </p:txBody>
      </p:sp>
    </p:spTree>
    <p:extLst>
      <p:ext uri="{BB962C8B-B14F-4D97-AF65-F5344CB8AC3E}">
        <p14:creationId xmlns:p14="http://schemas.microsoft.com/office/powerpoint/2010/main" val="1448261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1 – Choose a population segment</a:t>
            </a:r>
            <a:endParaRPr lang="en-US" sz="3600" b="1"/>
          </a:p>
        </p:txBody>
      </p:sp>
      <p:sp>
        <p:nvSpPr>
          <p:cNvPr id="2" name="TextBox 1">
            <a:extLst>
              <a:ext uri="{FF2B5EF4-FFF2-40B4-BE49-F238E27FC236}">
                <a16:creationId xmlns:a16="http://schemas.microsoft.com/office/drawing/2014/main" id="{F22EAAC8-62B3-BE10-DC71-C689FE845B04}"/>
              </a:ext>
            </a:extLst>
          </p:cNvPr>
          <p:cNvSpPr txBox="1"/>
          <p:nvPr/>
        </p:nvSpPr>
        <p:spPr>
          <a:xfrm>
            <a:off x="338132" y="1340768"/>
            <a:ext cx="936104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Arial"/>
                <a:cs typeface="Arial"/>
              </a:rPr>
              <a:t>Our population segment is </a:t>
            </a:r>
            <a:r>
              <a:rPr lang="en-US" sz="2400" b="1">
                <a:latin typeface="Arial"/>
                <a:cs typeface="Arial"/>
              </a:rPr>
              <a:t>adults with Learning Disabilities and Autistic people in Bedfordshire, Luton and Milton Keynes (BLMK)</a:t>
            </a:r>
            <a:r>
              <a:rPr lang="en-US" sz="2400">
                <a:latin typeface="Arial"/>
                <a:cs typeface="Arial"/>
              </a:rPr>
              <a:t>. As well as health challenges faced by this group, there is also an unequal spread of health within the population.</a:t>
            </a:r>
          </a:p>
          <a:p>
            <a:endParaRPr lang="en-US" sz="2400">
              <a:latin typeface="Arial"/>
              <a:cs typeface="Arial"/>
            </a:endParaRPr>
          </a:p>
          <a:p>
            <a:pPr marL="342900" indent="-342900">
              <a:buFont typeface="Arial" panose="020B0604020202020204" pitchFamily="34" charset="0"/>
              <a:buChar char="•"/>
            </a:pPr>
            <a:endParaRPr lang="en-US" sz="2400">
              <a:latin typeface="Arial"/>
              <a:cs typeface="Arial"/>
            </a:endParaRPr>
          </a:p>
        </p:txBody>
      </p:sp>
      <p:pic>
        <p:nvPicPr>
          <p:cNvPr id="13" name="Picture 12">
            <a:extLst>
              <a:ext uri="{FF2B5EF4-FFF2-40B4-BE49-F238E27FC236}">
                <a16:creationId xmlns:a16="http://schemas.microsoft.com/office/drawing/2014/main" id="{2759E3E9-A720-847F-825B-39090BCCBEBB}"/>
              </a:ext>
            </a:extLst>
          </p:cNvPr>
          <p:cNvPicPr>
            <a:picLocks noChangeAspect="1"/>
          </p:cNvPicPr>
          <p:nvPr/>
        </p:nvPicPr>
        <p:blipFill rotWithShape="1">
          <a:blip r:embed="rId3"/>
          <a:srcRect l="17517" t="34250" r="16926" b="4850"/>
          <a:stretch/>
        </p:blipFill>
        <p:spPr>
          <a:xfrm>
            <a:off x="5338222" y="3089754"/>
            <a:ext cx="6681385" cy="34911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Box 14">
            <a:extLst>
              <a:ext uri="{FF2B5EF4-FFF2-40B4-BE49-F238E27FC236}">
                <a16:creationId xmlns:a16="http://schemas.microsoft.com/office/drawing/2014/main" id="{700E0B6F-C644-F5DE-86D9-71BAC321DE47}"/>
              </a:ext>
            </a:extLst>
          </p:cNvPr>
          <p:cNvSpPr txBox="1"/>
          <p:nvPr/>
        </p:nvSpPr>
        <p:spPr>
          <a:xfrm>
            <a:off x="449789" y="3089754"/>
            <a:ext cx="4608512" cy="1569660"/>
          </a:xfrm>
          <a:prstGeom prst="rect">
            <a:avLst/>
          </a:prstGeom>
          <a:noFill/>
        </p:spPr>
        <p:txBody>
          <a:bodyPr wrap="square" lIns="91440" tIns="45720" rIns="91440" bIns="45720" anchor="t">
            <a:spAutoFit/>
          </a:bodyPr>
          <a:lstStyle/>
          <a:p>
            <a:r>
              <a:rPr lang="en-US" sz="2400">
                <a:latin typeface="Arial"/>
                <a:cs typeface="Arial"/>
              </a:rPr>
              <a:t>We thought about which </a:t>
            </a:r>
            <a:r>
              <a:rPr lang="en-US" sz="2400" b="1">
                <a:latin typeface="Arial"/>
                <a:cs typeface="Arial"/>
              </a:rPr>
              <a:t>groups</a:t>
            </a:r>
            <a:r>
              <a:rPr lang="en-US" sz="2400">
                <a:latin typeface="Arial"/>
                <a:cs typeface="Arial"/>
              </a:rPr>
              <a:t> within this population that need extra focus (the groups we were most worried about.)</a:t>
            </a:r>
          </a:p>
        </p:txBody>
      </p:sp>
    </p:spTree>
    <p:extLst>
      <p:ext uri="{BB962C8B-B14F-4D97-AF65-F5344CB8AC3E}">
        <p14:creationId xmlns:p14="http://schemas.microsoft.com/office/powerpoint/2010/main" val="1361600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1 – Choose a population segment</a:t>
            </a:r>
            <a:endParaRPr lang="en-US" sz="3600" b="1"/>
          </a:p>
        </p:txBody>
      </p:sp>
      <p:sp>
        <p:nvSpPr>
          <p:cNvPr id="2" name="TextBox 1">
            <a:extLst>
              <a:ext uri="{FF2B5EF4-FFF2-40B4-BE49-F238E27FC236}">
                <a16:creationId xmlns:a16="http://schemas.microsoft.com/office/drawing/2014/main" id="{F22EAAC8-62B3-BE10-DC71-C689FE845B04}"/>
              </a:ext>
            </a:extLst>
          </p:cNvPr>
          <p:cNvSpPr txBox="1"/>
          <p:nvPr/>
        </p:nvSpPr>
        <p:spPr>
          <a:xfrm>
            <a:off x="326731" y="1127541"/>
            <a:ext cx="6018410" cy="55707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Arial"/>
                <a:cs typeface="Arial"/>
              </a:rPr>
              <a:t>The groups of people with Learning Disabilities and Autistic people we felt needed extra focus were:</a:t>
            </a:r>
          </a:p>
          <a:p>
            <a:endParaRPr lang="en-US" sz="2400">
              <a:latin typeface="Arial"/>
              <a:cs typeface="Arial"/>
            </a:endParaRPr>
          </a:p>
          <a:p>
            <a:pPr marL="342900" indent="-342900">
              <a:buFont typeface="Arial" panose="020B0604020202020204" pitchFamily="34" charset="0"/>
              <a:buChar char="•"/>
            </a:pPr>
            <a:r>
              <a:rPr lang="en-GB" sz="2400">
                <a:latin typeface="Arial"/>
                <a:cs typeface="Arial"/>
              </a:rPr>
              <a:t>People who don’t speak English as a first language</a:t>
            </a:r>
          </a:p>
          <a:p>
            <a:pPr marL="342900" indent="-342900">
              <a:buFont typeface="Arial" panose="020B0604020202020204" pitchFamily="34" charset="0"/>
              <a:buChar char="•"/>
            </a:pPr>
            <a:r>
              <a:rPr lang="en-GB" sz="2400">
                <a:latin typeface="Arial"/>
                <a:cs typeface="Arial"/>
              </a:rPr>
              <a:t>LGBTQ+ community</a:t>
            </a:r>
          </a:p>
          <a:p>
            <a:pPr marL="342900" indent="-342900">
              <a:buFont typeface="Arial" panose="020B0604020202020204" pitchFamily="34" charset="0"/>
              <a:buChar char="•"/>
            </a:pPr>
            <a:r>
              <a:rPr lang="en-GB" sz="2400">
                <a:latin typeface="Arial"/>
                <a:cs typeface="Arial"/>
              </a:rPr>
              <a:t>Young people transitioning to adult services</a:t>
            </a:r>
          </a:p>
          <a:p>
            <a:pPr marL="342900" indent="-342900">
              <a:buFont typeface="Arial" panose="020B0604020202020204" pitchFamily="34" charset="0"/>
              <a:buChar char="•"/>
            </a:pPr>
            <a:r>
              <a:rPr lang="en-GB" sz="2400">
                <a:latin typeface="Arial"/>
                <a:cs typeface="Arial"/>
              </a:rPr>
              <a:t>Ethnic minority groups</a:t>
            </a:r>
          </a:p>
          <a:p>
            <a:pPr marL="342900" indent="-342900">
              <a:buFont typeface="Arial" panose="020B0604020202020204" pitchFamily="34" charset="0"/>
              <a:buChar char="•"/>
            </a:pPr>
            <a:r>
              <a:rPr lang="en-GB" sz="2400">
                <a:latin typeface="Arial"/>
                <a:cs typeface="Arial"/>
              </a:rPr>
              <a:t>Forensic/criminal justice population</a:t>
            </a:r>
          </a:p>
          <a:p>
            <a:pPr marL="342900" indent="-342900">
              <a:buFont typeface="Arial" panose="020B0604020202020204" pitchFamily="34" charset="0"/>
              <a:buChar char="•"/>
            </a:pPr>
            <a:r>
              <a:rPr lang="en-GB" sz="2400">
                <a:latin typeface="Arial"/>
                <a:cs typeface="Arial"/>
              </a:rPr>
              <a:t>People requiring weight management</a:t>
            </a:r>
          </a:p>
          <a:p>
            <a:pPr marL="342900" indent="-342900">
              <a:buFont typeface="Arial" panose="020B0604020202020204" pitchFamily="34" charset="0"/>
              <a:buChar char="•"/>
            </a:pPr>
            <a:r>
              <a:rPr lang="en-GB" sz="2400">
                <a:latin typeface="Arial"/>
                <a:cs typeface="Arial"/>
              </a:rPr>
              <a:t>People experiencing comorbid mental illness or complex behaviours</a:t>
            </a:r>
            <a:endParaRPr lang="en-US" sz="2400">
              <a:latin typeface="Arial"/>
              <a:cs typeface="Arial"/>
            </a:endParaRPr>
          </a:p>
          <a:p>
            <a:pPr marL="342900" indent="-342900">
              <a:buFont typeface="Arial" panose="020B0604020202020204" pitchFamily="34" charset="0"/>
              <a:buChar char="•"/>
            </a:pPr>
            <a:endParaRPr lang="en-US" sz="2000">
              <a:latin typeface="Arial"/>
              <a:cs typeface="Arial"/>
            </a:endParaRPr>
          </a:p>
        </p:txBody>
      </p:sp>
      <p:pic>
        <p:nvPicPr>
          <p:cNvPr id="4" name="Picture 3" descr="Wheelchair student in classroom">
            <a:extLst>
              <a:ext uri="{FF2B5EF4-FFF2-40B4-BE49-F238E27FC236}">
                <a16:creationId xmlns:a16="http://schemas.microsoft.com/office/drawing/2014/main" id="{58118C07-8A9B-89C7-CB62-B3B0649CFC6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083"/>
          <a:stretch/>
        </p:blipFill>
        <p:spPr>
          <a:xfrm>
            <a:off x="6054195" y="4385238"/>
            <a:ext cx="2266831" cy="1845733"/>
          </a:xfrm>
          <a:prstGeom prst="rect">
            <a:avLst/>
          </a:prstGeom>
        </p:spPr>
      </p:pic>
      <p:sp>
        <p:nvSpPr>
          <p:cNvPr id="10" name="TextBox 9">
            <a:extLst>
              <a:ext uri="{FF2B5EF4-FFF2-40B4-BE49-F238E27FC236}">
                <a16:creationId xmlns:a16="http://schemas.microsoft.com/office/drawing/2014/main" id="{B8AB6969-3944-8A48-C629-80258581BC17}"/>
              </a:ext>
            </a:extLst>
          </p:cNvPr>
          <p:cNvSpPr txBox="1"/>
          <p:nvPr/>
        </p:nvSpPr>
        <p:spPr>
          <a:xfrm>
            <a:off x="6922736" y="1679364"/>
            <a:ext cx="2421467" cy="2031325"/>
          </a:xfrm>
          <a:prstGeom prst="rect">
            <a:avLst/>
          </a:prstGeom>
          <a:noFill/>
        </p:spPr>
        <p:txBody>
          <a:bodyPr wrap="square">
            <a:spAutoFit/>
          </a:bodyPr>
          <a:lstStyle/>
          <a:p>
            <a:pPr algn="ctr"/>
            <a:endParaRPr lang="en-US" sz="1800">
              <a:solidFill>
                <a:srgbClr val="005EB8"/>
              </a:solidFill>
              <a:effectLst>
                <a:outerShdw blurRad="38100" dist="38100" dir="2700000" algn="tl">
                  <a:srgbClr val="000000">
                    <a:alpha val="43137"/>
                  </a:srgbClr>
                </a:outerShdw>
              </a:effectLst>
              <a:latin typeface="Century Gothic" panose="020B0502020202020204" pitchFamily="34" charset="0"/>
              <a:cs typeface="Arial"/>
            </a:endParaRPr>
          </a:p>
          <a:p>
            <a:pPr algn="ctr"/>
            <a:r>
              <a:rPr lang="en-GB" sz="1800" b="1">
                <a:solidFill>
                  <a:srgbClr val="005EB8"/>
                </a:solidFill>
                <a:effectLst>
                  <a:outerShdw blurRad="38100" dist="38100" dir="2700000" algn="tl">
                    <a:srgbClr val="000000">
                      <a:alpha val="43137"/>
                    </a:srgbClr>
                  </a:outerShdw>
                </a:effectLst>
                <a:latin typeface="Century Gothic" panose="020B0502020202020204" pitchFamily="34" charset="0"/>
                <a:cs typeface="Arial"/>
              </a:rPr>
              <a:t>Males</a:t>
            </a: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 with a learning disability are </a:t>
            </a:r>
            <a:r>
              <a:rPr lang="en-GB" sz="1800" b="1">
                <a:solidFill>
                  <a:srgbClr val="005EB8"/>
                </a:solidFill>
                <a:effectLst>
                  <a:outerShdw blurRad="38100" dist="38100" dir="2700000" algn="tl">
                    <a:srgbClr val="000000">
                      <a:alpha val="43137"/>
                    </a:srgbClr>
                  </a:outerShdw>
                </a:effectLst>
                <a:latin typeface="Century Gothic" panose="020B0502020202020204" pitchFamily="34" charset="0"/>
                <a:cs typeface="Arial"/>
              </a:rPr>
              <a:t>less</a:t>
            </a: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 </a:t>
            </a:r>
            <a:r>
              <a:rPr lang="en-GB" sz="1800" b="1">
                <a:solidFill>
                  <a:srgbClr val="005EB8"/>
                </a:solidFill>
                <a:effectLst>
                  <a:outerShdw blurRad="38100" dist="38100" dir="2700000" algn="tl">
                    <a:srgbClr val="000000">
                      <a:alpha val="43137"/>
                    </a:srgbClr>
                  </a:outerShdw>
                </a:effectLst>
                <a:latin typeface="Century Gothic" panose="020B0502020202020204" pitchFamily="34" charset="0"/>
                <a:cs typeface="Arial"/>
              </a:rPr>
              <a:t>likely</a:t>
            </a: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 to have an annual health check than females.</a:t>
            </a:r>
          </a:p>
        </p:txBody>
      </p:sp>
      <p:sp>
        <p:nvSpPr>
          <p:cNvPr id="13" name="TextBox 12">
            <a:extLst>
              <a:ext uri="{FF2B5EF4-FFF2-40B4-BE49-F238E27FC236}">
                <a16:creationId xmlns:a16="http://schemas.microsoft.com/office/drawing/2014/main" id="{5C91BF69-0C1B-263F-5A12-CEC52DA73B49}"/>
              </a:ext>
            </a:extLst>
          </p:cNvPr>
          <p:cNvSpPr txBox="1"/>
          <p:nvPr/>
        </p:nvSpPr>
        <p:spPr>
          <a:xfrm>
            <a:off x="9189567" y="4354409"/>
            <a:ext cx="3032557" cy="1754326"/>
          </a:xfrm>
          <a:prstGeom prst="rect">
            <a:avLst/>
          </a:prstGeom>
          <a:noFill/>
        </p:spPr>
        <p:txBody>
          <a:bodyPr wrap="square">
            <a:spAutoFit/>
          </a:bodyPr>
          <a:lstStyle/>
          <a:p>
            <a:pPr algn="ct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People with learning disabilities of </a:t>
            </a:r>
            <a:r>
              <a:rPr lang="en-GB" sz="1800" b="1">
                <a:solidFill>
                  <a:srgbClr val="005EB8"/>
                </a:solidFill>
                <a:effectLst>
                  <a:outerShdw blurRad="38100" dist="38100" dir="2700000" algn="tl">
                    <a:srgbClr val="000000">
                      <a:alpha val="43137"/>
                    </a:srgbClr>
                  </a:outerShdw>
                </a:effectLst>
                <a:latin typeface="Century Gothic" panose="020B0502020202020204" pitchFamily="34" charset="0"/>
                <a:cs typeface="Arial"/>
              </a:rPr>
              <a:t>Black ethnicity </a:t>
            </a: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are </a:t>
            </a:r>
            <a:r>
              <a:rPr lang="en-GB" sz="1800" b="1">
                <a:solidFill>
                  <a:srgbClr val="005EB8"/>
                </a:solidFill>
                <a:effectLst>
                  <a:outerShdw blurRad="38100" dist="38100" dir="2700000" algn="tl">
                    <a:srgbClr val="000000">
                      <a:alpha val="43137"/>
                    </a:srgbClr>
                  </a:outerShdw>
                </a:effectLst>
                <a:latin typeface="Century Gothic" panose="020B0502020202020204" pitchFamily="34" charset="0"/>
                <a:cs typeface="Arial"/>
              </a:rPr>
              <a:t>less likely </a:t>
            </a:r>
            <a:r>
              <a:rPr lang="en-GB" sz="1800">
                <a:solidFill>
                  <a:srgbClr val="005EB8"/>
                </a:solidFill>
                <a:effectLst>
                  <a:outerShdw blurRad="38100" dist="38100" dir="2700000" algn="tl">
                    <a:srgbClr val="000000">
                      <a:alpha val="43137"/>
                    </a:srgbClr>
                  </a:outerShdw>
                </a:effectLst>
                <a:latin typeface="Century Gothic" panose="020B0502020202020204" pitchFamily="34" charset="0"/>
                <a:cs typeface="Arial"/>
              </a:rPr>
              <a:t>to receive an Annual Health Check compared to the rest of the population.</a:t>
            </a:r>
            <a:endParaRPr lang="en-US" sz="1800">
              <a:solidFill>
                <a:srgbClr val="005EB8"/>
              </a:solidFill>
              <a:effectLst>
                <a:outerShdw blurRad="38100" dist="38100" dir="2700000" algn="tl">
                  <a:srgbClr val="000000">
                    <a:alpha val="43137"/>
                  </a:srgbClr>
                </a:outerShdw>
              </a:effectLst>
              <a:latin typeface="Century Gothic" panose="020B0502020202020204" pitchFamily="34" charset="0"/>
              <a:cs typeface="Arial"/>
            </a:endParaRPr>
          </a:p>
        </p:txBody>
      </p:sp>
      <p:pic>
        <p:nvPicPr>
          <p:cNvPr id="15" name="Graphic 14" descr="Gender with solid fill">
            <a:extLst>
              <a:ext uri="{FF2B5EF4-FFF2-40B4-BE49-F238E27FC236}">
                <a16:creationId xmlns:a16="http://schemas.microsoft.com/office/drawing/2014/main" id="{56DDA74B-6DAC-2E02-1C91-B191BF4F2B2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44203" y="1675404"/>
            <a:ext cx="1986309" cy="1986309"/>
          </a:xfrm>
          <a:prstGeom prst="rect">
            <a:avLst/>
          </a:prstGeom>
        </p:spPr>
      </p:pic>
      <p:pic>
        <p:nvPicPr>
          <p:cNvPr id="19" name="Picture 18" descr="Casual woman with hand on hip">
            <a:extLst>
              <a:ext uri="{FF2B5EF4-FFF2-40B4-BE49-F238E27FC236}">
                <a16:creationId xmlns:a16="http://schemas.microsoft.com/office/drawing/2014/main" id="{7E407C5B-0968-8050-DF6E-775CDE7F5B9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71792" y="3802895"/>
            <a:ext cx="1186165" cy="2895402"/>
          </a:xfrm>
          <a:prstGeom prst="rect">
            <a:avLst/>
          </a:prstGeom>
        </p:spPr>
      </p:pic>
    </p:spTree>
    <p:extLst>
      <p:ext uri="{BB962C8B-B14F-4D97-AF65-F5344CB8AC3E}">
        <p14:creationId xmlns:p14="http://schemas.microsoft.com/office/powerpoint/2010/main" val="2067139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49789" y="-135355"/>
            <a:ext cx="11190387" cy="1118063"/>
          </a:xfrm>
        </p:spPr>
        <p:txBody>
          <a:bodyPr>
            <a:normAutofit/>
          </a:bodyPr>
          <a:lstStyle/>
          <a:p>
            <a:br>
              <a:rPr lang="en-GB" sz="3600" b="1"/>
            </a:br>
            <a:r>
              <a:rPr lang="en-GB" sz="3600" b="1"/>
              <a:t>Step 2 – Identify Needs and Assets</a:t>
            </a:r>
            <a:endParaRPr lang="en-US" sz="3600" b="1"/>
          </a:p>
        </p:txBody>
      </p:sp>
      <p:sp>
        <p:nvSpPr>
          <p:cNvPr id="3" name="TextBox 2">
            <a:extLst>
              <a:ext uri="{FF2B5EF4-FFF2-40B4-BE49-F238E27FC236}">
                <a16:creationId xmlns:a16="http://schemas.microsoft.com/office/drawing/2014/main" id="{7D8552CF-10A3-2D10-355A-7F35959F02DE}"/>
              </a:ext>
            </a:extLst>
          </p:cNvPr>
          <p:cNvSpPr txBox="1"/>
          <p:nvPr/>
        </p:nvSpPr>
        <p:spPr>
          <a:xfrm>
            <a:off x="397613" y="1396346"/>
            <a:ext cx="11294737" cy="36009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t>The work should derive from meeting the needs and maximising the assets of the population we serve.</a:t>
            </a:r>
          </a:p>
          <a:p>
            <a:endParaRPr lang="en-US" sz="2000" b="1" i="1">
              <a:effectLst>
                <a:outerShdw blurRad="38100" dist="38100" dir="2700000" algn="tl">
                  <a:srgbClr val="000000">
                    <a:alpha val="43137"/>
                  </a:srgbClr>
                </a:outerShdw>
              </a:effectLst>
            </a:endParaRPr>
          </a:p>
          <a:p>
            <a:r>
              <a:rPr lang="en-US" sz="2000"/>
              <a:t>Needs are typically defined as problems or barriers experienced by the population that require an intervention. </a:t>
            </a:r>
            <a:endParaRPr lang="en-US" sz="2000">
              <a:cs typeface="Arial"/>
            </a:endParaRPr>
          </a:p>
          <a:p>
            <a:endParaRPr lang="en-US" sz="2000">
              <a:cs typeface="Arial"/>
            </a:endParaRPr>
          </a:p>
          <a:p>
            <a:r>
              <a:rPr lang="en-US" sz="2000"/>
              <a:t>Assets are the collective resources that people and communities have at their disposal, which can help promote health and wellbeing. These can include: </a:t>
            </a:r>
            <a:endParaRPr lang="en-US" sz="2000">
              <a:cs typeface="Arial"/>
            </a:endParaRPr>
          </a:p>
          <a:p>
            <a:pPr marL="342900" indent="-342900">
              <a:buFont typeface="Wingdings"/>
              <a:buChar char="§"/>
            </a:pPr>
            <a:r>
              <a:rPr lang="en-US" sz="2000"/>
              <a:t>Individual – personal resilience, individual talents </a:t>
            </a:r>
          </a:p>
          <a:p>
            <a:pPr marL="342900" indent="-342900">
              <a:buFont typeface="Wingdings"/>
              <a:buChar char="§"/>
            </a:pPr>
            <a:r>
              <a:rPr lang="en-US" sz="2000"/>
              <a:t>Community – Community groups, social clubs, resident’s associations</a:t>
            </a:r>
          </a:p>
          <a:p>
            <a:pPr marL="342900" indent="-342900">
              <a:buFont typeface="Wingdings"/>
              <a:buChar char="§"/>
            </a:pPr>
            <a:r>
              <a:rPr lang="en-US" sz="2000"/>
              <a:t>Organisational – Faith groups, coffee shops, community hubs, health and social care services</a:t>
            </a:r>
            <a:endParaRPr lang="en-US" sz="2000">
              <a:cs typeface="Arial"/>
            </a:endParaRPr>
          </a:p>
        </p:txBody>
      </p:sp>
      <p:sp>
        <p:nvSpPr>
          <p:cNvPr id="18" name="Right Arrow 1">
            <a:extLst>
              <a:ext uri="{FF2B5EF4-FFF2-40B4-BE49-F238E27FC236}">
                <a16:creationId xmlns:a16="http://schemas.microsoft.com/office/drawing/2014/main" id="{AD358557-CD21-BC49-F79A-08766C9B9CA0}"/>
              </a:ext>
            </a:extLst>
          </p:cNvPr>
          <p:cNvSpPr/>
          <p:nvPr/>
        </p:nvSpPr>
        <p:spPr>
          <a:xfrm>
            <a:off x="283402" y="5159829"/>
            <a:ext cx="11815696" cy="1698171"/>
          </a:xfrm>
          <a:prstGeom prst="rightArrow">
            <a:avLst>
              <a:gd name="adj1" fmla="val 69580"/>
              <a:gd name="adj2" fmla="val 46778"/>
            </a:avLst>
          </a:prstGeom>
          <a:solidFill>
            <a:srgbClr val="4472C4">
              <a:lumMod val="40000"/>
              <a:lumOff val="6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19" name="Freeform 2">
            <a:extLst>
              <a:ext uri="{FF2B5EF4-FFF2-40B4-BE49-F238E27FC236}">
                <a16:creationId xmlns:a16="http://schemas.microsoft.com/office/drawing/2014/main" id="{EE9A7D7C-FD8A-8A4B-B4E4-CFD3C728CBC6}"/>
              </a:ext>
            </a:extLst>
          </p:cNvPr>
          <p:cNvSpPr/>
          <p:nvPr/>
        </p:nvSpPr>
        <p:spPr>
          <a:xfrm>
            <a:off x="512103" y="5573467"/>
            <a:ext cx="1543791"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1. Choose a population segment</a:t>
            </a:r>
          </a:p>
        </p:txBody>
      </p:sp>
      <p:sp>
        <p:nvSpPr>
          <p:cNvPr id="20" name="Freeform 3">
            <a:extLst>
              <a:ext uri="{FF2B5EF4-FFF2-40B4-BE49-F238E27FC236}">
                <a16:creationId xmlns:a16="http://schemas.microsoft.com/office/drawing/2014/main" id="{D36251F2-FE59-13CF-E5B5-A02648DFA925}"/>
              </a:ext>
            </a:extLst>
          </p:cNvPr>
          <p:cNvSpPr/>
          <p:nvPr/>
        </p:nvSpPr>
        <p:spPr>
          <a:xfrm>
            <a:off x="2346205" y="5558887"/>
            <a:ext cx="1475160"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2. Identify Assets and Needs</a:t>
            </a:r>
          </a:p>
        </p:txBody>
      </p:sp>
      <p:sp>
        <p:nvSpPr>
          <p:cNvPr id="21" name="Freeform 4">
            <a:extLst>
              <a:ext uri="{FF2B5EF4-FFF2-40B4-BE49-F238E27FC236}">
                <a16:creationId xmlns:a16="http://schemas.microsoft.com/office/drawing/2014/main" id="{7A1039EA-FE2F-C5BD-563C-149734B82BF4}"/>
              </a:ext>
            </a:extLst>
          </p:cNvPr>
          <p:cNvSpPr/>
          <p:nvPr/>
        </p:nvSpPr>
        <p:spPr>
          <a:xfrm>
            <a:off x="5882906" y="5573467"/>
            <a:ext cx="167854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4. Develop a purpose and change theory</a:t>
            </a:r>
            <a:endParaRPr kumimoji="0" lang="en-GB" sz="1600" b="1" i="0" u="none" strike="noStrike" kern="0" cap="none" spc="0" normalizeH="0" baseline="0" noProof="0">
              <a:ln>
                <a:noFill/>
              </a:ln>
              <a:solidFill>
                <a:prstClr val="white"/>
              </a:solidFill>
              <a:effectLst/>
              <a:uLnTx/>
              <a:uFillTx/>
              <a:latin typeface="Arial" panose="020B0604020202020204"/>
              <a:ea typeface="+mn-ea"/>
              <a:cs typeface="Arial"/>
            </a:endParaRPr>
          </a:p>
        </p:txBody>
      </p:sp>
      <p:sp>
        <p:nvSpPr>
          <p:cNvPr id="22" name="Freeform 5">
            <a:extLst>
              <a:ext uri="{FF2B5EF4-FFF2-40B4-BE49-F238E27FC236}">
                <a16:creationId xmlns:a16="http://schemas.microsoft.com/office/drawing/2014/main" id="{54985FAA-C1F7-D84E-67B8-A26E14FCA9DC}"/>
              </a:ext>
            </a:extLst>
          </p:cNvPr>
          <p:cNvSpPr/>
          <p:nvPr/>
        </p:nvSpPr>
        <p:spPr>
          <a:xfrm>
            <a:off x="7828170" y="5573467"/>
            <a:ext cx="167854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5. Develop a measurement plan</a:t>
            </a:r>
          </a:p>
        </p:txBody>
      </p:sp>
      <p:sp>
        <p:nvSpPr>
          <p:cNvPr id="23" name="Freeform 6">
            <a:extLst>
              <a:ext uri="{FF2B5EF4-FFF2-40B4-BE49-F238E27FC236}">
                <a16:creationId xmlns:a16="http://schemas.microsoft.com/office/drawing/2014/main" id="{62632580-2F3B-3CA8-6EC9-6078E78C1556}"/>
              </a:ext>
            </a:extLst>
          </p:cNvPr>
          <p:cNvSpPr/>
          <p:nvPr/>
        </p:nvSpPr>
        <p:spPr>
          <a:xfrm>
            <a:off x="9731038" y="5573467"/>
            <a:ext cx="1528359"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Arial"/>
              </a:rPr>
              <a:t>6. Start testing changes</a:t>
            </a:r>
          </a:p>
        </p:txBody>
      </p:sp>
      <p:sp>
        <p:nvSpPr>
          <p:cNvPr id="24" name="Freeform 4">
            <a:extLst>
              <a:ext uri="{FF2B5EF4-FFF2-40B4-BE49-F238E27FC236}">
                <a16:creationId xmlns:a16="http://schemas.microsoft.com/office/drawing/2014/main" id="{464E534E-0DB2-48D4-40C3-CAE69BF9D2DF}"/>
              </a:ext>
            </a:extLst>
          </p:cNvPr>
          <p:cNvSpPr/>
          <p:nvPr/>
        </p:nvSpPr>
        <p:spPr>
          <a:xfrm>
            <a:off x="4057899" y="5573467"/>
            <a:ext cx="1557868" cy="847646"/>
          </a:xfrm>
          <a:custGeom>
            <a:avLst/>
            <a:gdLst>
              <a:gd name="connsiteX0" fmla="*/ 0 w 1549578"/>
              <a:gd name="connsiteY0" fmla="*/ 258268 h 1641782"/>
              <a:gd name="connsiteX1" fmla="*/ 258268 w 1549578"/>
              <a:gd name="connsiteY1" fmla="*/ 0 h 1641782"/>
              <a:gd name="connsiteX2" fmla="*/ 1291310 w 1549578"/>
              <a:gd name="connsiteY2" fmla="*/ 0 h 1641782"/>
              <a:gd name="connsiteX3" fmla="*/ 1549578 w 1549578"/>
              <a:gd name="connsiteY3" fmla="*/ 258268 h 1641782"/>
              <a:gd name="connsiteX4" fmla="*/ 1549578 w 1549578"/>
              <a:gd name="connsiteY4" fmla="*/ 1383514 h 1641782"/>
              <a:gd name="connsiteX5" fmla="*/ 1291310 w 1549578"/>
              <a:gd name="connsiteY5" fmla="*/ 1641782 h 1641782"/>
              <a:gd name="connsiteX6" fmla="*/ 258268 w 1549578"/>
              <a:gd name="connsiteY6" fmla="*/ 1641782 h 1641782"/>
              <a:gd name="connsiteX7" fmla="*/ 0 w 1549578"/>
              <a:gd name="connsiteY7" fmla="*/ 1383514 h 1641782"/>
              <a:gd name="connsiteX8" fmla="*/ 0 w 1549578"/>
              <a:gd name="connsiteY8" fmla="*/ 258268 h 16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578" h="1641782">
                <a:moveTo>
                  <a:pt x="0" y="258268"/>
                </a:moveTo>
                <a:cubicBezTo>
                  <a:pt x="0" y="115631"/>
                  <a:pt x="115631" y="0"/>
                  <a:pt x="258268" y="0"/>
                </a:cubicBezTo>
                <a:lnTo>
                  <a:pt x="1291310" y="0"/>
                </a:lnTo>
                <a:cubicBezTo>
                  <a:pt x="1433947" y="0"/>
                  <a:pt x="1549578" y="115631"/>
                  <a:pt x="1549578" y="258268"/>
                </a:cubicBezTo>
                <a:lnTo>
                  <a:pt x="1549578" y="1383514"/>
                </a:lnTo>
                <a:cubicBezTo>
                  <a:pt x="1549578" y="1526151"/>
                  <a:pt x="1433947" y="1641782"/>
                  <a:pt x="1291310" y="1641782"/>
                </a:cubicBezTo>
                <a:lnTo>
                  <a:pt x="258268" y="1641782"/>
                </a:lnTo>
                <a:cubicBezTo>
                  <a:pt x="115631" y="1641782"/>
                  <a:pt x="0" y="1526151"/>
                  <a:pt x="0" y="1383514"/>
                </a:cubicBezTo>
                <a:lnTo>
                  <a:pt x="0" y="258268"/>
                </a:lnTo>
                <a:close/>
              </a:path>
            </a:pathLst>
          </a:custGeom>
          <a:solidFill>
            <a:srgbClr val="4472C4">
              <a:lumMod val="60000"/>
              <a:lumOff val="40000"/>
            </a:srgbClr>
          </a:solidFill>
          <a:ln w="12700" cap="flat" cmpd="sng" algn="ctr">
            <a:solidFill>
              <a:srgbClr val="4472C4">
                <a:lumMod val="75000"/>
              </a:srgbClr>
            </a:solidFill>
            <a:prstDash val="solid"/>
            <a:miter lim="800000"/>
          </a:ln>
          <a:effectLst/>
        </p:spPr>
        <p:txBody>
          <a:bodyPr spcFirstLastPara="0" vert="horz" wrap="square" lIns="132794" tIns="132794" rIns="132794" bIns="132794"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kumimoji="0" lang="en-GB" sz="1600" b="1" i="0" u="none" strike="noStrike" kern="0" cap="none" spc="0" normalizeH="0" baseline="0" noProof="0">
                <a:ln>
                  <a:noFill/>
                </a:ln>
                <a:solidFill>
                  <a:prstClr val="white"/>
                </a:solidFill>
                <a:effectLst/>
                <a:uLnTx/>
                <a:uFillTx/>
                <a:latin typeface="Arial" panose="020B0604020202020204"/>
                <a:ea typeface="+mn-ea"/>
                <a:cs typeface="+mn-cs"/>
              </a:rPr>
              <a:t>3. Create a Governance Structure</a:t>
            </a:r>
            <a:endParaRPr kumimoji="0" lang="en-GB" sz="1600" b="1" i="0" u="none" strike="noStrike" kern="0" cap="none" spc="0" normalizeH="0" baseline="0" noProof="0">
              <a:ln>
                <a:noFill/>
              </a:ln>
              <a:solidFill>
                <a:prstClr val="white"/>
              </a:solidFill>
              <a:effectLst/>
              <a:uLnTx/>
              <a:uFillTx/>
              <a:latin typeface="Arial" panose="020B0604020202020204"/>
              <a:ea typeface="+mn-ea"/>
              <a:cs typeface="Arial"/>
            </a:endParaRPr>
          </a:p>
        </p:txBody>
      </p:sp>
    </p:spTree>
    <p:extLst>
      <p:ext uri="{BB962C8B-B14F-4D97-AF65-F5344CB8AC3E}">
        <p14:creationId xmlns:p14="http://schemas.microsoft.com/office/powerpoint/2010/main" val="3540978698"/>
      </p:ext>
    </p:extLst>
  </p:cSld>
  <p:clrMapOvr>
    <a:masterClrMapping/>
  </p:clrMapOvr>
</p:sld>
</file>

<file path=ppt/theme/theme1.xml><?xml version="1.0" encoding="utf-8"?>
<a:theme xmlns:a="http://schemas.openxmlformats.org/drawingml/2006/main" name="Office Theme">
  <a:themeElements>
    <a:clrScheme name="BLMK ICB Colours">
      <a:dk1>
        <a:srgbClr val="000000"/>
      </a:dk1>
      <a:lt1>
        <a:srgbClr val="FFFFFF"/>
      </a:lt1>
      <a:dk2>
        <a:srgbClr val="415563"/>
      </a:dk2>
      <a:lt2>
        <a:srgbClr val="E8EDEE"/>
      </a:lt2>
      <a:accent1>
        <a:srgbClr val="005EB8"/>
      </a:accent1>
      <a:accent2>
        <a:srgbClr val="FFB81C"/>
      </a:accent2>
      <a:accent3>
        <a:srgbClr val="41B6E5"/>
      </a:accent3>
      <a:accent4>
        <a:srgbClr val="78BD20"/>
      </a:accent4>
      <a:accent5>
        <a:srgbClr val="00A399"/>
      </a:accent5>
      <a:accent6>
        <a:srgbClr val="002F86"/>
      </a:accent6>
      <a:hlink>
        <a:srgbClr val="005EB8"/>
      </a:hlink>
      <a:folHlink>
        <a:srgbClr val="002F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cebbce-8c46-4332-8f6e-6c8da0f6ac6f" xsi:nil="true"/>
    <lcf76f155ced4ddcb4097134ff3c332f xmlns="caf871a5-9e48-4fbd-964e-cb5a6e860218">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SharedWithUsers xmlns="b5a90b70-c03f-4343-b529-1362496b923d">
      <UserInfo>
        <DisplayName>DARKNELL, Lorna (EAST LONDON NHS FOUNDATION TRUST)</DisplayName>
        <AccountId>781</AccountId>
        <AccountType/>
      </UserInfo>
      <UserInfo>
        <DisplayName>MILLARD, Michelle (NHS BEDFORDSHIRE, LUTON AND MILTON KEYNES ICB - M1J4Y)</DisplayName>
        <AccountId>377</AccountId>
        <AccountType/>
      </UserInfo>
      <UserInfo>
        <DisplayName>WITSCHI-RAY, Daniel (NHS BEDFORDSHIRE, LUTON AND MILTON KEYNES ICB - M1J4Y)</DisplayName>
        <AccountId>385</AccountId>
        <AccountType/>
      </UserInfo>
      <UserInfo>
        <DisplayName>CONROY, Kaysie (NHS BEDFORDSHIRE, LUTON AND MILTON KEYNES ICB - M1J4Y)</DisplayName>
        <AccountId>370</AccountId>
        <AccountType/>
      </UserInfo>
      <UserInfo>
        <DisplayName>QUINN, Bharti (NHS BEDFORDSHIRE, LUTON AND MILTON KEYNES ICB - M1J4Y)</DisplayName>
        <AccountId>368</AccountId>
        <AccountType/>
      </UserInfo>
      <UserInfo>
        <DisplayName>ZAMBORSKY, Marek (EAST LONDON NHS FOUNDATION TRUST)</DisplayName>
        <AccountId>619</AccountId>
        <AccountType/>
      </UserInfo>
      <UserInfo>
        <DisplayName>ROSSATI, Loraine (NHS BEDFORDSHIRE, LUTON AND MILTON KEYNES ICB - M1J4Y)</DisplayName>
        <AccountId>83</AccountId>
        <AccountType/>
      </UserInfo>
      <UserInfo>
        <DisplayName>VOLPE, Rachel (NHS BEDFORDSHIRE, LUTON AND MILTON KEYNES ICB - M1J4Y)</DisplayName>
        <AccountId>106</AccountId>
        <AccountType/>
      </UserInfo>
      <UserInfo>
        <DisplayName>MISTRY, Meera (CENTRAL AND NORTH WEST LONDON NHS FOUNDATION TRUST)</DisplayName>
        <AccountId>625</AccountId>
        <AccountType/>
      </UserInfo>
      <UserInfo>
        <DisplayName>CAMPBELL, Robin (EAST LONDON NHS FOUNDATION TRUST)</DisplayName>
        <AccountId>499</AccountId>
        <AccountType/>
      </UserInfo>
      <UserInfo>
        <DisplayName>CRONIN, Julie (NHS BEDFORDSHIRE, LUTON AND MILTON KEYNES ICB - M1J4Y)</DisplayName>
        <AccountId>521</AccountId>
        <AccountType/>
      </UserInfo>
      <UserInfo>
        <DisplayName>WHITE, Beccy (NHS BEDFORDSHIRE, LUTON AND MILTON KEYNES ICB - M1J4Y)</DisplayName>
        <AccountId>330</AccountId>
        <AccountType/>
      </UserInfo>
      <UserInfo>
        <DisplayName>HARDCASTLE, Simon (NHS BEDFORDSHIRE, LUTON AND MILTON KEYNES ICB - M1J4Y)</DisplayName>
        <AccountId>380</AccountId>
        <AccountType/>
      </UserInfo>
      <UserInfo>
        <DisplayName>FARRINGTON, Michael (EAST LONDON NHS FOUNDATION TRUST)</DisplayName>
        <AccountId>500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051AD0060A19842AE1E74CBF25E11DD" ma:contentTypeVersion="15" ma:contentTypeDescription="Create a new document." ma:contentTypeScope="" ma:versionID="afc1f27bc73f5c10ab7796b738520b78">
  <xsd:schema xmlns:xsd="http://www.w3.org/2001/XMLSchema" xmlns:xs="http://www.w3.org/2001/XMLSchema" xmlns:p="http://schemas.microsoft.com/office/2006/metadata/properties" xmlns:ns1="http://schemas.microsoft.com/sharepoint/v3" xmlns:ns2="caf871a5-9e48-4fbd-964e-cb5a6e860218" xmlns:ns3="b5a90b70-c03f-4343-b529-1362496b923d" xmlns:ns4="c8cebbce-8c46-4332-8f6e-6c8da0f6ac6f" targetNamespace="http://schemas.microsoft.com/office/2006/metadata/properties" ma:root="true" ma:fieldsID="382bc9ed8ea33e49ffc991963661cf67" ns1:_="" ns2:_="" ns3:_="" ns4:_="">
    <xsd:import namespace="http://schemas.microsoft.com/sharepoint/v3"/>
    <xsd:import namespace="caf871a5-9e48-4fbd-964e-cb5a6e860218"/>
    <xsd:import namespace="b5a90b70-c03f-4343-b529-1362496b923d"/>
    <xsd:import namespace="c8cebbce-8c46-4332-8f6e-6c8da0f6ac6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4: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1:_ip_UnifiedCompliancePolicyProperties" minOccurs="0"/>
                <xsd:element ref="ns1:_ip_UnifiedCompliancePolicyUIAc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af871a5-9e48-4fbd-964e-cb5a6e8602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5a90b70-c03f-4343-b529-1362496b923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cebbce-8c46-4332-8f6e-6c8da0f6ac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5b68800-da93-48a3-a6f1-ace95b846e00}" ma:internalName="TaxCatchAll" ma:showField="CatchAllData" ma:web="c8cebbce-8c46-4332-8f6e-6c8da0f6ac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153355-B80A-41EF-BBF7-77E2ADEBC77E}">
  <ds:schemaRefs>
    <ds:schemaRef ds:uri="b5a90b70-c03f-4343-b529-1362496b923d"/>
    <ds:schemaRef ds:uri="c8cebbce-8c46-4332-8f6e-6c8da0f6ac6f"/>
    <ds:schemaRef ds:uri="caf871a5-9e48-4fbd-964e-cb5a6e86021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525131C-2D91-49E0-84FA-024CC82DFCB4}">
  <ds:schemaRefs>
    <ds:schemaRef ds:uri="b5a90b70-c03f-4343-b529-1362496b923d"/>
    <ds:schemaRef ds:uri="c8cebbce-8c46-4332-8f6e-6c8da0f6ac6f"/>
    <ds:schemaRef ds:uri="caf871a5-9e48-4fbd-964e-cb5a6e86021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357A83D-ECB4-43F3-91ED-4BD0089DB1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TotalTime>
  <Words>6002</Words>
  <Application>Microsoft Office PowerPoint</Application>
  <PresentationFormat>Widescreen</PresentationFormat>
  <Paragraphs>496</Paragraphs>
  <Slides>37</Slides>
  <Notes>21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37</vt:i4>
      </vt:variant>
    </vt:vector>
  </HeadingPairs>
  <TitlesOfParts>
    <vt:vector size="46" baseType="lpstr">
      <vt:lpstr>-apple-system</vt:lpstr>
      <vt:lpstr>Arial</vt:lpstr>
      <vt:lpstr>Arial Nova Cond</vt:lpstr>
      <vt:lpstr>Calibri</vt:lpstr>
      <vt:lpstr>Calibri Light</vt:lpstr>
      <vt:lpstr>Century Gothic</vt:lpstr>
      <vt:lpstr>Wingdings</vt:lpstr>
      <vt:lpstr>Office Theme</vt:lpstr>
      <vt:lpstr>1_Office Theme</vt:lpstr>
      <vt:lpstr>BLMK Learning Disabilities and Autism Strategy 2023/2026 (FINAL)</vt:lpstr>
      <vt:lpstr>Contents summary </vt:lpstr>
      <vt:lpstr>A Quality Improvement (QI) approach was used to develop the Learning Disabilities and Autism Inequalities Strategy </vt:lpstr>
      <vt:lpstr>What is Quality Improvement (QI)?</vt:lpstr>
      <vt:lpstr> Step 1 – Choose a population segment</vt:lpstr>
      <vt:lpstr>Detailed Overview of the QI Sequence Used</vt:lpstr>
      <vt:lpstr> Step 1 – Choose a population segment</vt:lpstr>
      <vt:lpstr> Step 1 – Choose a population segment</vt:lpstr>
      <vt:lpstr> Step 2 – Identify Needs and Assets</vt:lpstr>
      <vt:lpstr> Step 2 – Identify Needs and Assets</vt:lpstr>
      <vt:lpstr> Step 2 – Identify Needs and Assets</vt:lpstr>
      <vt:lpstr> Step 2 – Identify Assets and Needs</vt:lpstr>
      <vt:lpstr>Engagement Sessions</vt:lpstr>
      <vt:lpstr>Access to Primary Care</vt:lpstr>
      <vt:lpstr>Oral Health: the impact of reasonable adjustments</vt:lpstr>
      <vt:lpstr>Broken Trust</vt:lpstr>
      <vt:lpstr>Addressing fear of the unknown</vt:lpstr>
      <vt:lpstr>Why is it important to you to be healthy?</vt:lpstr>
      <vt:lpstr>PowerPoint Presentation</vt:lpstr>
      <vt:lpstr>PowerPoint Presentation</vt:lpstr>
      <vt:lpstr>Key Takeaways</vt:lpstr>
      <vt:lpstr> Step 3 – Create a Governance Structure</vt:lpstr>
      <vt:lpstr>Mapping our stakeholders</vt:lpstr>
      <vt:lpstr>Engagement – Organisations that contributed to the development of this strategy</vt:lpstr>
      <vt:lpstr>Engagement Workshops</vt:lpstr>
      <vt:lpstr>Engagement – BLMK Steering Groups</vt:lpstr>
      <vt:lpstr> Step 4 – Develop a Purpose and Change Theory</vt:lpstr>
      <vt:lpstr>Interdependencies </vt:lpstr>
      <vt:lpstr>Our Purpose</vt:lpstr>
      <vt:lpstr>PowerPoint Presentation</vt:lpstr>
      <vt:lpstr>Our Strategy: What We are Going to Do</vt:lpstr>
      <vt:lpstr> Step 5 – Develop a Measurement Plan</vt:lpstr>
      <vt:lpstr>Measures in QI</vt:lpstr>
      <vt:lpstr>Measurement Plan </vt:lpstr>
      <vt:lpstr>Measurement Plan continued ...</vt:lpstr>
      <vt:lpstr>Measurement Plan continued ...</vt:lpstr>
      <vt:lpstr>Appendix: Language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MILLARD, Michelle (NHS BEDFORDSHIRE, LUTON AND MILTON KEYNES ICB - M1J4Y)</cp:lastModifiedBy>
  <cp:revision>51</cp:revision>
  <dcterms:created xsi:type="dcterms:W3CDTF">2021-04-30T07:09:02Z</dcterms:created>
  <dcterms:modified xsi:type="dcterms:W3CDTF">2024-06-24T13:22:03Z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0x0101009051AD0060A19842AE1E74CBF25E11DD</vt:lpwstr>
  </property>
  <property fmtid="{D5CDD505-2E9C-101B-9397-08002B2CF9AE}" pid="3" name="_dlc_DocIdItemGuid">
    <vt:lpwstr>c64c13b8-7e70-4379-bdce-53a70a6f98c7</vt:lpwstr>
  </property>
  <property fmtid="{D5CDD505-2E9C-101B-9397-08002B2CF9AE}" pid="4" name="MediaServiceImageTags">
    <vt:lpwstr/>
  </property>
</Properties>
</file>