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8" r:id="rId2"/>
    <p:sldId id="296" r:id="rId3"/>
    <p:sldId id="297" r:id="rId4"/>
    <p:sldId id="293" r:id="rId5"/>
    <p:sldId id="294" r:id="rId6"/>
    <p:sldId id="261" r:id="rId7"/>
    <p:sldId id="275" r:id="rId8"/>
    <p:sldId id="289" r:id="rId9"/>
    <p:sldId id="277" r:id="rId10"/>
    <p:sldId id="278" r:id="rId11"/>
    <p:sldId id="279" r:id="rId12"/>
    <p:sldId id="290" r:id="rId13"/>
    <p:sldId id="281" r:id="rId14"/>
    <p:sldId id="291" r:id="rId15"/>
    <p:sldId id="283" r:id="rId16"/>
    <p:sldId id="284" r:id="rId17"/>
    <p:sldId id="285" r:id="rId18"/>
    <p:sldId id="28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witt, Peter" initials="HP" lastIdx="2" clrIdx="0"/>
  <p:cmAuthor id="2" name="Lathwell Alison (06F) NHS Bedfordshire CCG" initials="LA(NBC" lastIdx="11" clrIdx="1"/>
  <p:cmAuthor id="3" name="Emma Goddard" initials="EG" lastIdx="1" clrIdx="2"/>
  <p:cmAuthor id="4" name="Naomi Price" initials="NP" lastIdx="4" clrIdx="3"/>
  <p:cmAuthor id="5" name="EFUNNUGA, Daniel (EAST LONDON NHS FOUNDATION TRUST)" initials="ED(LNFT" lastIdx="4" clrIdx="4"/>
  <p:cmAuthor id="6" name="DAVIES, Charlotte (NHS BEDFORDSHIRE, LUTON AND MILTON KEYNES CCG)" initials="DC(BLAMKC" lastIdx="15" clrIdx="5">
    <p:extLst>
      <p:ext uri="{19B8F6BF-5375-455C-9EA6-DF929625EA0E}">
        <p15:presenceInfo xmlns:p15="http://schemas.microsoft.com/office/powerpoint/2012/main" userId="S::charlotte.davies14@nhs.net::0953b931-196f-4f71-b8fa-186f34749fa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1" autoAdjust="0"/>
    <p:restoredTop sz="94249" autoAdjust="0"/>
  </p:normalViewPr>
  <p:slideViewPr>
    <p:cSldViewPr>
      <p:cViewPr>
        <p:scale>
          <a:sx n="75" d="100"/>
          <a:sy n="75" d="100"/>
        </p:scale>
        <p:origin x="426" y="-246"/>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1BAAB-5FE6-49FE-A487-A485E35F4031}" type="datetimeFigureOut">
              <a:rPr lang="en-GB" smtClean="0"/>
              <a:t>03/11/2021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4B4640-1750-4A4C-9561-417CE2BDF924}" type="slidenum">
              <a:rPr lang="en-GB" smtClean="0"/>
              <a:t>‹#›</a:t>
            </a:fld>
            <a:endParaRPr lang="en-GB" dirty="0"/>
          </a:p>
        </p:txBody>
      </p:sp>
    </p:spTree>
    <p:extLst>
      <p:ext uri="{BB962C8B-B14F-4D97-AF65-F5344CB8AC3E}">
        <p14:creationId xmlns:p14="http://schemas.microsoft.com/office/powerpoint/2010/main" val="3193067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JM</a:t>
            </a:r>
            <a:endParaRPr lang="en-GB" dirty="0"/>
          </a:p>
        </p:txBody>
      </p:sp>
      <p:sp>
        <p:nvSpPr>
          <p:cNvPr id="4" name="Slide Number Placeholder 3"/>
          <p:cNvSpPr>
            <a:spLocks noGrp="1"/>
          </p:cNvSpPr>
          <p:nvPr>
            <p:ph type="sldNum" sz="quarter" idx="10"/>
          </p:nvPr>
        </p:nvSpPr>
        <p:spPr/>
        <p:txBody>
          <a:bodyPr/>
          <a:lstStyle/>
          <a:p>
            <a:fld id="{9B4B4640-1750-4A4C-9561-417CE2BDF924}" type="slidenum">
              <a:rPr lang="en-GB" smtClean="0"/>
              <a:t>1</a:t>
            </a:fld>
            <a:endParaRPr lang="en-GB" dirty="0"/>
          </a:p>
        </p:txBody>
      </p:sp>
    </p:spTree>
    <p:extLst>
      <p:ext uri="{BB962C8B-B14F-4D97-AF65-F5344CB8AC3E}">
        <p14:creationId xmlns:p14="http://schemas.microsoft.com/office/powerpoint/2010/main" val="3415725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This is how we look at MH </a:t>
            </a:r>
          </a:p>
          <a:p>
            <a:r>
              <a:rPr lang="en-GB" sz="1200" b="0" i="0" u="none" strike="noStrike" kern="1200" baseline="0" dirty="0">
                <a:solidFill>
                  <a:schemeClr val="tx1"/>
                </a:solidFill>
                <a:latin typeface="+mn-lt"/>
                <a:ea typeface="+mn-ea"/>
                <a:cs typeface="+mn-cs"/>
              </a:rPr>
              <a:t>Holistic offer for C&amp;YP </a:t>
            </a:r>
          </a:p>
        </p:txBody>
      </p:sp>
      <p:sp>
        <p:nvSpPr>
          <p:cNvPr id="4" name="Slide Number Placeholder 3"/>
          <p:cNvSpPr>
            <a:spLocks noGrp="1"/>
          </p:cNvSpPr>
          <p:nvPr>
            <p:ph type="sldNum" sz="quarter" idx="10"/>
          </p:nvPr>
        </p:nvSpPr>
        <p:spPr/>
        <p:txBody>
          <a:bodyPr/>
          <a:lstStyle/>
          <a:p>
            <a:fld id="{9B4B4640-1750-4A4C-9561-417CE2BDF924}" type="slidenum">
              <a:rPr lang="en-GB" smtClean="0"/>
              <a:t>6</a:t>
            </a:fld>
            <a:endParaRPr lang="en-GB" dirty="0"/>
          </a:p>
        </p:txBody>
      </p:sp>
    </p:spTree>
    <p:extLst>
      <p:ext uri="{BB962C8B-B14F-4D97-AF65-F5344CB8AC3E}">
        <p14:creationId xmlns:p14="http://schemas.microsoft.com/office/powerpoint/2010/main" val="40127360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7E5A346-C544-4E85-8F50-9D52A1821FE8}" type="datetime1">
              <a:rPr lang="en-GB" smtClean="0"/>
              <a:t>03/11/2021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04248" y="188640"/>
            <a:ext cx="19780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404" y="6373989"/>
            <a:ext cx="8963768" cy="424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83434C-19E1-4694-ACCF-66069E3FD9A0}" type="datetime1">
              <a:rPr lang="en-GB" smtClean="0"/>
              <a:t>03/11/2021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2145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15ED0ED-78A5-43B3-B485-2DACE1677941}" type="datetime1">
              <a:rPr lang="en-GB" smtClean="0"/>
              <a:t>03/11/2021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318579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147248" cy="504056"/>
          </a:xfrm>
        </p:spPr>
        <p:txBody>
          <a:bodyPr/>
          <a:lstStyle/>
          <a:p>
            <a:r>
              <a:rPr lang="en-US" dirty="0"/>
              <a:t>Click to edit Master title style</a:t>
            </a:r>
            <a:endParaRPr lang="en-GB" dirty="0"/>
          </a:p>
        </p:txBody>
      </p:sp>
      <p:sp>
        <p:nvSpPr>
          <p:cNvPr id="3" name="Content Placeholder 2"/>
          <p:cNvSpPr>
            <a:spLocks noGrp="1"/>
          </p:cNvSpPr>
          <p:nvPr>
            <p:ph idx="1"/>
          </p:nvPr>
        </p:nvSpPr>
        <p:spPr>
          <a:xfrm>
            <a:off x="467544" y="2060848"/>
            <a:ext cx="8219256" cy="406531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3A652C18-1273-42DD-81D6-3F7611608BAC}" type="datetime1">
              <a:rPr lang="en-GB" smtClean="0"/>
              <a:t>03/11/2021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04248" y="188640"/>
            <a:ext cx="197802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404" y="6385428"/>
            <a:ext cx="5814740" cy="27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5044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D4E740-BBEE-46FD-955B-87B5F79A7154}" type="datetime1">
              <a:rPr lang="en-GB" smtClean="0"/>
              <a:t>03/11/2021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4085606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31EE5E7-7053-4B67-9D72-CB31BCFB9FD9}" type="datetime1">
              <a:rPr lang="en-GB" smtClean="0"/>
              <a:t>03/11/2021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295616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78676FB-AE7C-4D7E-8AB4-736DE4054779}" type="datetime1">
              <a:rPr lang="en-GB" smtClean="0"/>
              <a:t>03/11/2021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975128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B96CFD5-7C3E-45E8-A4D3-11B5F4BC6743}" type="datetime1">
              <a:rPr lang="en-GB" smtClean="0"/>
              <a:t>03/11/2021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03160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4A0854-5CEF-4412-B0E3-3C180491A971}" type="datetime1">
              <a:rPr lang="en-GB" smtClean="0"/>
              <a:t>03/11/2021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02176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FF03F-4478-471D-B86E-22C0085AE780}" type="datetime1">
              <a:rPr lang="en-GB" smtClean="0"/>
              <a:t>03/11/2021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1273648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426031-D995-4F19-AA58-3BFE141027E5}" type="datetime1">
              <a:rPr lang="en-GB" smtClean="0"/>
              <a:t>03/11/2021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0A60DCE-9105-48A5-8A92-25C9283756D1}" type="slidenum">
              <a:rPr lang="en-GB" smtClean="0"/>
              <a:t>‹#›</a:t>
            </a:fld>
            <a:endParaRPr lang="en-GB" dirty="0"/>
          </a:p>
        </p:txBody>
      </p:sp>
    </p:spTree>
    <p:extLst>
      <p:ext uri="{BB962C8B-B14F-4D97-AF65-F5344CB8AC3E}">
        <p14:creationId xmlns:p14="http://schemas.microsoft.com/office/powerpoint/2010/main" val="363751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C2E6C-CCFD-4B30-8EA9-008442C68833}" type="datetime1">
              <a:rPr lang="en-GB" smtClean="0"/>
              <a:t>03/11/2021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4988" y="1268760"/>
            <a:ext cx="6966012" cy="4158462"/>
          </a:xfrm>
        </p:spPr>
        <p:txBody>
          <a:bodyPr>
            <a:normAutofit/>
          </a:bodyPr>
          <a:lstStyle/>
          <a:p>
            <a:pPr marL="0" indent="0" algn="ctr">
              <a:buNone/>
            </a:pPr>
            <a:endParaRPr lang="en-GB" sz="2700" dirty="0"/>
          </a:p>
          <a:p>
            <a:pPr marL="0" indent="0" algn="ctr">
              <a:buNone/>
            </a:pPr>
            <a:r>
              <a:rPr lang="en-GB" sz="3000" b="1" dirty="0"/>
              <a:t>The Children and Young People’s Mental Health Local Transformation Plan (LTP)</a:t>
            </a:r>
          </a:p>
          <a:p>
            <a:pPr marL="0" indent="0" algn="ctr">
              <a:buNone/>
            </a:pPr>
            <a:endParaRPr lang="en-GB" sz="3000" b="1" dirty="0"/>
          </a:p>
          <a:p>
            <a:pPr marL="0" indent="0" algn="ctr">
              <a:buNone/>
            </a:pPr>
            <a:r>
              <a:rPr lang="en-GB" sz="3000" b="1" dirty="0"/>
              <a:t>2021/22</a:t>
            </a:r>
          </a:p>
        </p:txBody>
      </p:sp>
      <p:sp>
        <p:nvSpPr>
          <p:cNvPr id="4" name="Slide Number Placeholder 3"/>
          <p:cNvSpPr>
            <a:spLocks noGrp="1"/>
          </p:cNvSpPr>
          <p:nvPr>
            <p:ph type="sldNum" sz="quarter" idx="12"/>
          </p:nvPr>
        </p:nvSpPr>
        <p:spPr/>
        <p:txBody>
          <a:bodyPr/>
          <a:lstStyle/>
          <a:p>
            <a:pPr>
              <a:defRPr/>
            </a:pPr>
            <a:fld id="{30A60DCE-9105-48A5-8A92-25C9283756D1}" type="slidenum">
              <a:rPr lang="en-GB">
                <a:solidFill>
                  <a:prstClr val="black">
                    <a:tint val="75000"/>
                  </a:prstClr>
                </a:solidFill>
                <a:latin typeface="Calibri"/>
              </a:rPr>
              <a:pPr>
                <a:defRPr/>
              </a:pPr>
              <a:t>1</a:t>
            </a:fld>
            <a:endParaRPr lang="en-GB" dirty="0">
              <a:solidFill>
                <a:prstClr val="black">
                  <a:tint val="75000"/>
                </a:prstClr>
              </a:solidFill>
              <a:latin typeface="Calibri"/>
            </a:endParaRPr>
          </a:p>
        </p:txBody>
      </p:sp>
    </p:spTree>
    <p:extLst>
      <p:ext uri="{BB962C8B-B14F-4D97-AF65-F5344CB8AC3E}">
        <p14:creationId xmlns:p14="http://schemas.microsoft.com/office/powerpoint/2010/main" val="244661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647B8-6B41-409B-A250-D7F4807156FD}"/>
              </a:ext>
            </a:extLst>
          </p:cNvPr>
          <p:cNvSpPr>
            <a:spLocks noGrp="1"/>
          </p:cNvSpPr>
          <p:nvPr>
            <p:ph type="title"/>
          </p:nvPr>
        </p:nvSpPr>
        <p:spPr>
          <a:xfrm>
            <a:off x="-36512" y="152091"/>
            <a:ext cx="8147248" cy="504056"/>
          </a:xfrm>
        </p:spPr>
        <p:txBody>
          <a:bodyPr>
            <a:noAutofit/>
          </a:bodyPr>
          <a:lstStyle/>
          <a:p>
            <a:pPr algn="l"/>
            <a:r>
              <a:rPr lang="en-GB" sz="2800" b="1" dirty="0"/>
              <a:t>Local Transformation Plan ambitions</a:t>
            </a:r>
          </a:p>
        </p:txBody>
      </p:sp>
      <p:sp>
        <p:nvSpPr>
          <p:cNvPr id="4" name="Slide Number Placeholder 3">
            <a:extLst>
              <a:ext uri="{FF2B5EF4-FFF2-40B4-BE49-F238E27FC236}">
                <a16:creationId xmlns:a16="http://schemas.microsoft.com/office/drawing/2014/main" id="{9F370A54-D6DC-4911-97F8-7DFD6ED961DD}"/>
              </a:ext>
            </a:extLst>
          </p:cNvPr>
          <p:cNvSpPr>
            <a:spLocks noGrp="1"/>
          </p:cNvSpPr>
          <p:nvPr>
            <p:ph type="sldNum" sz="quarter" idx="12"/>
          </p:nvPr>
        </p:nvSpPr>
        <p:spPr/>
        <p:txBody>
          <a:bodyPr/>
          <a:lstStyle/>
          <a:p>
            <a:fld id="{30A60DCE-9105-48A5-8A92-25C9283756D1}" type="slidenum">
              <a:rPr lang="en-GB" smtClean="0"/>
              <a:t>10</a:t>
            </a:fld>
            <a:endParaRPr lang="en-GB" dirty="0"/>
          </a:p>
        </p:txBody>
      </p:sp>
      <p:sp>
        <p:nvSpPr>
          <p:cNvPr id="5" name="TextBox 4">
            <a:extLst>
              <a:ext uri="{FF2B5EF4-FFF2-40B4-BE49-F238E27FC236}">
                <a16:creationId xmlns:a16="http://schemas.microsoft.com/office/drawing/2014/main" id="{C6806504-8F6F-4382-8625-E594BC649CF8}"/>
              </a:ext>
            </a:extLst>
          </p:cNvPr>
          <p:cNvSpPr txBox="1"/>
          <p:nvPr/>
        </p:nvSpPr>
        <p:spPr>
          <a:xfrm>
            <a:off x="107504" y="836712"/>
            <a:ext cx="8856984" cy="7817525"/>
          </a:xfrm>
          <a:prstGeom prst="rect">
            <a:avLst/>
          </a:prstGeom>
          <a:noFill/>
        </p:spPr>
        <p:txBody>
          <a:bodyPr wrap="square" rtlCol="0">
            <a:spAutoFit/>
          </a:bodyPr>
          <a:lstStyle/>
          <a:p>
            <a:endParaRPr lang="en-GB" dirty="0"/>
          </a:p>
          <a:p>
            <a:r>
              <a:rPr lang="en-GB" dirty="0"/>
              <a:t>We continue to strive for continuous improvement in our services for children and young people’s mental health and emotional wellbeing by:  </a:t>
            </a:r>
          </a:p>
          <a:p>
            <a:endParaRPr lang="en-GB" dirty="0"/>
          </a:p>
          <a:p>
            <a:pPr marL="342900" indent="-342900">
              <a:buFont typeface="Arial" panose="020B0604020202020204" pitchFamily="34" charset="0"/>
              <a:buChar char="•"/>
            </a:pPr>
            <a:r>
              <a:rPr lang="en-GB" dirty="0"/>
              <a:t>Increasing our </a:t>
            </a:r>
            <a:r>
              <a:rPr lang="en-GB" b="1" dirty="0"/>
              <a:t>early intervention &amp; preventing </a:t>
            </a:r>
            <a:r>
              <a:rPr lang="en-GB" dirty="0"/>
              <a:t>by strengthening our community offer – including increase support for </a:t>
            </a:r>
            <a:r>
              <a:rPr lang="en-GB" b="1" dirty="0"/>
              <a:t>Primary Care</a:t>
            </a:r>
            <a:r>
              <a:rPr lang="en-GB" dirty="0"/>
              <a:t>, launch of our </a:t>
            </a:r>
            <a:r>
              <a:rPr lang="en-GB" b="1" dirty="0"/>
              <a:t>Discovery College</a:t>
            </a:r>
            <a:r>
              <a:rPr lang="en-GB" dirty="0"/>
              <a:t> and delivering and evaluation a </a:t>
            </a:r>
            <a:r>
              <a:rPr lang="en-GB" b="1" dirty="0"/>
              <a:t>social prescribing pilot </a:t>
            </a:r>
          </a:p>
          <a:p>
            <a:pPr marL="342900" indent="-342900">
              <a:buFont typeface="Arial" panose="020B0604020202020204" pitchFamily="34" charset="0"/>
              <a:buChar char="•"/>
            </a:pPr>
            <a:r>
              <a:rPr lang="en-GB" dirty="0"/>
              <a:t>Increasing our </a:t>
            </a:r>
            <a:r>
              <a:rPr lang="en-GB" b="1" dirty="0"/>
              <a:t>Mental Health Support for Schools </a:t>
            </a:r>
            <a:r>
              <a:rPr lang="en-GB" dirty="0"/>
              <a:t>teams </a:t>
            </a:r>
          </a:p>
          <a:p>
            <a:pPr marL="342900" indent="-342900">
              <a:buFont typeface="Arial" panose="020B0604020202020204" pitchFamily="34" charset="0"/>
              <a:buChar char="•"/>
            </a:pPr>
            <a:r>
              <a:rPr lang="en-GB" dirty="0"/>
              <a:t>Expanding support for young people with </a:t>
            </a:r>
            <a:r>
              <a:rPr lang="en-GB" b="1" dirty="0"/>
              <a:t>Eating Disorders</a:t>
            </a:r>
            <a:endParaRPr lang="en-GB" dirty="0"/>
          </a:p>
          <a:p>
            <a:pPr marL="342900" indent="-342900">
              <a:buFont typeface="Arial" panose="020B0604020202020204" pitchFamily="34" charset="0"/>
              <a:buChar char="•"/>
            </a:pPr>
            <a:r>
              <a:rPr lang="en-GB" dirty="0"/>
              <a:t>Developing a single </a:t>
            </a:r>
            <a:r>
              <a:rPr lang="en-GB" b="1" dirty="0"/>
              <a:t>crisis service </a:t>
            </a:r>
            <a:r>
              <a:rPr lang="en-GB" dirty="0"/>
              <a:t>for all children with the development  of an </a:t>
            </a:r>
            <a:r>
              <a:rPr lang="en-GB" b="1" dirty="0"/>
              <a:t>integrated inpatient services </a:t>
            </a:r>
            <a:r>
              <a:rPr lang="en-GB" dirty="0"/>
              <a:t>&amp; intense </a:t>
            </a:r>
            <a:r>
              <a:rPr lang="en-GB" b="1" dirty="0"/>
              <a:t>home treatment teams</a:t>
            </a:r>
          </a:p>
          <a:p>
            <a:pPr marL="342900" indent="-342900">
              <a:buFont typeface="Arial" panose="020B0604020202020204" pitchFamily="34" charset="0"/>
              <a:buChar char="•"/>
            </a:pPr>
            <a:r>
              <a:rPr lang="en-GB" dirty="0"/>
              <a:t>Developing our </a:t>
            </a:r>
            <a:r>
              <a:rPr lang="en-GB" b="1" dirty="0"/>
              <a:t>Intensive Support Team </a:t>
            </a:r>
            <a:r>
              <a:rPr lang="en-GB" dirty="0"/>
              <a:t>to support a young person with a </a:t>
            </a:r>
            <a:r>
              <a:rPr lang="en-GB" b="1" dirty="0"/>
              <a:t>learning disability </a:t>
            </a:r>
            <a:r>
              <a:rPr lang="en-GB" dirty="0"/>
              <a:t>or who are on the </a:t>
            </a:r>
            <a:r>
              <a:rPr lang="en-GB" b="1" dirty="0"/>
              <a:t>autistic spectrum</a:t>
            </a:r>
            <a:r>
              <a:rPr lang="en-GB" dirty="0"/>
              <a:t>.</a:t>
            </a:r>
          </a:p>
          <a:p>
            <a:pPr marL="342900" indent="-342900">
              <a:buFont typeface="Arial" panose="020B0604020202020204" pitchFamily="34" charset="0"/>
              <a:buChar char="•"/>
            </a:pPr>
            <a:r>
              <a:rPr lang="en-GB" dirty="0"/>
              <a:t>Improved system work for our very complex children - launching a new </a:t>
            </a:r>
            <a:r>
              <a:rPr lang="en-GB" b="1" dirty="0"/>
              <a:t>integrated and personalised pathway </a:t>
            </a:r>
            <a:r>
              <a:rPr lang="en-GB" dirty="0"/>
              <a:t>to a child who has been admitted into hospital</a:t>
            </a:r>
          </a:p>
          <a:p>
            <a:pPr marL="342900" indent="-342900">
              <a:buFont typeface="Arial" panose="020B0604020202020204" pitchFamily="34" charset="0"/>
              <a:buChar char="•"/>
            </a:pPr>
            <a:r>
              <a:rPr lang="en-GB" dirty="0"/>
              <a:t>Ensuring positive practices &amp; learning from COVID are embedded – develop our  </a:t>
            </a:r>
            <a:r>
              <a:rPr lang="en-GB" b="1" dirty="0"/>
              <a:t>digital</a:t>
            </a:r>
            <a:r>
              <a:rPr lang="en-GB" dirty="0"/>
              <a:t> offer</a:t>
            </a:r>
          </a:p>
          <a:p>
            <a:pPr marL="342900" indent="-342900">
              <a:buFont typeface="Arial" panose="020B0604020202020204" pitchFamily="34" charset="0"/>
              <a:buChar char="•"/>
            </a:pPr>
            <a:r>
              <a:rPr lang="en-GB" b="1" dirty="0"/>
              <a:t>Co-production </a:t>
            </a:r>
            <a:r>
              <a:rPr lang="en-GB" dirty="0"/>
              <a:t>is embedded within everything we do</a:t>
            </a:r>
          </a:p>
          <a:p>
            <a:pPr marL="342900" indent="-342900">
              <a:buFont typeface="Arial" panose="020B0604020202020204" pitchFamily="34" charset="0"/>
              <a:buChar char="•"/>
            </a:pPr>
            <a:r>
              <a:rPr lang="en-GB" dirty="0"/>
              <a:t>Integration with </a:t>
            </a:r>
            <a:r>
              <a:rPr lang="en-GB" b="1" dirty="0"/>
              <a:t>system partners </a:t>
            </a:r>
            <a:r>
              <a:rPr lang="en-GB" dirty="0"/>
              <a:t>to develop resilience within local communities</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3067892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5D281-11F4-4B09-8E62-3DE074BFE894}"/>
              </a:ext>
            </a:extLst>
          </p:cNvPr>
          <p:cNvSpPr>
            <a:spLocks noGrp="1"/>
          </p:cNvSpPr>
          <p:nvPr>
            <p:ph type="title"/>
          </p:nvPr>
        </p:nvSpPr>
        <p:spPr>
          <a:xfrm>
            <a:off x="107504" y="136525"/>
            <a:ext cx="8147248" cy="504056"/>
          </a:xfrm>
        </p:spPr>
        <p:txBody>
          <a:bodyPr>
            <a:noAutofit/>
          </a:bodyPr>
          <a:lstStyle/>
          <a:p>
            <a:pPr algn="l"/>
            <a:r>
              <a:rPr lang="en-GB" sz="2800" b="1" dirty="0"/>
              <a:t>Workforce</a:t>
            </a:r>
          </a:p>
        </p:txBody>
      </p:sp>
      <p:sp>
        <p:nvSpPr>
          <p:cNvPr id="4" name="Slide Number Placeholder 3">
            <a:extLst>
              <a:ext uri="{FF2B5EF4-FFF2-40B4-BE49-F238E27FC236}">
                <a16:creationId xmlns:a16="http://schemas.microsoft.com/office/drawing/2014/main" id="{1374B691-78C4-45F6-A99C-2791D3B0039B}"/>
              </a:ext>
            </a:extLst>
          </p:cNvPr>
          <p:cNvSpPr>
            <a:spLocks noGrp="1"/>
          </p:cNvSpPr>
          <p:nvPr>
            <p:ph type="sldNum" sz="quarter" idx="12"/>
          </p:nvPr>
        </p:nvSpPr>
        <p:spPr/>
        <p:txBody>
          <a:bodyPr/>
          <a:lstStyle/>
          <a:p>
            <a:fld id="{30A60DCE-9105-48A5-8A92-25C9283756D1}" type="slidenum">
              <a:rPr lang="en-GB" smtClean="0"/>
              <a:t>11</a:t>
            </a:fld>
            <a:endParaRPr lang="en-GB" dirty="0"/>
          </a:p>
        </p:txBody>
      </p:sp>
      <p:sp>
        <p:nvSpPr>
          <p:cNvPr id="5" name="TextBox 4">
            <a:extLst>
              <a:ext uri="{FF2B5EF4-FFF2-40B4-BE49-F238E27FC236}">
                <a16:creationId xmlns:a16="http://schemas.microsoft.com/office/drawing/2014/main" id="{EEF20EBA-A6F3-4607-890C-AC31275CDEA8}"/>
              </a:ext>
            </a:extLst>
          </p:cNvPr>
          <p:cNvSpPr txBox="1"/>
          <p:nvPr/>
        </p:nvSpPr>
        <p:spPr>
          <a:xfrm>
            <a:off x="-10398" y="836712"/>
            <a:ext cx="9154398" cy="6586418"/>
          </a:xfrm>
          <a:prstGeom prst="rect">
            <a:avLst/>
          </a:prstGeom>
          <a:noFill/>
        </p:spPr>
        <p:txBody>
          <a:bodyPr wrap="square" rtlCol="0">
            <a:spAutoFit/>
          </a:bodyPr>
          <a:lstStyle/>
          <a:p>
            <a:endParaRPr lang="en-GB" dirty="0"/>
          </a:p>
          <a:p>
            <a:r>
              <a:rPr lang="en-GB" dirty="0"/>
              <a:t>Workforce development is central to the delivery of our mental health transformation in BLMK. </a:t>
            </a:r>
          </a:p>
          <a:p>
            <a:endParaRPr lang="en-GB" dirty="0"/>
          </a:p>
          <a:p>
            <a:pPr marL="342900" indent="-342900">
              <a:buFont typeface="Arial" panose="020B0604020202020204" pitchFamily="34" charset="0"/>
              <a:buChar char="•"/>
            </a:pPr>
            <a:r>
              <a:rPr lang="en-GB" dirty="0"/>
              <a:t>Effectively working with the community and voluntary sector and to support the development of our volunteer workforce.</a:t>
            </a:r>
          </a:p>
          <a:p>
            <a:pPr marL="285750" indent="-285750">
              <a:buFont typeface="Arial" panose="020B0604020202020204" pitchFamily="34" charset="0"/>
              <a:buChar char="•"/>
            </a:pPr>
            <a:r>
              <a:rPr lang="en-GB" dirty="0"/>
              <a:t>Providing virtual career events in Mental Health to engage and attract future workforce</a:t>
            </a:r>
          </a:p>
          <a:p>
            <a:pPr marL="285750" indent="-285750">
              <a:buFont typeface="Arial" panose="020B0604020202020204" pitchFamily="34" charset="0"/>
              <a:buChar char="•"/>
            </a:pPr>
            <a:r>
              <a:rPr lang="en-GB" dirty="0"/>
              <a:t>Collaboratively working to upskill wider health colleagues to support mental health needs, developing skill mix and new workforce roles for example our new emotional wellbeing practitioner training programme.</a:t>
            </a:r>
          </a:p>
          <a:p>
            <a:pPr marL="285750" indent="-285750">
              <a:buFont typeface="Arial" panose="020B0604020202020204" pitchFamily="34" charset="0"/>
              <a:buChar char="•"/>
            </a:pPr>
            <a:r>
              <a:rPr lang="en-GB" dirty="0"/>
              <a:t>Providing a BLMK Keeping Well support Hub to support staff wellbeing and retention </a:t>
            </a:r>
          </a:p>
          <a:p>
            <a:pPr marL="285750" indent="-285750">
              <a:buFont typeface="Arial" panose="020B0604020202020204" pitchFamily="34" charset="0"/>
              <a:buChar char="•"/>
            </a:pPr>
            <a:r>
              <a:rPr lang="en-GB" dirty="0"/>
              <a:t>Considering different modes of service delivery technological for maximising workforce productivity by working closer with Bedfordshire University  </a:t>
            </a:r>
          </a:p>
          <a:p>
            <a:pPr marL="285750" indent="-285750">
              <a:buFont typeface="Arial" panose="020B0604020202020204" pitchFamily="34" charset="0"/>
              <a:buChar char="•"/>
            </a:pPr>
            <a:r>
              <a:rPr lang="en-GB" dirty="0"/>
              <a:t>Regularly collecting and reporting workforce information to understanding our local challenges </a:t>
            </a:r>
          </a:p>
          <a:p>
            <a:pPr marL="285750" indent="-285750">
              <a:buFont typeface="Arial" panose="020B0604020202020204" pitchFamily="34" charset="0"/>
              <a:buChar char="•"/>
            </a:pPr>
            <a:r>
              <a:rPr lang="en-GB" dirty="0"/>
              <a:t>Developing expert by experience roles.</a:t>
            </a:r>
          </a:p>
          <a:p>
            <a:pPr marL="285750" indent="-285750">
              <a:buFont typeface="Arial" panose="020B0604020202020204" pitchFamily="34" charset="0"/>
              <a:buChar char="•"/>
            </a:pPr>
            <a:endParaRPr lang="en-GB" dirty="0"/>
          </a:p>
          <a:p>
            <a:pPr algn="ctr"/>
            <a:r>
              <a:rPr lang="en-GB" sz="2000" b="1" dirty="0"/>
              <a:t>We have a BLMK Mental Health workforce strategy and action plan that is driving forward how we are going to deliver our mental health workforce ambitions</a:t>
            </a:r>
          </a:p>
          <a:p>
            <a:pPr algn="ctr"/>
            <a:endParaRPr lang="en-GB" sz="2000" dirty="0"/>
          </a:p>
          <a:p>
            <a:endParaRPr lang="en-GB" sz="2000"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2355802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6185F-CC8E-474D-A1F2-13E6C8A9158E}"/>
              </a:ext>
            </a:extLst>
          </p:cNvPr>
          <p:cNvSpPr>
            <a:spLocks noGrp="1"/>
          </p:cNvSpPr>
          <p:nvPr>
            <p:ph type="title"/>
          </p:nvPr>
        </p:nvSpPr>
        <p:spPr>
          <a:xfrm>
            <a:off x="251520" y="141687"/>
            <a:ext cx="6779096" cy="504056"/>
          </a:xfrm>
        </p:spPr>
        <p:txBody>
          <a:bodyPr>
            <a:noAutofit/>
          </a:bodyPr>
          <a:lstStyle/>
          <a:p>
            <a:pPr algn="l"/>
            <a:r>
              <a:rPr lang="en-GB" sz="2800" b="1" dirty="0"/>
              <a:t>Health and Justice</a:t>
            </a:r>
          </a:p>
        </p:txBody>
      </p:sp>
      <p:sp>
        <p:nvSpPr>
          <p:cNvPr id="3" name="Content Placeholder 2">
            <a:extLst>
              <a:ext uri="{FF2B5EF4-FFF2-40B4-BE49-F238E27FC236}">
                <a16:creationId xmlns:a16="http://schemas.microsoft.com/office/drawing/2014/main" id="{F7870ADF-8301-4906-BA63-2807EB3F522D}"/>
              </a:ext>
            </a:extLst>
          </p:cNvPr>
          <p:cNvSpPr>
            <a:spLocks noGrp="1"/>
          </p:cNvSpPr>
          <p:nvPr>
            <p:ph idx="1"/>
          </p:nvPr>
        </p:nvSpPr>
        <p:spPr>
          <a:xfrm>
            <a:off x="107504" y="947861"/>
            <a:ext cx="8219256" cy="4065315"/>
          </a:xfrm>
        </p:spPr>
        <p:txBody>
          <a:bodyPr>
            <a:normAutofit fontScale="25000" lnSpcReduction="20000"/>
          </a:bodyPr>
          <a:lstStyle/>
          <a:p>
            <a:pPr marL="0" indent="0">
              <a:buNone/>
            </a:pPr>
            <a:endParaRPr lang="en-GB" sz="7200" dirty="0"/>
          </a:p>
          <a:p>
            <a:pPr marL="0" indent="0">
              <a:buNone/>
            </a:pPr>
            <a:r>
              <a:rPr lang="en-GB" sz="7200" dirty="0"/>
              <a:t>Young People in contact with the justice system are some of our most vulnerable young people.  Across BLMK we have:</a:t>
            </a:r>
          </a:p>
          <a:p>
            <a:r>
              <a:rPr lang="en-GB" sz="7200" dirty="0"/>
              <a:t>Mental health services that specifically link with our Youth Offending Teams (YOT) to ensure that there is quick and early access to care. </a:t>
            </a:r>
          </a:p>
          <a:p>
            <a:r>
              <a:rPr lang="en-GB" sz="7200" dirty="0"/>
              <a:t>Street triage and court liaison and diversion and are  supporting equity of access to age appropriate services across BLMK.</a:t>
            </a:r>
          </a:p>
          <a:p>
            <a:r>
              <a:rPr lang="en-GB" sz="7200" dirty="0"/>
              <a:t>We provide targeted speech language therapy provision.  We are planning to increase this offer within our youth offending services </a:t>
            </a:r>
          </a:p>
          <a:p>
            <a:r>
              <a:rPr lang="en-GB" sz="7200" dirty="0"/>
              <a:t>There is quick access to school nurses to support the health needs of a young person</a:t>
            </a:r>
          </a:p>
          <a:p>
            <a:r>
              <a:rPr lang="en-GB" sz="7200" dirty="0"/>
              <a:t>Specialist forensic CAMHS service from NHS England to support the care pathway for a young person.</a:t>
            </a:r>
          </a:p>
          <a:p>
            <a:r>
              <a:rPr lang="en-GB" sz="7200" dirty="0"/>
              <a:t>Ongoing needs assessments to ensure we are meeting the emotional and wellbeing needs of our young people</a:t>
            </a:r>
          </a:p>
          <a:p>
            <a:r>
              <a:rPr lang="en-GB" sz="7200" dirty="0"/>
              <a:t>Behavioural Improvement Team – targeted school input to our Pupil Referral Units for those most at risk to reduce behaviours</a:t>
            </a:r>
          </a:p>
          <a:p>
            <a:pPr marL="0" indent="0">
              <a:buNone/>
            </a:pPr>
            <a:endParaRPr lang="en-GB" sz="7200" dirty="0"/>
          </a:p>
          <a:p>
            <a:pPr marL="0" indent="0" algn="ctr">
              <a:buNone/>
            </a:pPr>
            <a:r>
              <a:rPr lang="en-GB" sz="7200" b="1" dirty="0"/>
              <a:t>We continue to be a strategic partner at all our Local Authority place based youth offending boards to ensure that we are meeting these children’s health needs.</a:t>
            </a:r>
          </a:p>
          <a:p>
            <a:endParaRPr lang="en-GB" sz="8000" dirty="0"/>
          </a:p>
          <a:p>
            <a:endParaRPr lang="en-GB" sz="8000" dirty="0"/>
          </a:p>
          <a:p>
            <a:pPr marL="0" indent="0">
              <a:buNone/>
            </a:pPr>
            <a:r>
              <a:rPr lang="en-GB" sz="6000" dirty="0"/>
              <a:t> </a:t>
            </a:r>
          </a:p>
          <a:p>
            <a:pPr marL="0" indent="0">
              <a:buNone/>
            </a:pPr>
            <a:endParaRPr lang="en-GB" sz="6000" dirty="0"/>
          </a:p>
          <a:p>
            <a:pPr marL="0" indent="0">
              <a:buNone/>
            </a:pPr>
            <a:endParaRPr lang="en-GB" dirty="0"/>
          </a:p>
          <a:p>
            <a:endParaRPr lang="en-GB" dirty="0"/>
          </a:p>
        </p:txBody>
      </p:sp>
      <p:sp>
        <p:nvSpPr>
          <p:cNvPr id="4" name="Slide Number Placeholder 3">
            <a:extLst>
              <a:ext uri="{FF2B5EF4-FFF2-40B4-BE49-F238E27FC236}">
                <a16:creationId xmlns:a16="http://schemas.microsoft.com/office/drawing/2014/main" id="{2F9A7F23-C514-4D0B-AD2D-E0967EEAA7D3}"/>
              </a:ext>
            </a:extLst>
          </p:cNvPr>
          <p:cNvSpPr>
            <a:spLocks noGrp="1"/>
          </p:cNvSpPr>
          <p:nvPr>
            <p:ph type="sldNum" sz="quarter" idx="12"/>
          </p:nvPr>
        </p:nvSpPr>
        <p:spPr/>
        <p:txBody>
          <a:bodyPr/>
          <a:lstStyle/>
          <a:p>
            <a:fld id="{30A60DCE-9105-48A5-8A92-25C9283756D1}" type="slidenum">
              <a:rPr lang="en-GB" smtClean="0"/>
              <a:t>12</a:t>
            </a:fld>
            <a:endParaRPr lang="en-GB" dirty="0"/>
          </a:p>
        </p:txBody>
      </p:sp>
    </p:spTree>
    <p:extLst>
      <p:ext uri="{BB962C8B-B14F-4D97-AF65-F5344CB8AC3E}">
        <p14:creationId xmlns:p14="http://schemas.microsoft.com/office/powerpoint/2010/main" val="3665009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EE411-2F55-4650-960E-912258E740E5}"/>
              </a:ext>
            </a:extLst>
          </p:cNvPr>
          <p:cNvSpPr>
            <a:spLocks noGrp="1"/>
          </p:cNvSpPr>
          <p:nvPr>
            <p:ph type="title"/>
          </p:nvPr>
        </p:nvSpPr>
        <p:spPr>
          <a:xfrm>
            <a:off x="107503" y="227781"/>
            <a:ext cx="7490073" cy="504056"/>
          </a:xfrm>
        </p:spPr>
        <p:txBody>
          <a:bodyPr>
            <a:noAutofit/>
          </a:bodyPr>
          <a:lstStyle/>
          <a:p>
            <a:pPr algn="l"/>
            <a:r>
              <a:rPr lang="en-GB" sz="2800" b="1" dirty="0"/>
              <a:t>Eating Disorders</a:t>
            </a:r>
          </a:p>
        </p:txBody>
      </p:sp>
      <p:sp>
        <p:nvSpPr>
          <p:cNvPr id="3" name="Content Placeholder 2">
            <a:extLst>
              <a:ext uri="{FF2B5EF4-FFF2-40B4-BE49-F238E27FC236}">
                <a16:creationId xmlns:a16="http://schemas.microsoft.com/office/drawing/2014/main" id="{193E03C2-CC15-48D8-95AE-10B902EB4BC1}"/>
              </a:ext>
            </a:extLst>
          </p:cNvPr>
          <p:cNvSpPr>
            <a:spLocks noGrp="1"/>
          </p:cNvSpPr>
          <p:nvPr>
            <p:ph idx="1"/>
          </p:nvPr>
        </p:nvSpPr>
        <p:spPr>
          <a:xfrm>
            <a:off x="107502" y="947861"/>
            <a:ext cx="8784977" cy="4065315"/>
          </a:xfrm>
        </p:spPr>
        <p:txBody>
          <a:bodyPr>
            <a:normAutofit fontScale="25000" lnSpcReduction="20000"/>
          </a:bodyPr>
          <a:lstStyle/>
          <a:p>
            <a:pPr marL="0" indent="0">
              <a:buNone/>
            </a:pPr>
            <a:endParaRPr lang="en-GB" sz="7200" kern="1200" dirty="0">
              <a:solidFill>
                <a:schemeClr val="dk1"/>
              </a:solidFill>
              <a:effectLst/>
              <a:ea typeface="+mn-ea"/>
              <a:cs typeface="+mn-cs"/>
            </a:endParaRPr>
          </a:p>
          <a:p>
            <a:pPr marL="0" indent="0">
              <a:buNone/>
            </a:pPr>
            <a:r>
              <a:rPr lang="en-GB" sz="7200" kern="1200" dirty="0">
                <a:solidFill>
                  <a:schemeClr val="dk1"/>
                </a:solidFill>
                <a:effectLst/>
                <a:ea typeface="+mn-ea"/>
                <a:cs typeface="+mn-cs"/>
              </a:rPr>
              <a:t>Following the Pandemic we have seen our Children’s Eating Disorders teams referral activity increase, with young people presenting with higher needs </a:t>
            </a:r>
            <a:r>
              <a:rPr lang="en-GB" sz="7200" dirty="0">
                <a:effectLst/>
                <a:ea typeface="Calibri" panose="020F0502020204030204" pitchFamily="34" charset="0"/>
                <a:cs typeface="Times New Roman" panose="02020603050405020304" pitchFamily="18" charset="0"/>
              </a:rPr>
              <a:t>and some of these children having to access acute paediatric services across BLMK. </a:t>
            </a:r>
          </a:p>
          <a:p>
            <a:pPr marL="0" indent="0">
              <a:buNone/>
            </a:pPr>
            <a:endParaRPr lang="en-GB" sz="7200" dirty="0">
              <a:effectLst/>
              <a:ea typeface="Calibri" panose="020F0502020204030204" pitchFamily="34" charset="0"/>
              <a:cs typeface="Times New Roman" panose="02020603050405020304" pitchFamily="18" charset="0"/>
            </a:endParaRPr>
          </a:p>
          <a:p>
            <a:pPr marL="0" indent="0">
              <a:buNone/>
            </a:pPr>
            <a:r>
              <a:rPr lang="en-GB" sz="7200" dirty="0">
                <a:solidFill>
                  <a:schemeClr val="dk1"/>
                </a:solidFill>
              </a:rPr>
              <a:t>Our a</a:t>
            </a:r>
            <a:r>
              <a:rPr lang="en-GB" sz="7200" kern="1200" dirty="0">
                <a:solidFill>
                  <a:schemeClr val="dk1"/>
                </a:solidFill>
                <a:effectLst/>
                <a:ea typeface="+mn-ea"/>
                <a:cs typeface="+mn-cs"/>
              </a:rPr>
              <a:t>dditional investment into the Children and Young People’s Eating Disorder pathway will ensure young people and their families are provided a range of therapeutic interventions.  </a:t>
            </a:r>
            <a:r>
              <a:rPr lang="en-GB" sz="7200" kern="1200" dirty="0">
                <a:solidFill>
                  <a:schemeClr val="dk1"/>
                </a:solidFill>
                <a:effectLst/>
                <a:latin typeface="+mn-lt"/>
                <a:ea typeface="+mn-ea"/>
                <a:cs typeface="+mn-cs"/>
              </a:rPr>
              <a:t>We will be:</a:t>
            </a:r>
          </a:p>
          <a:p>
            <a:pPr marL="0" indent="0">
              <a:buNone/>
            </a:pPr>
            <a:endParaRPr lang="en-GB" sz="7200" kern="1200" dirty="0">
              <a:solidFill>
                <a:schemeClr val="dk1"/>
              </a:solidFill>
              <a:effectLst/>
              <a:latin typeface="+mn-lt"/>
              <a:ea typeface="+mn-ea"/>
              <a:cs typeface="+mn-cs"/>
            </a:endParaRPr>
          </a:p>
          <a:p>
            <a:r>
              <a:rPr lang="en-GB" sz="7200" kern="1200" dirty="0">
                <a:solidFill>
                  <a:schemeClr val="dk1"/>
                </a:solidFill>
                <a:effectLst/>
                <a:latin typeface="+mn-lt"/>
                <a:ea typeface="+mn-ea"/>
                <a:cs typeface="+mn-cs"/>
              </a:rPr>
              <a:t>Expanding our Community Eating Disorder Services to meet increasing demand, including  Avoidant Restrictive Food Disorders ( </a:t>
            </a:r>
            <a:r>
              <a:rPr lang="en-GB" sz="7200" dirty="0">
                <a:solidFill>
                  <a:schemeClr val="dk1"/>
                </a:solidFill>
              </a:rPr>
              <a:t>A</a:t>
            </a:r>
            <a:r>
              <a:rPr lang="en-GB" sz="7200" kern="1200" dirty="0">
                <a:solidFill>
                  <a:schemeClr val="dk1"/>
                </a:solidFill>
                <a:effectLst/>
                <a:latin typeface="+mn-lt"/>
                <a:ea typeface="+mn-ea"/>
                <a:cs typeface="+mn-cs"/>
              </a:rPr>
              <a:t>RFID) pathways</a:t>
            </a:r>
          </a:p>
          <a:p>
            <a:r>
              <a:rPr lang="en-GB" sz="7200" kern="1200" dirty="0">
                <a:solidFill>
                  <a:schemeClr val="dk1"/>
                </a:solidFill>
                <a:effectLst/>
                <a:latin typeface="+mn-lt"/>
                <a:ea typeface="+mn-ea"/>
                <a:cs typeface="+mn-cs"/>
              </a:rPr>
              <a:t>Expanding our Children Eating Disorders day programme to provide</a:t>
            </a:r>
            <a:r>
              <a:rPr lang="en-GB" sz="7200" dirty="0">
                <a:solidFill>
                  <a:schemeClr val="dk1"/>
                </a:solidFill>
              </a:rPr>
              <a:t> a daily community based service to young people at risk of requiring admission.  This will be a combination of clinic, home and virtual treatment. </a:t>
            </a:r>
          </a:p>
          <a:p>
            <a:r>
              <a:rPr lang="en-GB" sz="7200" dirty="0">
                <a:solidFill>
                  <a:schemeClr val="dk1"/>
                </a:solidFill>
              </a:rPr>
              <a:t>A system wide Clinical Reference Group is supporting this work and developing BLMK guidelines for the physical health management of eating disorders in children and referral processes</a:t>
            </a:r>
          </a:p>
          <a:p>
            <a:endParaRPr lang="en-GB" sz="8000" dirty="0">
              <a:solidFill>
                <a:schemeClr val="dk1"/>
              </a:solidFill>
            </a:endParaRPr>
          </a:p>
          <a:p>
            <a:pPr marL="0" indent="0">
              <a:buNone/>
            </a:pPr>
            <a:endParaRPr lang="en-GB" sz="3600" b="1" dirty="0">
              <a:solidFill>
                <a:schemeClr val="dk1"/>
              </a:solidFill>
            </a:endParaRPr>
          </a:p>
          <a:p>
            <a:pPr marL="0" indent="0" algn="ctr">
              <a:buNone/>
            </a:pPr>
            <a:r>
              <a:rPr lang="en-GB" sz="8000" b="1" dirty="0">
                <a:solidFill>
                  <a:schemeClr val="dk1"/>
                </a:solidFill>
              </a:rPr>
              <a:t>We will expand our services to support children with eating disorders</a:t>
            </a:r>
          </a:p>
          <a:p>
            <a:pPr marL="0" indent="0">
              <a:buNone/>
            </a:pPr>
            <a:endParaRPr lang="en-GB" sz="3200" u="sng" kern="1200" dirty="0">
              <a:solidFill>
                <a:schemeClr val="dk1"/>
              </a:solidFill>
              <a:effectLst/>
              <a:latin typeface="+mn-lt"/>
              <a:ea typeface="+mn-ea"/>
              <a:cs typeface="+mn-cs"/>
            </a:endParaRPr>
          </a:p>
          <a:p>
            <a:endParaRPr lang="en-GB" dirty="0"/>
          </a:p>
        </p:txBody>
      </p:sp>
      <p:sp>
        <p:nvSpPr>
          <p:cNvPr id="4" name="Slide Number Placeholder 3">
            <a:extLst>
              <a:ext uri="{FF2B5EF4-FFF2-40B4-BE49-F238E27FC236}">
                <a16:creationId xmlns:a16="http://schemas.microsoft.com/office/drawing/2014/main" id="{410DD735-2712-4A5C-BD83-BBDBAD72C834}"/>
              </a:ext>
            </a:extLst>
          </p:cNvPr>
          <p:cNvSpPr>
            <a:spLocks noGrp="1"/>
          </p:cNvSpPr>
          <p:nvPr>
            <p:ph type="sldNum" sz="quarter" idx="12"/>
          </p:nvPr>
        </p:nvSpPr>
        <p:spPr/>
        <p:txBody>
          <a:bodyPr/>
          <a:lstStyle/>
          <a:p>
            <a:fld id="{30A60DCE-9105-48A5-8A92-25C9283756D1}" type="slidenum">
              <a:rPr lang="en-GB" smtClean="0"/>
              <a:t>13</a:t>
            </a:fld>
            <a:endParaRPr lang="en-GB" dirty="0"/>
          </a:p>
        </p:txBody>
      </p:sp>
    </p:spTree>
    <p:extLst>
      <p:ext uri="{BB962C8B-B14F-4D97-AF65-F5344CB8AC3E}">
        <p14:creationId xmlns:p14="http://schemas.microsoft.com/office/powerpoint/2010/main" val="3365454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FB746-4816-4E5E-BF72-1C18581C3F87}"/>
              </a:ext>
            </a:extLst>
          </p:cNvPr>
          <p:cNvSpPr>
            <a:spLocks noGrp="1"/>
          </p:cNvSpPr>
          <p:nvPr>
            <p:ph type="title"/>
          </p:nvPr>
        </p:nvSpPr>
        <p:spPr>
          <a:xfrm>
            <a:off x="179512" y="404664"/>
            <a:ext cx="8147248" cy="504056"/>
          </a:xfrm>
        </p:spPr>
        <p:txBody>
          <a:bodyPr>
            <a:noAutofit/>
          </a:bodyPr>
          <a:lstStyle/>
          <a:p>
            <a:pPr algn="l"/>
            <a:r>
              <a:rPr lang="en-GB" sz="2800" b="1" dirty="0"/>
              <a:t>Data, Access &amp; Outcomes</a:t>
            </a:r>
            <a:endParaRPr lang="en-GB" sz="2800" b="1" dirty="0">
              <a:solidFill>
                <a:srgbClr val="FF0000"/>
              </a:solidFill>
            </a:endParaRPr>
          </a:p>
        </p:txBody>
      </p:sp>
      <p:sp>
        <p:nvSpPr>
          <p:cNvPr id="4" name="Slide Number Placeholder 3">
            <a:extLst>
              <a:ext uri="{FF2B5EF4-FFF2-40B4-BE49-F238E27FC236}">
                <a16:creationId xmlns:a16="http://schemas.microsoft.com/office/drawing/2014/main" id="{FCD029A1-7E45-41B1-B33A-909953DCFD95}"/>
              </a:ext>
            </a:extLst>
          </p:cNvPr>
          <p:cNvSpPr>
            <a:spLocks noGrp="1"/>
          </p:cNvSpPr>
          <p:nvPr>
            <p:ph type="sldNum" sz="quarter" idx="12"/>
          </p:nvPr>
        </p:nvSpPr>
        <p:spPr/>
        <p:txBody>
          <a:bodyPr/>
          <a:lstStyle/>
          <a:p>
            <a:fld id="{30A60DCE-9105-48A5-8A92-25C9283756D1}" type="slidenum">
              <a:rPr lang="en-GB" smtClean="0"/>
              <a:t>14</a:t>
            </a:fld>
            <a:endParaRPr lang="en-GB" dirty="0"/>
          </a:p>
        </p:txBody>
      </p:sp>
      <p:sp>
        <p:nvSpPr>
          <p:cNvPr id="7" name="TextBox 6">
            <a:extLst>
              <a:ext uri="{FF2B5EF4-FFF2-40B4-BE49-F238E27FC236}">
                <a16:creationId xmlns:a16="http://schemas.microsoft.com/office/drawing/2014/main" id="{3E88873C-30BF-4892-B3C7-368BAEFB5728}"/>
              </a:ext>
            </a:extLst>
          </p:cNvPr>
          <p:cNvSpPr txBox="1"/>
          <p:nvPr/>
        </p:nvSpPr>
        <p:spPr>
          <a:xfrm>
            <a:off x="227482" y="1052736"/>
            <a:ext cx="8664998" cy="5447645"/>
          </a:xfrm>
          <a:prstGeom prst="rect">
            <a:avLst/>
          </a:prstGeom>
          <a:noFill/>
        </p:spPr>
        <p:txBody>
          <a:bodyPr wrap="square">
            <a:spAutoFit/>
          </a:bodyPr>
          <a:lstStyle/>
          <a:p>
            <a:endParaRPr lang="en-GB" dirty="0"/>
          </a:p>
          <a:p>
            <a:r>
              <a:rPr lang="en-GB" dirty="0"/>
              <a:t>Across </a:t>
            </a:r>
            <a:r>
              <a:rPr lang="en-GB" dirty="0" err="1"/>
              <a:t>Bedfordshire,</a:t>
            </a:r>
            <a:r>
              <a:rPr lang="en-GB" dirty="0"/>
              <a:t> Luton and Milton Keynes, improving quality of mental health data with our providers and being compliant with data flow to the Mental Health Services Data Set (MHSDS) is a priority for us.</a:t>
            </a:r>
          </a:p>
          <a:p>
            <a:endParaRPr lang="en-GB" dirty="0"/>
          </a:p>
          <a:p>
            <a:pPr marL="342900" indent="-342900">
              <a:buFont typeface="Arial" panose="020B0604020202020204" pitchFamily="34" charset="0"/>
              <a:buChar char="•"/>
            </a:pPr>
            <a:r>
              <a:rPr lang="en-GB" dirty="0"/>
              <a:t>Our services continue to make good progress with our meaningful Routine Outcome Measures reporting and continue to receive positive feedback from young people and their families.</a:t>
            </a:r>
          </a:p>
          <a:p>
            <a:pPr marL="342900" indent="-342900">
              <a:buFont typeface="Arial" panose="020B0604020202020204" pitchFamily="34" charset="0"/>
              <a:buChar char="•"/>
            </a:pPr>
            <a:r>
              <a:rPr lang="en-GB" dirty="0"/>
              <a:t>Routine Outcome Measures are being recorded directly onto our Providers clinical systems, increased efficiency and quality as previously two separate systems.</a:t>
            </a:r>
          </a:p>
          <a:p>
            <a:pPr marL="342900" indent="-342900">
              <a:buFont typeface="Arial" panose="020B0604020202020204" pitchFamily="34" charset="0"/>
              <a:buChar char="•"/>
            </a:pPr>
            <a:r>
              <a:rPr lang="en-GB" dirty="0"/>
              <a:t>Routine Outcome Measures  are co-produced and offered at the appropriate stage in treatment</a:t>
            </a:r>
          </a:p>
          <a:p>
            <a:pPr marL="342900" indent="-342900">
              <a:buFont typeface="Arial" panose="020B0604020202020204" pitchFamily="34" charset="0"/>
              <a:buChar char="•"/>
            </a:pPr>
            <a:r>
              <a:rPr lang="en-GB" dirty="0"/>
              <a:t>Our referral discharge process ensures as many referrals as possible have paired meaningful outcome measures prior to discharge to ensure we are providing not only a timely service but quality service supported by national evidence based outcome measures. </a:t>
            </a:r>
          </a:p>
          <a:p>
            <a:endParaRPr lang="en-GB" sz="2000" dirty="0"/>
          </a:p>
          <a:p>
            <a:endParaRPr lang="en-GB" sz="2000" dirty="0"/>
          </a:p>
          <a:p>
            <a:endParaRPr lang="en-GB" sz="2000" dirty="0"/>
          </a:p>
        </p:txBody>
      </p:sp>
    </p:spTree>
    <p:extLst>
      <p:ext uri="{BB962C8B-B14F-4D97-AF65-F5344CB8AC3E}">
        <p14:creationId xmlns:p14="http://schemas.microsoft.com/office/powerpoint/2010/main" val="4017585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71F18-6C09-4B07-8D75-31F5028FF5DD}"/>
              </a:ext>
            </a:extLst>
          </p:cNvPr>
          <p:cNvSpPr>
            <a:spLocks noGrp="1"/>
          </p:cNvSpPr>
          <p:nvPr>
            <p:ph type="title"/>
          </p:nvPr>
        </p:nvSpPr>
        <p:spPr>
          <a:xfrm>
            <a:off x="107504" y="332656"/>
            <a:ext cx="8147248" cy="504056"/>
          </a:xfrm>
        </p:spPr>
        <p:txBody>
          <a:bodyPr>
            <a:noAutofit/>
          </a:bodyPr>
          <a:lstStyle/>
          <a:p>
            <a:pPr algn="l"/>
            <a:br>
              <a:rPr lang="en-GB" sz="2800" b="1" dirty="0"/>
            </a:br>
            <a:r>
              <a:rPr lang="en-GB" sz="2800" b="1" dirty="0"/>
              <a:t>Urgent &amp; Emergency (Crisis) </a:t>
            </a:r>
            <a:br>
              <a:rPr lang="en-GB" sz="2800" b="1" dirty="0"/>
            </a:br>
            <a:r>
              <a:rPr lang="en-GB" sz="2800" b="1" dirty="0"/>
              <a:t>Mental Health Care for children</a:t>
            </a:r>
          </a:p>
        </p:txBody>
      </p:sp>
      <p:sp>
        <p:nvSpPr>
          <p:cNvPr id="4" name="Slide Number Placeholder 3">
            <a:extLst>
              <a:ext uri="{FF2B5EF4-FFF2-40B4-BE49-F238E27FC236}">
                <a16:creationId xmlns:a16="http://schemas.microsoft.com/office/drawing/2014/main" id="{580BBC97-94DB-4631-80EA-CBECE1E53796}"/>
              </a:ext>
            </a:extLst>
          </p:cNvPr>
          <p:cNvSpPr>
            <a:spLocks noGrp="1"/>
          </p:cNvSpPr>
          <p:nvPr>
            <p:ph type="sldNum" sz="quarter" idx="12"/>
          </p:nvPr>
        </p:nvSpPr>
        <p:spPr/>
        <p:txBody>
          <a:bodyPr/>
          <a:lstStyle/>
          <a:p>
            <a:fld id="{30A60DCE-9105-48A5-8A92-25C9283756D1}" type="slidenum">
              <a:rPr lang="en-GB" smtClean="0"/>
              <a:t>15</a:t>
            </a:fld>
            <a:endParaRPr lang="en-GB" dirty="0"/>
          </a:p>
        </p:txBody>
      </p:sp>
      <p:sp>
        <p:nvSpPr>
          <p:cNvPr id="5" name="TextBox 4">
            <a:extLst>
              <a:ext uri="{FF2B5EF4-FFF2-40B4-BE49-F238E27FC236}">
                <a16:creationId xmlns:a16="http://schemas.microsoft.com/office/drawing/2014/main" id="{80504F5B-4795-4A97-9FB3-5EC667D86685}"/>
              </a:ext>
            </a:extLst>
          </p:cNvPr>
          <p:cNvSpPr txBox="1"/>
          <p:nvPr/>
        </p:nvSpPr>
        <p:spPr>
          <a:xfrm>
            <a:off x="109042" y="1052736"/>
            <a:ext cx="8927454" cy="5109091"/>
          </a:xfrm>
          <a:prstGeom prst="rect">
            <a:avLst/>
          </a:prstGeom>
          <a:noFill/>
        </p:spPr>
        <p:txBody>
          <a:bodyPr wrap="square" rtlCol="0">
            <a:spAutoFit/>
          </a:bodyPr>
          <a:lstStyle/>
          <a:p>
            <a:endParaRPr lang="en-GB" dirty="0"/>
          </a:p>
          <a:p>
            <a:r>
              <a:rPr lang="en-GB" dirty="0"/>
              <a:t>Transformation investment will provide a comprehensive, integrated Crisis offer that makes best use of systems resources and delivers evidence based models of care for crisis and home treatment this year:</a:t>
            </a:r>
          </a:p>
          <a:p>
            <a:pPr marL="285750" indent="-285750">
              <a:buFont typeface="Arial" panose="020B0604020202020204" pitchFamily="34" charset="0"/>
              <a:buChar char="•"/>
            </a:pPr>
            <a:r>
              <a:rPr lang="en-GB" dirty="0"/>
              <a:t>Children and young people to remain in safe and supported homes</a:t>
            </a:r>
          </a:p>
          <a:p>
            <a:pPr marL="285750" indent="-285750">
              <a:buFont typeface="Arial" panose="020B0604020202020204" pitchFamily="34" charset="0"/>
              <a:buChar char="•"/>
            </a:pPr>
            <a:r>
              <a:rPr lang="en-GB" dirty="0"/>
              <a:t>Avoid unnecessary admission to hospital wherever possible</a:t>
            </a:r>
          </a:p>
          <a:p>
            <a:pPr marL="285750" indent="-285750">
              <a:buFont typeface="Arial" panose="020B0604020202020204" pitchFamily="34" charset="0"/>
              <a:buChar char="•"/>
            </a:pPr>
            <a:r>
              <a:rPr lang="en-GB" dirty="0"/>
              <a:t>When admission to hospital is needed, care is provided as close to home as possible and for an optimal period of time.</a:t>
            </a:r>
          </a:p>
          <a:p>
            <a:endParaRPr lang="en-GB" dirty="0"/>
          </a:p>
          <a:p>
            <a:r>
              <a:rPr lang="en-GB" dirty="0"/>
              <a:t>Our Extended Home Treatment Team operating hours will proactively work with our  community services to avoid admission and to facilitate early discharge:</a:t>
            </a:r>
          </a:p>
          <a:p>
            <a:pPr marL="285750" indent="-285750">
              <a:buFont typeface="Arial" panose="020B0604020202020204" pitchFamily="34" charset="0"/>
              <a:buChar char="•"/>
            </a:pPr>
            <a:r>
              <a:rPr lang="en-GB" dirty="0"/>
              <a:t>Single point of access including through 111 to crisis support, advice and triage</a:t>
            </a:r>
          </a:p>
          <a:p>
            <a:pPr marL="285750" indent="-285750">
              <a:buFont typeface="Arial" panose="020B0604020202020204" pitchFamily="34" charset="0"/>
              <a:buChar char="•"/>
            </a:pPr>
            <a:r>
              <a:rPr lang="en-GB" dirty="0"/>
              <a:t>Will enable the crisis pathway across BLMK to continue providing 7 days working to allow young people presenting in crisis to receive a rapid same day assessment.</a:t>
            </a:r>
          </a:p>
          <a:p>
            <a:pPr marL="285750" indent="-285750">
              <a:buFont typeface="Arial" panose="020B0604020202020204" pitchFamily="34" charset="0"/>
              <a:buChar char="•"/>
            </a:pPr>
            <a:r>
              <a:rPr lang="en-GB" dirty="0"/>
              <a:t>Our Intensive Home Treatment service will include support for our young people with Eating Disorders and Autism and/or Learning Disabilities.</a:t>
            </a:r>
          </a:p>
          <a:p>
            <a:pPr marL="285750" indent="-285750">
              <a:buFont typeface="Arial" panose="020B0604020202020204" pitchFamily="34" charset="0"/>
              <a:buChar char="•"/>
            </a:pPr>
            <a:r>
              <a:rPr lang="en-GB" dirty="0"/>
              <a:t>Offering a single crisis pathway with agreed key principles regardless of clinical need</a:t>
            </a:r>
          </a:p>
          <a:p>
            <a:pPr algn="ctr"/>
            <a:r>
              <a:rPr lang="en-GB" sz="2000" b="1" dirty="0"/>
              <a:t>We will have a single crisis service for our children</a:t>
            </a:r>
          </a:p>
        </p:txBody>
      </p:sp>
    </p:spTree>
    <p:extLst>
      <p:ext uri="{BB962C8B-B14F-4D97-AF65-F5344CB8AC3E}">
        <p14:creationId xmlns:p14="http://schemas.microsoft.com/office/powerpoint/2010/main" val="2270182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9BBF-92E3-426D-B429-031FA1A037C1}"/>
              </a:ext>
            </a:extLst>
          </p:cNvPr>
          <p:cNvSpPr>
            <a:spLocks noGrp="1"/>
          </p:cNvSpPr>
          <p:nvPr>
            <p:ph type="title"/>
          </p:nvPr>
        </p:nvSpPr>
        <p:spPr>
          <a:xfrm>
            <a:off x="8610" y="620688"/>
            <a:ext cx="8147248" cy="504056"/>
          </a:xfrm>
        </p:spPr>
        <p:txBody>
          <a:bodyPr>
            <a:normAutofit fontScale="90000"/>
          </a:bodyPr>
          <a:lstStyle/>
          <a:p>
            <a:pPr algn="l"/>
            <a:r>
              <a:rPr lang="en-GB" sz="3100" b="1" dirty="0"/>
              <a:t>Early Intervention in Psychosis</a:t>
            </a:r>
            <a:br>
              <a:rPr lang="en-GB" dirty="0"/>
            </a:br>
            <a:endParaRPr lang="en-GB" dirty="0"/>
          </a:p>
        </p:txBody>
      </p:sp>
      <p:sp>
        <p:nvSpPr>
          <p:cNvPr id="3" name="Content Placeholder 2">
            <a:extLst>
              <a:ext uri="{FF2B5EF4-FFF2-40B4-BE49-F238E27FC236}">
                <a16:creationId xmlns:a16="http://schemas.microsoft.com/office/drawing/2014/main" id="{CF7A4666-D3D5-409F-AB98-A7B6A64D2F45}"/>
              </a:ext>
            </a:extLst>
          </p:cNvPr>
          <p:cNvSpPr>
            <a:spLocks noGrp="1"/>
          </p:cNvSpPr>
          <p:nvPr>
            <p:ph idx="1"/>
          </p:nvPr>
        </p:nvSpPr>
        <p:spPr>
          <a:xfrm>
            <a:off x="251520" y="1077913"/>
            <a:ext cx="8219256" cy="5159399"/>
          </a:xfrm>
        </p:spPr>
        <p:txBody>
          <a:bodyPr>
            <a:normAutofit fontScale="92500" lnSpcReduction="20000"/>
          </a:bodyPr>
          <a:lstStyle/>
          <a:p>
            <a:pPr marL="0" indent="0">
              <a:buNone/>
            </a:pPr>
            <a:r>
              <a:rPr lang="en-GB" sz="2300" dirty="0"/>
              <a:t>The Early Intervention in Psychosis Services for </a:t>
            </a:r>
            <a:r>
              <a:rPr lang="en-GB" sz="2300" dirty="0" err="1"/>
              <a:t>Bedfordshire,</a:t>
            </a:r>
            <a:r>
              <a:rPr lang="en-GB" sz="2300" dirty="0"/>
              <a:t> Luton and for Milton Keynes continue to meet the access standard of a maximum wait of two weeks from referral to start of treatment, and provide a service for young people from age 14 .  The Bedfordshire and Luton Service also has a provision for people with an At Risk Mental State (ARMS).</a:t>
            </a:r>
          </a:p>
          <a:p>
            <a:pPr marL="0" indent="0">
              <a:buNone/>
            </a:pPr>
            <a:endParaRPr lang="en-GB" sz="2300" dirty="0"/>
          </a:p>
          <a:p>
            <a:r>
              <a:rPr lang="en-GB" sz="2300" dirty="0"/>
              <a:t>Early Intervention in Psychosis services and CAMHS work together to provide care for all young people under the age of 18 </a:t>
            </a:r>
            <a:r>
              <a:rPr lang="en-GB" sz="2300" kern="1200" dirty="0">
                <a:solidFill>
                  <a:schemeClr val="dk1"/>
                </a:solidFill>
                <a:effectLst/>
                <a:latin typeface="+mn-lt"/>
                <a:ea typeface="+mn-ea"/>
                <a:cs typeface="+mn-cs"/>
              </a:rPr>
              <a:t>have joint care planning joint policy</a:t>
            </a:r>
            <a:r>
              <a:rPr lang="en-GB" sz="2300" dirty="0">
                <a:solidFill>
                  <a:schemeClr val="dk1"/>
                </a:solidFill>
              </a:rPr>
              <a:t>.</a:t>
            </a:r>
          </a:p>
          <a:p>
            <a:r>
              <a:rPr lang="en-GB" sz="2300" kern="1200" dirty="0">
                <a:solidFill>
                  <a:schemeClr val="dk1"/>
                </a:solidFill>
                <a:effectLst/>
                <a:latin typeface="+mn-lt"/>
                <a:ea typeface="+mn-ea"/>
                <a:cs typeface="+mn-cs"/>
              </a:rPr>
              <a:t>The service offer includes; </a:t>
            </a:r>
          </a:p>
          <a:p>
            <a:pPr lvl="1"/>
            <a:r>
              <a:rPr lang="en-GB" sz="2300" kern="1200" dirty="0">
                <a:solidFill>
                  <a:schemeClr val="dk1"/>
                </a:solidFill>
                <a:effectLst/>
                <a:latin typeface="+mn-lt"/>
                <a:ea typeface="+mn-ea"/>
                <a:cs typeface="+mn-cs"/>
              </a:rPr>
              <a:t>Family therapy </a:t>
            </a:r>
          </a:p>
          <a:p>
            <a:pPr lvl="1"/>
            <a:r>
              <a:rPr lang="en-GB" sz="2300" dirty="0">
                <a:solidFill>
                  <a:schemeClr val="dk1"/>
                </a:solidFill>
              </a:rPr>
              <a:t>W</a:t>
            </a:r>
            <a:r>
              <a:rPr lang="en-GB" sz="2300" kern="1200" dirty="0">
                <a:solidFill>
                  <a:schemeClr val="dk1"/>
                </a:solidFill>
                <a:effectLst/>
                <a:latin typeface="+mn-lt"/>
                <a:ea typeface="+mn-ea"/>
                <a:cs typeface="+mn-cs"/>
              </a:rPr>
              <a:t>ork placed / education support </a:t>
            </a:r>
          </a:p>
          <a:p>
            <a:pPr lvl="1"/>
            <a:r>
              <a:rPr lang="en-GB" sz="2300" kern="1200" dirty="0">
                <a:solidFill>
                  <a:schemeClr val="dk1"/>
                </a:solidFill>
                <a:effectLst/>
                <a:latin typeface="+mn-lt"/>
                <a:ea typeface="+mn-ea"/>
                <a:cs typeface="+mn-cs"/>
              </a:rPr>
              <a:t>Cogitative Behavioural Therapy for psychosis </a:t>
            </a:r>
          </a:p>
          <a:p>
            <a:pPr lvl="1"/>
            <a:r>
              <a:rPr lang="en-GB" sz="2300" kern="1200" dirty="0">
                <a:solidFill>
                  <a:schemeClr val="dk1"/>
                </a:solidFill>
                <a:effectLst/>
                <a:latin typeface="+mn-lt"/>
                <a:ea typeface="+mn-ea"/>
                <a:cs typeface="+mn-cs"/>
              </a:rPr>
              <a:t>Range of interventions and with outcome metrics</a:t>
            </a:r>
          </a:p>
          <a:p>
            <a:endParaRPr lang="en-GB" sz="2600" kern="1200" dirty="0">
              <a:solidFill>
                <a:schemeClr val="dk1"/>
              </a:solidFill>
              <a:effectLst/>
              <a:latin typeface="+mn-lt"/>
              <a:ea typeface="+mn-ea"/>
              <a:cs typeface="+mn-cs"/>
            </a:endParaRPr>
          </a:p>
          <a:p>
            <a:pPr marL="0" indent="0" algn="ctr">
              <a:buNone/>
            </a:pPr>
            <a:r>
              <a:rPr lang="en-GB" sz="2600" b="1" kern="1200" dirty="0">
                <a:solidFill>
                  <a:schemeClr val="dk1"/>
                </a:solidFill>
                <a:effectLst/>
                <a:latin typeface="+mn-lt"/>
                <a:ea typeface="+mn-ea"/>
                <a:cs typeface="+mn-cs"/>
              </a:rPr>
              <a:t>We will develop our ARMS offer for all our children </a:t>
            </a:r>
          </a:p>
          <a:p>
            <a:pPr algn="ctr"/>
            <a:endParaRPr lang="en-GB" sz="3200" b="1" kern="1200" dirty="0">
              <a:solidFill>
                <a:schemeClr val="dk1"/>
              </a:solidFill>
              <a:effectLst/>
              <a:latin typeface="+mn-lt"/>
              <a:ea typeface="+mn-ea"/>
              <a:cs typeface="+mn-cs"/>
            </a:endParaRPr>
          </a:p>
          <a:p>
            <a:endParaRPr lang="en-GB" dirty="0"/>
          </a:p>
        </p:txBody>
      </p:sp>
      <p:sp>
        <p:nvSpPr>
          <p:cNvPr id="4" name="Slide Number Placeholder 3">
            <a:extLst>
              <a:ext uri="{FF2B5EF4-FFF2-40B4-BE49-F238E27FC236}">
                <a16:creationId xmlns:a16="http://schemas.microsoft.com/office/drawing/2014/main" id="{F2A8F4F0-6317-4DF2-AFAB-20E7B16BC07F}"/>
              </a:ext>
            </a:extLst>
          </p:cNvPr>
          <p:cNvSpPr>
            <a:spLocks noGrp="1"/>
          </p:cNvSpPr>
          <p:nvPr>
            <p:ph type="sldNum" sz="quarter" idx="12"/>
          </p:nvPr>
        </p:nvSpPr>
        <p:spPr/>
        <p:txBody>
          <a:bodyPr/>
          <a:lstStyle/>
          <a:p>
            <a:fld id="{30A60DCE-9105-48A5-8A92-25C9283756D1}" type="slidenum">
              <a:rPr lang="en-GB" smtClean="0"/>
              <a:t>16</a:t>
            </a:fld>
            <a:endParaRPr lang="en-GB" dirty="0"/>
          </a:p>
        </p:txBody>
      </p:sp>
    </p:spTree>
    <p:extLst>
      <p:ext uri="{BB962C8B-B14F-4D97-AF65-F5344CB8AC3E}">
        <p14:creationId xmlns:p14="http://schemas.microsoft.com/office/powerpoint/2010/main" val="2762859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66972-45BE-4B1E-80E2-C5934C0D61E3}"/>
              </a:ext>
            </a:extLst>
          </p:cNvPr>
          <p:cNvSpPr>
            <a:spLocks noGrp="1"/>
          </p:cNvSpPr>
          <p:nvPr>
            <p:ph type="title"/>
          </p:nvPr>
        </p:nvSpPr>
        <p:spPr>
          <a:xfrm>
            <a:off x="0" y="479809"/>
            <a:ext cx="8147248" cy="504056"/>
          </a:xfrm>
        </p:spPr>
        <p:txBody>
          <a:bodyPr>
            <a:noAutofit/>
          </a:bodyPr>
          <a:lstStyle/>
          <a:p>
            <a:pPr algn="l"/>
            <a:r>
              <a:rPr lang="en-GB" sz="2800" b="1" dirty="0"/>
              <a:t>Mental Health Services </a:t>
            </a:r>
            <a:br>
              <a:rPr lang="en-GB" sz="2800" b="1" dirty="0"/>
            </a:br>
            <a:r>
              <a:rPr lang="en-GB" sz="2800" b="1" dirty="0"/>
              <a:t>working with education settings</a:t>
            </a:r>
          </a:p>
        </p:txBody>
      </p:sp>
      <p:sp>
        <p:nvSpPr>
          <p:cNvPr id="3" name="Content Placeholder 2">
            <a:extLst>
              <a:ext uri="{FF2B5EF4-FFF2-40B4-BE49-F238E27FC236}">
                <a16:creationId xmlns:a16="http://schemas.microsoft.com/office/drawing/2014/main" id="{4E7667CE-FE1A-4E92-9602-406E8408D836}"/>
              </a:ext>
            </a:extLst>
          </p:cNvPr>
          <p:cNvSpPr>
            <a:spLocks noGrp="1"/>
          </p:cNvSpPr>
          <p:nvPr>
            <p:ph idx="1"/>
          </p:nvPr>
        </p:nvSpPr>
        <p:spPr>
          <a:xfrm>
            <a:off x="238875" y="1268760"/>
            <a:ext cx="8435280" cy="4497363"/>
          </a:xfrm>
        </p:spPr>
        <p:txBody>
          <a:bodyPr>
            <a:noAutofit/>
          </a:bodyPr>
          <a:lstStyle/>
          <a:p>
            <a:pPr marL="0" indent="0">
              <a:buNone/>
            </a:pPr>
            <a:endParaRPr lang="en-GB" sz="1800" dirty="0"/>
          </a:p>
          <a:p>
            <a:pPr marL="0" indent="0">
              <a:buNone/>
            </a:pPr>
            <a:r>
              <a:rPr lang="en-GB" sz="1800" dirty="0"/>
              <a:t>BLMK have four mental health school teams and will mobilise a further seven teams over the next two years.  We are currently mobilising three of these teams this academic year. </a:t>
            </a:r>
          </a:p>
          <a:p>
            <a:r>
              <a:rPr lang="en-GB" sz="1800" dirty="0"/>
              <a:t>Mental Health Support Teams will target areas of greatest need across  BLMK.   </a:t>
            </a:r>
          </a:p>
          <a:p>
            <a:r>
              <a:rPr lang="en-GB" sz="1800" dirty="0"/>
              <a:t>The Mental Health Support Teams are provided by ELFT and CNWL who already provide the CAMH services and so there is integration between these services as well as there being smooth care pathways in place so that access to advice and support from CAMHS can happen as quickly as possible as well as access to urgent and emergency care.</a:t>
            </a:r>
          </a:p>
          <a:p>
            <a:r>
              <a:rPr lang="en-GB" sz="1800" dirty="0"/>
              <a:t>We are working with our Partners to build a comprehensive directory of all prevention and early intervention offers to support a young person’s emotional wellbeing.</a:t>
            </a:r>
          </a:p>
          <a:p>
            <a:pPr marL="0" indent="0" algn="ctr">
              <a:buNone/>
            </a:pPr>
            <a:r>
              <a:rPr lang="en-GB" sz="2000" b="1" dirty="0"/>
              <a:t>Provide an integrated whole schools approach with input from Community Voluntary Sectors, 0-19 health and school nursing teams, Early Help and education</a:t>
            </a:r>
          </a:p>
        </p:txBody>
      </p:sp>
      <p:sp>
        <p:nvSpPr>
          <p:cNvPr id="4" name="Slide Number Placeholder 3">
            <a:extLst>
              <a:ext uri="{FF2B5EF4-FFF2-40B4-BE49-F238E27FC236}">
                <a16:creationId xmlns:a16="http://schemas.microsoft.com/office/drawing/2014/main" id="{AEA77DED-833A-42F6-91D7-5556DB59E712}"/>
              </a:ext>
            </a:extLst>
          </p:cNvPr>
          <p:cNvSpPr>
            <a:spLocks noGrp="1"/>
          </p:cNvSpPr>
          <p:nvPr>
            <p:ph type="sldNum" sz="quarter" idx="12"/>
          </p:nvPr>
        </p:nvSpPr>
        <p:spPr/>
        <p:txBody>
          <a:bodyPr/>
          <a:lstStyle/>
          <a:p>
            <a:fld id="{30A60DCE-9105-48A5-8A92-25C9283756D1}" type="slidenum">
              <a:rPr lang="en-GB" smtClean="0"/>
              <a:t>17</a:t>
            </a:fld>
            <a:endParaRPr lang="en-GB" dirty="0"/>
          </a:p>
        </p:txBody>
      </p:sp>
    </p:spTree>
    <p:extLst>
      <p:ext uri="{BB962C8B-B14F-4D97-AF65-F5344CB8AC3E}">
        <p14:creationId xmlns:p14="http://schemas.microsoft.com/office/powerpoint/2010/main" val="1300968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1C2EAF-8B26-430B-9BCD-E7DCEABE98CE}"/>
              </a:ext>
            </a:extLst>
          </p:cNvPr>
          <p:cNvSpPr>
            <a:spLocks noGrp="1"/>
          </p:cNvSpPr>
          <p:nvPr>
            <p:ph type="sldNum" sz="quarter" idx="12"/>
          </p:nvPr>
        </p:nvSpPr>
        <p:spPr/>
        <p:txBody>
          <a:bodyPr/>
          <a:lstStyle/>
          <a:p>
            <a:fld id="{30A60DCE-9105-48A5-8A92-25C9283756D1}" type="slidenum">
              <a:rPr lang="en-GB" smtClean="0"/>
              <a:t>18</a:t>
            </a:fld>
            <a:endParaRPr lang="en-GB" dirty="0"/>
          </a:p>
        </p:txBody>
      </p:sp>
      <p:sp>
        <p:nvSpPr>
          <p:cNvPr id="5" name="Title 1">
            <a:extLst>
              <a:ext uri="{FF2B5EF4-FFF2-40B4-BE49-F238E27FC236}">
                <a16:creationId xmlns:a16="http://schemas.microsoft.com/office/drawing/2014/main" id="{D646950B-0BF9-4B79-A998-FA72589BDBFD}"/>
              </a:ext>
            </a:extLst>
          </p:cNvPr>
          <p:cNvSpPr>
            <a:spLocks noGrp="1"/>
          </p:cNvSpPr>
          <p:nvPr>
            <p:ph type="title"/>
          </p:nvPr>
        </p:nvSpPr>
        <p:spPr>
          <a:xfrm>
            <a:off x="323528" y="836712"/>
            <a:ext cx="8147050" cy="503238"/>
          </a:xfrm>
        </p:spPr>
        <p:txBody>
          <a:bodyPr>
            <a:normAutofit fontScale="90000"/>
          </a:bodyPr>
          <a:lstStyle/>
          <a:p>
            <a:pPr algn="l"/>
            <a:r>
              <a:rPr lang="en-GB" sz="3100" b="1" dirty="0"/>
              <a:t>Digitally enabled Care Pathways</a:t>
            </a:r>
            <a:br>
              <a:rPr lang="en-GB" dirty="0"/>
            </a:br>
            <a:endParaRPr lang="en-GB" dirty="0">
              <a:solidFill>
                <a:srgbClr val="FF0000"/>
              </a:solidFill>
            </a:endParaRPr>
          </a:p>
        </p:txBody>
      </p:sp>
      <p:sp>
        <p:nvSpPr>
          <p:cNvPr id="2" name="TextBox 1">
            <a:extLst>
              <a:ext uri="{FF2B5EF4-FFF2-40B4-BE49-F238E27FC236}">
                <a16:creationId xmlns:a16="http://schemas.microsoft.com/office/drawing/2014/main" id="{164A7C58-53C9-4851-BDF6-CA4CD3DFFA09}"/>
              </a:ext>
            </a:extLst>
          </p:cNvPr>
          <p:cNvSpPr txBox="1"/>
          <p:nvPr/>
        </p:nvSpPr>
        <p:spPr>
          <a:xfrm>
            <a:off x="323528" y="1622405"/>
            <a:ext cx="8568952" cy="4647426"/>
          </a:xfrm>
          <a:prstGeom prst="rect">
            <a:avLst/>
          </a:prstGeom>
          <a:noFill/>
        </p:spPr>
        <p:txBody>
          <a:bodyPr wrap="square" rtlCol="0">
            <a:spAutoFit/>
          </a:bodyPr>
          <a:lstStyle/>
          <a:p>
            <a:r>
              <a:rPr lang="en-GB" dirty="0"/>
              <a:t>We are establishing new ways of providing services for our children, building on the rapid mobilisation of our digital care pathway as a result of the Pandemic.</a:t>
            </a:r>
          </a:p>
          <a:p>
            <a:endParaRPr lang="en-GB" dirty="0"/>
          </a:p>
          <a:p>
            <a:r>
              <a:rPr lang="en-GB" dirty="0"/>
              <a:t>Working with our young people as experts we are reviewing digital opportunities with:</a:t>
            </a:r>
          </a:p>
          <a:p>
            <a:pPr marL="285750" indent="-285750">
              <a:buFont typeface="Arial" panose="020B0604020202020204" pitchFamily="34" charset="0"/>
              <a:buChar char="•"/>
            </a:pPr>
            <a:r>
              <a:rPr lang="en-GB" dirty="0"/>
              <a:t>Reviewing our current digital offer ‘</a:t>
            </a:r>
            <a:r>
              <a:rPr lang="en-GB" dirty="0" err="1"/>
              <a:t>Kooth</a:t>
            </a:r>
            <a:r>
              <a:rPr lang="en-GB" dirty="0"/>
              <a:t>’</a:t>
            </a:r>
          </a:p>
          <a:p>
            <a:pPr marL="285750" indent="-285750">
              <a:buFont typeface="Arial" panose="020B0604020202020204" pitchFamily="34" charset="0"/>
              <a:buChar char="•"/>
            </a:pPr>
            <a:r>
              <a:rPr lang="en-GB" dirty="0"/>
              <a:t>enabling self referrals in every part of the System</a:t>
            </a:r>
          </a:p>
          <a:p>
            <a:pPr marL="285750" indent="-285750">
              <a:buFont typeface="Arial" panose="020B0604020202020204" pitchFamily="34" charset="0"/>
              <a:buChar char="•"/>
            </a:pPr>
            <a:r>
              <a:rPr lang="en-GB" dirty="0"/>
              <a:t>developing Self help / guided self help</a:t>
            </a:r>
          </a:p>
          <a:p>
            <a:pPr marL="285750" indent="-285750">
              <a:buFont typeface="Arial" panose="020B0604020202020204" pitchFamily="34" charset="0"/>
              <a:buChar char="•"/>
            </a:pPr>
            <a:r>
              <a:rPr lang="en-GB" dirty="0"/>
              <a:t>developing a phone App for supporting young people with Eating Disorders</a:t>
            </a:r>
          </a:p>
          <a:p>
            <a:pPr marL="285750" indent="-285750">
              <a:buFont typeface="Arial" panose="020B0604020202020204" pitchFamily="34" charset="0"/>
              <a:buChar char="•"/>
            </a:pPr>
            <a:r>
              <a:rPr lang="en-GB" dirty="0"/>
              <a:t>support young people who are waiting</a:t>
            </a:r>
          </a:p>
          <a:p>
            <a:pPr marL="285750" indent="-285750">
              <a:buFont typeface="Arial" panose="020B0604020202020204" pitchFamily="34" charset="0"/>
              <a:buChar char="•"/>
            </a:pPr>
            <a:r>
              <a:rPr lang="en-GB" dirty="0"/>
              <a:t>what funding routes are available to develop our digital offer</a:t>
            </a:r>
          </a:p>
          <a:p>
            <a:pPr marL="285750" indent="-285750">
              <a:buFont typeface="Arial" panose="020B0604020202020204" pitchFamily="34" charset="0"/>
              <a:buChar char="•"/>
            </a:pPr>
            <a:endParaRPr lang="en-GB" sz="2000" dirty="0"/>
          </a:p>
          <a:p>
            <a:pPr algn="ctr"/>
            <a:r>
              <a:rPr lang="en-GB" sz="2000" b="1" dirty="0"/>
              <a:t>We have brought together a task and finish group that has initially scoped digital options to consider expanding and new digital pathways of care.</a:t>
            </a:r>
          </a:p>
          <a:p>
            <a:endParaRPr lang="en-GB" sz="2000" dirty="0"/>
          </a:p>
          <a:p>
            <a:endParaRPr lang="en-GB" dirty="0"/>
          </a:p>
          <a:p>
            <a:endParaRPr lang="en-GB" dirty="0"/>
          </a:p>
        </p:txBody>
      </p:sp>
    </p:spTree>
    <p:extLst>
      <p:ext uri="{BB962C8B-B14F-4D97-AF65-F5344CB8AC3E}">
        <p14:creationId xmlns:p14="http://schemas.microsoft.com/office/powerpoint/2010/main" val="401874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5D5AB-1466-44E0-9B24-9B4813DF3111}"/>
              </a:ext>
            </a:extLst>
          </p:cNvPr>
          <p:cNvSpPr>
            <a:spLocks noGrp="1"/>
          </p:cNvSpPr>
          <p:nvPr>
            <p:ph type="title"/>
          </p:nvPr>
        </p:nvSpPr>
        <p:spPr>
          <a:xfrm>
            <a:off x="442007" y="1189671"/>
            <a:ext cx="8147248" cy="504056"/>
          </a:xfrm>
        </p:spPr>
        <p:txBody>
          <a:bodyPr>
            <a:noAutofit/>
          </a:bodyPr>
          <a:lstStyle/>
          <a:p>
            <a:r>
              <a:rPr lang="en-GB" sz="2800" b="1" dirty="0"/>
              <a:t>What do children and young people tell us about our plans?</a:t>
            </a:r>
          </a:p>
        </p:txBody>
      </p:sp>
      <p:sp>
        <p:nvSpPr>
          <p:cNvPr id="3" name="Content Placeholder 2">
            <a:extLst>
              <a:ext uri="{FF2B5EF4-FFF2-40B4-BE49-F238E27FC236}">
                <a16:creationId xmlns:a16="http://schemas.microsoft.com/office/drawing/2014/main" id="{CA17426D-CBBD-4DB1-81FE-2A3D2189A634}"/>
              </a:ext>
            </a:extLst>
          </p:cNvPr>
          <p:cNvSpPr>
            <a:spLocks noGrp="1"/>
          </p:cNvSpPr>
          <p:nvPr>
            <p:ph idx="1"/>
          </p:nvPr>
        </p:nvSpPr>
        <p:spPr/>
        <p:txBody>
          <a:bodyPr>
            <a:normAutofit/>
          </a:bodyPr>
          <a:lstStyle/>
          <a:p>
            <a:pPr marL="0" indent="0" algn="ctr">
              <a:buNone/>
            </a:pPr>
            <a:endParaRPr lang="en-GB" b="1" dirty="0">
              <a:solidFill>
                <a:srgbClr val="FF0000"/>
              </a:solidFill>
            </a:endParaRPr>
          </a:p>
          <a:p>
            <a:pPr marL="0" indent="0" algn="ctr">
              <a:buNone/>
            </a:pPr>
            <a:r>
              <a:rPr lang="en-GB" sz="2000" b="1" dirty="0"/>
              <a:t>“As an integrated board and as individual organisations within that board we are fully committed to improving our approach to ‘people participation’ and it is an agreed priority for the coming years.”</a:t>
            </a:r>
          </a:p>
          <a:p>
            <a:pPr marL="0" indent="0" algn="ctr">
              <a:buNone/>
            </a:pPr>
            <a:endParaRPr lang="en-GB" sz="2000" b="1" dirty="0"/>
          </a:p>
          <a:p>
            <a:pPr marL="0" indent="0">
              <a:buNone/>
            </a:pPr>
            <a:endParaRPr lang="en-GB" sz="2000" b="1" dirty="0"/>
          </a:p>
          <a:p>
            <a:pPr marL="0" indent="0" algn="ctr">
              <a:buNone/>
            </a:pPr>
            <a:r>
              <a:rPr lang="en-GB" sz="2000" b="1" dirty="0">
                <a:solidFill>
                  <a:srgbClr val="0070C0"/>
                </a:solidFill>
              </a:rPr>
              <a:t>Our young service users kindly gave their views on our Local Transformation Plan [next slide] and continue to work with us on a creating a short film to highlight what mental health transformation means to them. </a:t>
            </a:r>
          </a:p>
        </p:txBody>
      </p:sp>
      <p:sp>
        <p:nvSpPr>
          <p:cNvPr id="4" name="Slide Number Placeholder 3">
            <a:extLst>
              <a:ext uri="{FF2B5EF4-FFF2-40B4-BE49-F238E27FC236}">
                <a16:creationId xmlns:a16="http://schemas.microsoft.com/office/drawing/2014/main" id="{107E2929-A275-49C1-900F-986900023476}"/>
              </a:ext>
            </a:extLst>
          </p:cNvPr>
          <p:cNvSpPr>
            <a:spLocks noGrp="1"/>
          </p:cNvSpPr>
          <p:nvPr>
            <p:ph type="sldNum" sz="quarter" idx="12"/>
          </p:nvPr>
        </p:nvSpPr>
        <p:spPr/>
        <p:txBody>
          <a:bodyPr/>
          <a:lstStyle/>
          <a:p>
            <a:fld id="{30A60DCE-9105-48A5-8A92-25C9283756D1}" type="slidenum">
              <a:rPr lang="en-GB" smtClean="0"/>
              <a:t>2</a:t>
            </a:fld>
            <a:endParaRPr lang="en-GB" dirty="0"/>
          </a:p>
        </p:txBody>
      </p:sp>
    </p:spTree>
    <p:extLst>
      <p:ext uri="{BB962C8B-B14F-4D97-AF65-F5344CB8AC3E}">
        <p14:creationId xmlns:p14="http://schemas.microsoft.com/office/powerpoint/2010/main" val="839780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5E5A08-B3A2-41F0-9A32-A0D581ABA9EC}"/>
              </a:ext>
            </a:extLst>
          </p:cNvPr>
          <p:cNvSpPr>
            <a:spLocks noGrp="1"/>
          </p:cNvSpPr>
          <p:nvPr>
            <p:ph type="sldNum" sz="quarter" idx="12"/>
          </p:nvPr>
        </p:nvSpPr>
        <p:spPr/>
        <p:txBody>
          <a:bodyPr/>
          <a:lstStyle/>
          <a:p>
            <a:fld id="{30A60DCE-9105-48A5-8A92-25C9283756D1}" type="slidenum">
              <a:rPr lang="en-GB" smtClean="0"/>
              <a:t>3</a:t>
            </a:fld>
            <a:endParaRPr lang="en-GB" dirty="0"/>
          </a:p>
        </p:txBody>
      </p:sp>
      <p:pic>
        <p:nvPicPr>
          <p:cNvPr id="6" name="Picture 5">
            <a:extLst>
              <a:ext uri="{FF2B5EF4-FFF2-40B4-BE49-F238E27FC236}">
                <a16:creationId xmlns:a16="http://schemas.microsoft.com/office/drawing/2014/main" id="{02DE1433-7964-41DA-BAE8-404F1F59F0C7}"/>
              </a:ext>
            </a:extLst>
          </p:cNvPr>
          <p:cNvPicPr>
            <a:picLocks noChangeAspect="1"/>
          </p:cNvPicPr>
          <p:nvPr/>
        </p:nvPicPr>
        <p:blipFill>
          <a:blip r:embed="rId2"/>
          <a:stretch>
            <a:fillRect/>
          </a:stretch>
        </p:blipFill>
        <p:spPr>
          <a:xfrm>
            <a:off x="0" y="151804"/>
            <a:ext cx="9144000" cy="6554391"/>
          </a:xfrm>
          <a:prstGeom prst="rect">
            <a:avLst/>
          </a:prstGeom>
        </p:spPr>
      </p:pic>
    </p:spTree>
    <p:extLst>
      <p:ext uri="{BB962C8B-B14F-4D97-AF65-F5344CB8AC3E}">
        <p14:creationId xmlns:p14="http://schemas.microsoft.com/office/powerpoint/2010/main" val="1286105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115CF1-C5CB-4B41-9E1F-969065635330}"/>
              </a:ext>
            </a:extLst>
          </p:cNvPr>
          <p:cNvPicPr>
            <a:picLocks noChangeAspect="1"/>
          </p:cNvPicPr>
          <p:nvPr/>
        </p:nvPicPr>
        <p:blipFill>
          <a:blip r:embed="rId2"/>
          <a:stretch>
            <a:fillRect/>
          </a:stretch>
        </p:blipFill>
        <p:spPr>
          <a:xfrm>
            <a:off x="1561060" y="2807968"/>
            <a:ext cx="6179292" cy="3429344"/>
          </a:xfrm>
          <a:prstGeom prst="rect">
            <a:avLst/>
          </a:prstGeom>
        </p:spPr>
      </p:pic>
      <p:sp>
        <p:nvSpPr>
          <p:cNvPr id="2" name="Title 1">
            <a:extLst>
              <a:ext uri="{FF2B5EF4-FFF2-40B4-BE49-F238E27FC236}">
                <a16:creationId xmlns:a16="http://schemas.microsoft.com/office/drawing/2014/main" id="{3B03D7A9-F875-45D7-84D9-589CA5352AB5}"/>
              </a:ext>
            </a:extLst>
          </p:cNvPr>
          <p:cNvSpPr>
            <a:spLocks noGrp="1"/>
          </p:cNvSpPr>
          <p:nvPr>
            <p:ph type="title"/>
          </p:nvPr>
        </p:nvSpPr>
        <p:spPr>
          <a:xfrm>
            <a:off x="146045" y="332656"/>
            <a:ext cx="7594307" cy="504056"/>
          </a:xfrm>
        </p:spPr>
        <p:txBody>
          <a:bodyPr>
            <a:noAutofit/>
          </a:bodyPr>
          <a:lstStyle/>
          <a:p>
            <a:pPr algn="l"/>
            <a:r>
              <a:rPr lang="en-GB" sz="3600" dirty="0"/>
              <a:t>Local Transformation Plan </a:t>
            </a:r>
          </a:p>
        </p:txBody>
      </p:sp>
      <p:sp>
        <p:nvSpPr>
          <p:cNvPr id="3" name="Content Placeholder 2">
            <a:extLst>
              <a:ext uri="{FF2B5EF4-FFF2-40B4-BE49-F238E27FC236}">
                <a16:creationId xmlns:a16="http://schemas.microsoft.com/office/drawing/2014/main" id="{B7CA1346-4415-489B-BBD7-B9F7D7B2CE43}"/>
              </a:ext>
            </a:extLst>
          </p:cNvPr>
          <p:cNvSpPr>
            <a:spLocks noGrp="1"/>
          </p:cNvSpPr>
          <p:nvPr>
            <p:ph idx="1"/>
          </p:nvPr>
        </p:nvSpPr>
        <p:spPr>
          <a:xfrm>
            <a:off x="70047" y="1196752"/>
            <a:ext cx="9003906" cy="5159598"/>
          </a:xfrm>
        </p:spPr>
        <p:txBody>
          <a:bodyPr>
            <a:normAutofit/>
          </a:bodyPr>
          <a:lstStyle/>
          <a:p>
            <a:pPr marL="0" indent="0">
              <a:buNone/>
            </a:pPr>
            <a:r>
              <a:rPr lang="en-GB" sz="2000" dirty="0"/>
              <a:t>NHS England requires Systems (BLMK CCG) to publish their LTP and report against some key areas known as ‘key lines of enquires’.  We published BLMK LTP 2019 – 2021 which can be found on our websites. Our LTP refresh for 2021/22 seeks to share progress against our BLMK ambitions for children’s mental health, and delivery of the NHS Long Term Plan</a:t>
            </a:r>
            <a:r>
              <a:rPr lang="en-GB" sz="2400" dirty="0"/>
              <a:t>. </a:t>
            </a:r>
          </a:p>
          <a:p>
            <a:pPr marL="0" indent="0">
              <a:buNone/>
            </a:pPr>
            <a:r>
              <a:rPr lang="en-GB" dirty="0"/>
              <a:t> </a:t>
            </a:r>
          </a:p>
        </p:txBody>
      </p:sp>
      <p:sp>
        <p:nvSpPr>
          <p:cNvPr id="4" name="Slide Number Placeholder 3">
            <a:extLst>
              <a:ext uri="{FF2B5EF4-FFF2-40B4-BE49-F238E27FC236}">
                <a16:creationId xmlns:a16="http://schemas.microsoft.com/office/drawing/2014/main" id="{ADA036AD-658A-48C9-9F19-E5EEC409D105}"/>
              </a:ext>
            </a:extLst>
          </p:cNvPr>
          <p:cNvSpPr>
            <a:spLocks noGrp="1"/>
          </p:cNvSpPr>
          <p:nvPr>
            <p:ph type="sldNum" sz="quarter" idx="12"/>
          </p:nvPr>
        </p:nvSpPr>
        <p:spPr/>
        <p:txBody>
          <a:bodyPr/>
          <a:lstStyle/>
          <a:p>
            <a:fld id="{30A60DCE-9105-48A5-8A92-25C9283756D1}" type="slidenum">
              <a:rPr lang="en-GB" smtClean="0"/>
              <a:t>4</a:t>
            </a:fld>
            <a:endParaRPr lang="en-GB" dirty="0"/>
          </a:p>
        </p:txBody>
      </p:sp>
      <p:sp>
        <p:nvSpPr>
          <p:cNvPr id="6" name="TextBox 5">
            <a:extLst>
              <a:ext uri="{FF2B5EF4-FFF2-40B4-BE49-F238E27FC236}">
                <a16:creationId xmlns:a16="http://schemas.microsoft.com/office/drawing/2014/main" id="{43327152-24A1-4CD4-A181-D1702AD23736}"/>
              </a:ext>
            </a:extLst>
          </p:cNvPr>
          <p:cNvSpPr txBox="1"/>
          <p:nvPr/>
        </p:nvSpPr>
        <p:spPr>
          <a:xfrm>
            <a:off x="5940152" y="6217567"/>
            <a:ext cx="3133801" cy="307777"/>
          </a:xfrm>
          <a:prstGeom prst="rect">
            <a:avLst/>
          </a:prstGeom>
          <a:noFill/>
          <a:ln>
            <a:noFill/>
          </a:ln>
        </p:spPr>
        <p:txBody>
          <a:bodyPr wrap="square" rtlCol="0">
            <a:spAutoFit/>
          </a:bodyPr>
          <a:lstStyle/>
          <a:p>
            <a:pPr algn="ctr"/>
            <a:r>
              <a:rPr lang="en-GB" sz="1400" dirty="0"/>
              <a:t>NHS ‘10 year Long’ Term Plan 2019</a:t>
            </a:r>
          </a:p>
        </p:txBody>
      </p:sp>
    </p:spTree>
    <p:extLst>
      <p:ext uri="{BB962C8B-B14F-4D97-AF65-F5344CB8AC3E}">
        <p14:creationId xmlns:p14="http://schemas.microsoft.com/office/powerpoint/2010/main" val="237533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CE475-586C-4C9A-8A34-CC09EB884BE6}"/>
              </a:ext>
            </a:extLst>
          </p:cNvPr>
          <p:cNvSpPr>
            <a:spLocks noGrp="1"/>
          </p:cNvSpPr>
          <p:nvPr>
            <p:ph type="title"/>
          </p:nvPr>
        </p:nvSpPr>
        <p:spPr>
          <a:xfrm>
            <a:off x="179512" y="227781"/>
            <a:ext cx="6995120" cy="504056"/>
          </a:xfrm>
        </p:spPr>
        <p:txBody>
          <a:bodyPr>
            <a:noAutofit/>
          </a:bodyPr>
          <a:lstStyle/>
          <a:p>
            <a:pPr algn="l"/>
            <a:br>
              <a:rPr lang="en-GB" sz="2800" b="1" dirty="0"/>
            </a:br>
            <a:br>
              <a:rPr lang="en-GB" sz="2800" b="1" dirty="0"/>
            </a:br>
            <a:br>
              <a:rPr lang="en-GB" sz="2800" b="1" dirty="0"/>
            </a:br>
            <a:r>
              <a:rPr lang="en-GB" sz="2800" b="1" dirty="0"/>
              <a:t>Structure of our report</a:t>
            </a:r>
          </a:p>
        </p:txBody>
      </p:sp>
      <p:sp>
        <p:nvSpPr>
          <p:cNvPr id="4" name="Slide Number Placeholder 3">
            <a:extLst>
              <a:ext uri="{FF2B5EF4-FFF2-40B4-BE49-F238E27FC236}">
                <a16:creationId xmlns:a16="http://schemas.microsoft.com/office/drawing/2014/main" id="{769BD534-DC3C-468C-96E6-5D1160FB1D92}"/>
              </a:ext>
            </a:extLst>
          </p:cNvPr>
          <p:cNvSpPr>
            <a:spLocks noGrp="1"/>
          </p:cNvSpPr>
          <p:nvPr>
            <p:ph type="sldNum" sz="quarter" idx="12"/>
          </p:nvPr>
        </p:nvSpPr>
        <p:spPr/>
        <p:txBody>
          <a:bodyPr/>
          <a:lstStyle/>
          <a:p>
            <a:fld id="{30A60DCE-9105-48A5-8A92-25C9283756D1}" type="slidenum">
              <a:rPr lang="en-GB" smtClean="0"/>
              <a:t>5</a:t>
            </a:fld>
            <a:endParaRPr lang="en-GB" dirty="0"/>
          </a:p>
        </p:txBody>
      </p:sp>
      <p:sp>
        <p:nvSpPr>
          <p:cNvPr id="3" name="TextBox 2">
            <a:extLst>
              <a:ext uri="{FF2B5EF4-FFF2-40B4-BE49-F238E27FC236}">
                <a16:creationId xmlns:a16="http://schemas.microsoft.com/office/drawing/2014/main" id="{4B7BD3AA-6116-4BA0-BB8F-D007A8452845}"/>
              </a:ext>
            </a:extLst>
          </p:cNvPr>
          <p:cNvSpPr txBox="1"/>
          <p:nvPr/>
        </p:nvSpPr>
        <p:spPr>
          <a:xfrm>
            <a:off x="251520" y="1700808"/>
            <a:ext cx="7992888" cy="5139869"/>
          </a:xfrm>
          <a:prstGeom prst="rect">
            <a:avLst/>
          </a:prstGeom>
          <a:noFill/>
        </p:spPr>
        <p:txBody>
          <a:bodyPr wrap="square" rtlCol="0">
            <a:spAutoFit/>
          </a:bodyPr>
          <a:lstStyle/>
          <a:p>
            <a:endParaRPr lang="en-GB" sz="2000" dirty="0"/>
          </a:p>
          <a:p>
            <a:pPr marL="342900" indent="-342900">
              <a:buFont typeface="Wingdings" panose="05000000000000000000" pitchFamily="2" charset="2"/>
              <a:buChar char="q"/>
            </a:pPr>
            <a:r>
              <a:rPr lang="en-GB" sz="2000" dirty="0"/>
              <a:t>How we support our children’s mental health; The I-Thrive model </a:t>
            </a:r>
          </a:p>
          <a:p>
            <a:pPr marL="342900" indent="-342900">
              <a:buFont typeface="Wingdings" panose="05000000000000000000" pitchFamily="2" charset="2"/>
              <a:buChar char="q"/>
            </a:pPr>
            <a:r>
              <a:rPr lang="en-GB" sz="2000" dirty="0"/>
              <a:t>The impact of Covid on our children</a:t>
            </a:r>
          </a:p>
          <a:p>
            <a:pPr marL="342900" indent="-342900">
              <a:buFont typeface="Wingdings" panose="05000000000000000000" pitchFamily="2" charset="2"/>
              <a:buChar char="q"/>
            </a:pPr>
            <a:r>
              <a:rPr lang="en-GB" sz="2000" dirty="0"/>
              <a:t>Key Lines of Enquiry</a:t>
            </a: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Transparency and Governance</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Understanding our local need and addressing health inequality</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Local Transformation Plan</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Workforce</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Health and Justice</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Eating Disorders</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Data – Access and Outcomes</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Urgent and emergency mental health services</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Early intervention in Psychosis</a:t>
            </a: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Mental health services and educational settings</a:t>
            </a:r>
            <a:endParaRPr lang="en-GB" sz="1600" b="0" i="0" u="none" strike="noStrike" dirty="0">
              <a:effectLst/>
              <a:latin typeface="Arial" panose="020B0604020202020204" pitchFamily="34" charset="0"/>
            </a:endParaRPr>
          </a:p>
          <a:p>
            <a:pPr marL="800100" lvl="1" indent="-342900" fontAlgn="t">
              <a:buFont typeface="+mj-lt"/>
              <a:buAutoNum type="arabicPeriod"/>
            </a:pPr>
            <a:r>
              <a:rPr lang="en-GB" sz="1600" b="0" i="0" u="none" strike="noStrike" kern="1200" dirty="0">
                <a:solidFill>
                  <a:srgbClr val="000000"/>
                </a:solidFill>
                <a:effectLst/>
                <a:latin typeface="Calibri" panose="020F0502020204030204" pitchFamily="34" charset="0"/>
              </a:rPr>
              <a:t>Digitally enabled care pathways</a:t>
            </a:r>
          </a:p>
          <a:p>
            <a:pPr marL="342900" indent="-342900" algn="l" rtl="0" eaLnBrk="1" fontAlgn="t" latinLnBrk="0" hangingPunct="1">
              <a:spcBef>
                <a:spcPts val="0"/>
              </a:spcBef>
              <a:spcAft>
                <a:spcPts val="0"/>
              </a:spcAft>
              <a:buFont typeface="Wingdings" panose="05000000000000000000" pitchFamily="2" charset="2"/>
              <a:buChar char="q"/>
            </a:pPr>
            <a:r>
              <a:rPr lang="en-GB" sz="2000" dirty="0">
                <a:solidFill>
                  <a:srgbClr val="000000"/>
                </a:solidFill>
                <a:latin typeface="Calibri" panose="020F0502020204030204" pitchFamily="34" charset="0"/>
              </a:rPr>
              <a:t>Summary</a:t>
            </a:r>
            <a:endParaRPr lang="en-GB" sz="2000" b="0" i="0" u="none" strike="noStrike" dirty="0">
              <a:effectLst/>
              <a:latin typeface="Arial" panose="020B0604020202020204" pitchFamily="34" charset="0"/>
            </a:endParaRPr>
          </a:p>
          <a:p>
            <a:pPr marL="0" algn="l" rtl="0" eaLnBrk="1" fontAlgn="t" latinLnBrk="0" hangingPunct="1">
              <a:spcBef>
                <a:spcPts val="0"/>
              </a:spcBef>
              <a:spcAft>
                <a:spcPts val="0"/>
              </a:spcAft>
            </a:pPr>
            <a:endParaRPr lang="en-GB" sz="1600" b="0" i="0" u="none" strike="noStrike" dirty="0">
              <a:effectLst/>
              <a:latin typeface="Arial" panose="020B0604020202020204" pitchFamily="34" charset="0"/>
            </a:endParaRPr>
          </a:p>
          <a:p>
            <a:pPr marL="342900" indent="-342900">
              <a:buFont typeface="+mj-lt"/>
              <a:buAutoNum type="arabicPeriod"/>
            </a:pPr>
            <a:endParaRPr lang="en-GB" dirty="0"/>
          </a:p>
          <a:p>
            <a:pPr marL="342900" indent="-342900">
              <a:buFont typeface="+mj-lt"/>
              <a:buAutoNum type="arabicPeriod"/>
            </a:pPr>
            <a:endParaRPr lang="en-GB" dirty="0"/>
          </a:p>
        </p:txBody>
      </p:sp>
      <p:sp>
        <p:nvSpPr>
          <p:cNvPr id="10" name="TextBox 9">
            <a:extLst>
              <a:ext uri="{FF2B5EF4-FFF2-40B4-BE49-F238E27FC236}">
                <a16:creationId xmlns:a16="http://schemas.microsoft.com/office/drawing/2014/main" id="{CC71D6A5-F28B-4525-84DF-235E66E5427C}"/>
              </a:ext>
            </a:extLst>
          </p:cNvPr>
          <p:cNvSpPr txBox="1"/>
          <p:nvPr/>
        </p:nvSpPr>
        <p:spPr>
          <a:xfrm>
            <a:off x="539552" y="1299453"/>
            <a:ext cx="6995120" cy="369332"/>
          </a:xfrm>
          <a:prstGeom prst="rect">
            <a:avLst/>
          </a:prstGeom>
          <a:noFill/>
        </p:spPr>
        <p:txBody>
          <a:bodyPr wrap="square" rtlCol="0">
            <a:spAutoFit/>
          </a:bodyPr>
          <a:lstStyle/>
          <a:p>
            <a:r>
              <a:rPr lang="en-GB" dirty="0"/>
              <a:t>:</a:t>
            </a:r>
          </a:p>
        </p:txBody>
      </p:sp>
    </p:spTree>
    <p:extLst>
      <p:ext uri="{BB962C8B-B14F-4D97-AF65-F5344CB8AC3E}">
        <p14:creationId xmlns:p14="http://schemas.microsoft.com/office/powerpoint/2010/main" val="3942029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F5B293-C868-4CC7-8803-FD15B339EED7}"/>
              </a:ext>
            </a:extLst>
          </p:cNvPr>
          <p:cNvSpPr>
            <a:spLocks noGrp="1"/>
          </p:cNvSpPr>
          <p:nvPr>
            <p:ph type="sldNum" sz="quarter" idx="12"/>
          </p:nvPr>
        </p:nvSpPr>
        <p:spPr/>
        <p:txBody>
          <a:bodyPr/>
          <a:lstStyle/>
          <a:p>
            <a:fld id="{30A60DCE-9105-48A5-8A92-25C9283756D1}" type="slidenum">
              <a:rPr lang="en-GB" smtClean="0"/>
              <a:t>6</a:t>
            </a:fld>
            <a:endParaRPr lang="en-GB" dirty="0"/>
          </a:p>
        </p:txBody>
      </p:sp>
      <p:pic>
        <p:nvPicPr>
          <p:cNvPr id="15" name="Picture 14">
            <a:extLst>
              <a:ext uri="{FF2B5EF4-FFF2-40B4-BE49-F238E27FC236}">
                <a16:creationId xmlns:a16="http://schemas.microsoft.com/office/drawing/2014/main" id="{E61DBA45-F69A-497E-ABFA-E4A510B2DA4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5994" y="1844824"/>
            <a:ext cx="4880502" cy="441407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3" name="Title 1"/>
          <p:cNvSpPr>
            <a:spLocks noGrp="1"/>
          </p:cNvSpPr>
          <p:nvPr>
            <p:ph type="title"/>
          </p:nvPr>
        </p:nvSpPr>
        <p:spPr>
          <a:xfrm>
            <a:off x="35496" y="243535"/>
            <a:ext cx="7263426" cy="665185"/>
          </a:xfrm>
        </p:spPr>
        <p:txBody>
          <a:bodyPr>
            <a:noAutofit/>
          </a:bodyPr>
          <a:lstStyle/>
          <a:p>
            <a:pPr algn="l"/>
            <a:br>
              <a:rPr lang="en-GB" sz="3000" dirty="0">
                <a:latin typeface="+mn-lt"/>
              </a:rPr>
            </a:br>
            <a:r>
              <a:rPr lang="en-GB" sz="2800" b="1" dirty="0">
                <a:latin typeface="+mn-lt"/>
              </a:rPr>
              <a:t>How we support our children with their emotional wellbeing and mental health in BLMK </a:t>
            </a:r>
          </a:p>
        </p:txBody>
      </p:sp>
      <p:sp>
        <p:nvSpPr>
          <p:cNvPr id="2" name="Rectangle 1"/>
          <p:cNvSpPr/>
          <p:nvPr/>
        </p:nvSpPr>
        <p:spPr>
          <a:xfrm>
            <a:off x="4788024" y="1340768"/>
            <a:ext cx="4087086" cy="461665"/>
          </a:xfrm>
          <a:prstGeom prst="rect">
            <a:avLst/>
          </a:prstGeom>
        </p:spPr>
        <p:txBody>
          <a:bodyPr wrap="square">
            <a:spAutoFit/>
          </a:bodyPr>
          <a:lstStyle/>
          <a:p>
            <a:pPr algn="ctr"/>
            <a:r>
              <a:rPr lang="en-GB" sz="2400" u="sng" dirty="0"/>
              <a:t>Ithrive model </a:t>
            </a:r>
          </a:p>
        </p:txBody>
      </p:sp>
      <p:sp>
        <p:nvSpPr>
          <p:cNvPr id="5" name="TextBox 4">
            <a:extLst>
              <a:ext uri="{FF2B5EF4-FFF2-40B4-BE49-F238E27FC236}">
                <a16:creationId xmlns:a16="http://schemas.microsoft.com/office/drawing/2014/main" id="{964D38A9-0C50-402E-9E88-50E274920BD5}"/>
              </a:ext>
            </a:extLst>
          </p:cNvPr>
          <p:cNvSpPr txBox="1"/>
          <p:nvPr/>
        </p:nvSpPr>
        <p:spPr>
          <a:xfrm>
            <a:off x="107504" y="2204864"/>
            <a:ext cx="3653710" cy="3785652"/>
          </a:xfrm>
          <a:prstGeom prst="rect">
            <a:avLst/>
          </a:prstGeom>
          <a:noFill/>
        </p:spPr>
        <p:txBody>
          <a:bodyPr wrap="square" rtlCol="0">
            <a:spAutoFit/>
          </a:bodyPr>
          <a:lstStyle/>
          <a:p>
            <a:pPr marL="342900" indent="-342900">
              <a:buFont typeface="Arial" panose="020B0604020202020204" pitchFamily="34" charset="0"/>
              <a:buChar char="•"/>
            </a:pPr>
            <a:r>
              <a:rPr lang="en-GB" sz="2000" dirty="0"/>
              <a:t>We provide a range of support for our children based upon the </a:t>
            </a:r>
            <a:r>
              <a:rPr lang="en-GB" sz="2000" dirty="0" err="1"/>
              <a:t>IThrive</a:t>
            </a:r>
            <a:r>
              <a:rPr lang="en-GB" sz="2000" dirty="0"/>
              <a:t> principles to ensure access to  the right support at the right time, and work with our partners to deliver a whole system approach from prevention, to early intervention, to specialist treatment if needed for our children.</a:t>
            </a:r>
          </a:p>
        </p:txBody>
      </p:sp>
    </p:spTree>
    <p:extLst>
      <p:ext uri="{BB962C8B-B14F-4D97-AF65-F5344CB8AC3E}">
        <p14:creationId xmlns:p14="http://schemas.microsoft.com/office/powerpoint/2010/main" val="4253201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B13C9-B6F1-4C74-A95F-FF74343B617D}"/>
              </a:ext>
            </a:extLst>
          </p:cNvPr>
          <p:cNvSpPr>
            <a:spLocks noGrp="1"/>
          </p:cNvSpPr>
          <p:nvPr>
            <p:ph type="title"/>
          </p:nvPr>
        </p:nvSpPr>
        <p:spPr>
          <a:xfrm>
            <a:off x="251520" y="332656"/>
            <a:ext cx="6912768" cy="504056"/>
          </a:xfrm>
        </p:spPr>
        <p:txBody>
          <a:bodyPr>
            <a:noAutofit/>
          </a:bodyPr>
          <a:lstStyle/>
          <a:p>
            <a:pPr algn="l"/>
            <a:r>
              <a:rPr lang="en-GB" sz="2800" b="1" dirty="0"/>
              <a:t>Early headlines of the impact of Covid on our children</a:t>
            </a:r>
          </a:p>
        </p:txBody>
      </p:sp>
      <p:sp>
        <p:nvSpPr>
          <p:cNvPr id="3" name="Content Placeholder 2">
            <a:extLst>
              <a:ext uri="{FF2B5EF4-FFF2-40B4-BE49-F238E27FC236}">
                <a16:creationId xmlns:a16="http://schemas.microsoft.com/office/drawing/2014/main" id="{3331F14D-4A16-469C-AD79-358F62FDF75C}"/>
              </a:ext>
            </a:extLst>
          </p:cNvPr>
          <p:cNvSpPr>
            <a:spLocks noGrp="1"/>
          </p:cNvSpPr>
          <p:nvPr>
            <p:ph idx="1"/>
          </p:nvPr>
        </p:nvSpPr>
        <p:spPr>
          <a:xfrm>
            <a:off x="251520" y="1340768"/>
            <a:ext cx="8935466" cy="4287612"/>
          </a:xfrm>
        </p:spPr>
        <p:txBody>
          <a:bodyPr>
            <a:normAutofit fontScale="25000" lnSpcReduction="20000"/>
          </a:bodyPr>
          <a:lstStyle/>
          <a:p>
            <a:pPr marL="0" indent="0">
              <a:buNone/>
            </a:pPr>
            <a:r>
              <a:rPr lang="en-GB" sz="8000" dirty="0"/>
              <a:t>Effects from the Covid Pandemic on children are still an emerging picture.</a:t>
            </a:r>
          </a:p>
          <a:p>
            <a:pPr marL="0" indent="0">
              <a:buNone/>
            </a:pPr>
            <a:r>
              <a:rPr lang="en-GB" sz="8000" dirty="0"/>
              <a:t>We know that our children have been uniquely impacted by the pandemic and lockdown, with NHS research suggesting 1 in 6 may now have a mental health problem, up from 1 in 9.</a:t>
            </a:r>
          </a:p>
          <a:p>
            <a:pPr marL="0" indent="0">
              <a:buNone/>
            </a:pPr>
            <a:endParaRPr lang="en-GB" sz="8000" dirty="0"/>
          </a:p>
          <a:p>
            <a:pPr marL="0" indent="0">
              <a:buNone/>
            </a:pPr>
            <a:r>
              <a:rPr lang="en-GB" sz="8000" dirty="0"/>
              <a:t>Our specialist Mental Health Providers and partners organisations have made us are aware of the following effects:</a:t>
            </a:r>
          </a:p>
          <a:p>
            <a:r>
              <a:rPr lang="en-GB" sz="8000" dirty="0"/>
              <a:t>Impact on school attendance. </a:t>
            </a:r>
          </a:p>
          <a:p>
            <a:r>
              <a:rPr lang="en-GB" sz="8000" dirty="0"/>
              <a:t>Disproportionate effect for vulnerable families and increased inequalities for children and young people. </a:t>
            </a:r>
          </a:p>
          <a:p>
            <a:r>
              <a:rPr lang="en-GB" sz="8000" dirty="0"/>
              <a:t>Dramatic surge in mental health and wellbeing concerns especially for children with other conditions and vulnerabilities. </a:t>
            </a:r>
          </a:p>
          <a:p>
            <a:r>
              <a:rPr lang="en-GB" sz="8000" dirty="0"/>
              <a:t>A particular spike in eating disorders  </a:t>
            </a:r>
          </a:p>
          <a:p>
            <a:r>
              <a:rPr lang="en-GB" sz="8000" dirty="0"/>
              <a:t>An increase in the numbers of children and young people who have needed intensive mental health care. </a:t>
            </a:r>
          </a:p>
          <a:p>
            <a:pPr marL="0" indent="0">
              <a:buNone/>
            </a:pPr>
            <a:endParaRPr lang="en-GB" sz="6000" dirty="0"/>
          </a:p>
          <a:p>
            <a:pPr marL="0" indent="0">
              <a:buNone/>
            </a:pPr>
            <a:endParaRPr lang="en-GB" sz="6000" dirty="0"/>
          </a:p>
          <a:p>
            <a:pPr marL="0" indent="0">
              <a:buNone/>
            </a:pPr>
            <a:endParaRPr lang="en-GB" sz="6000" dirty="0"/>
          </a:p>
          <a:p>
            <a:pPr marL="0" indent="0" algn="l">
              <a:buNone/>
            </a:pPr>
            <a:endParaRPr lang="en-GB" dirty="0"/>
          </a:p>
        </p:txBody>
      </p:sp>
    </p:spTree>
    <p:extLst>
      <p:ext uri="{BB962C8B-B14F-4D97-AF65-F5344CB8AC3E}">
        <p14:creationId xmlns:p14="http://schemas.microsoft.com/office/powerpoint/2010/main" val="293017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7BC14-9995-4815-9E13-1D2188A9E7D1}"/>
              </a:ext>
            </a:extLst>
          </p:cNvPr>
          <p:cNvSpPr>
            <a:spLocks noGrp="1"/>
          </p:cNvSpPr>
          <p:nvPr>
            <p:ph type="title"/>
          </p:nvPr>
        </p:nvSpPr>
        <p:spPr>
          <a:xfrm>
            <a:off x="107504" y="476672"/>
            <a:ext cx="8147248" cy="504056"/>
          </a:xfrm>
        </p:spPr>
        <p:txBody>
          <a:bodyPr>
            <a:normAutofit fontScale="90000"/>
          </a:bodyPr>
          <a:lstStyle/>
          <a:p>
            <a:pPr algn="l"/>
            <a:r>
              <a:rPr lang="en-GB" sz="3100" b="1" dirty="0"/>
              <a:t>Transparency and Governance</a:t>
            </a:r>
            <a:br>
              <a:rPr lang="en-GB" dirty="0"/>
            </a:br>
            <a:endParaRPr lang="en-GB" dirty="0"/>
          </a:p>
        </p:txBody>
      </p:sp>
      <p:sp>
        <p:nvSpPr>
          <p:cNvPr id="4" name="Slide Number Placeholder 3">
            <a:extLst>
              <a:ext uri="{FF2B5EF4-FFF2-40B4-BE49-F238E27FC236}">
                <a16:creationId xmlns:a16="http://schemas.microsoft.com/office/drawing/2014/main" id="{4A2BAD6F-D43B-4AA1-AFB0-69C3D2AA63E8}"/>
              </a:ext>
            </a:extLst>
          </p:cNvPr>
          <p:cNvSpPr>
            <a:spLocks noGrp="1"/>
          </p:cNvSpPr>
          <p:nvPr>
            <p:ph type="sldNum" sz="quarter" idx="12"/>
          </p:nvPr>
        </p:nvSpPr>
        <p:spPr/>
        <p:txBody>
          <a:bodyPr/>
          <a:lstStyle/>
          <a:p>
            <a:fld id="{30A60DCE-9105-48A5-8A92-25C9283756D1}" type="slidenum">
              <a:rPr lang="en-GB" smtClean="0"/>
              <a:t>8</a:t>
            </a:fld>
            <a:endParaRPr lang="en-GB" dirty="0"/>
          </a:p>
        </p:txBody>
      </p:sp>
      <p:cxnSp>
        <p:nvCxnSpPr>
          <p:cNvPr id="47" name="Straight Connector 46">
            <a:extLst>
              <a:ext uri="{FF2B5EF4-FFF2-40B4-BE49-F238E27FC236}">
                <a16:creationId xmlns:a16="http://schemas.microsoft.com/office/drawing/2014/main" id="{2FEF05B7-3DDA-4773-8399-BE7FD8203176}"/>
              </a:ext>
            </a:extLst>
          </p:cNvPr>
          <p:cNvCxnSpPr/>
          <p:nvPr/>
        </p:nvCxnSpPr>
        <p:spPr>
          <a:xfrm>
            <a:off x="9248775" y="3640138"/>
            <a:ext cx="0" cy="76200"/>
          </a:xfrm>
          <a:prstGeom prst="line">
            <a:avLst/>
          </a:prstGeom>
          <a:noFill/>
          <a:ln w="25400" cap="flat" cmpd="sng" algn="ctr">
            <a:solidFill>
              <a:srgbClr val="0072CE"/>
            </a:solidFill>
            <a:prstDash val="solid"/>
          </a:ln>
          <a:effectLst>
            <a:outerShdw blurRad="40000" dist="20000" dir="5400000" rotWithShape="0">
              <a:srgbClr val="000000">
                <a:alpha val="38000"/>
              </a:srgbClr>
            </a:outerShdw>
          </a:effectLst>
        </p:spPr>
      </p:cxnSp>
      <p:pic>
        <p:nvPicPr>
          <p:cNvPr id="3" name="Picture 2">
            <a:extLst>
              <a:ext uri="{FF2B5EF4-FFF2-40B4-BE49-F238E27FC236}">
                <a16:creationId xmlns:a16="http://schemas.microsoft.com/office/drawing/2014/main" id="{8D7933F1-0713-46E5-899E-005D8492CC29}"/>
              </a:ext>
            </a:extLst>
          </p:cNvPr>
          <p:cNvPicPr>
            <a:picLocks noChangeAspect="1"/>
          </p:cNvPicPr>
          <p:nvPr/>
        </p:nvPicPr>
        <p:blipFill>
          <a:blip r:embed="rId2"/>
          <a:stretch>
            <a:fillRect/>
          </a:stretch>
        </p:blipFill>
        <p:spPr>
          <a:xfrm>
            <a:off x="1838016" y="1609022"/>
            <a:ext cx="5542296" cy="4161012"/>
          </a:xfrm>
          <a:prstGeom prst="rect">
            <a:avLst/>
          </a:prstGeom>
        </p:spPr>
      </p:pic>
      <p:sp>
        <p:nvSpPr>
          <p:cNvPr id="5" name="TextBox 4">
            <a:extLst>
              <a:ext uri="{FF2B5EF4-FFF2-40B4-BE49-F238E27FC236}">
                <a16:creationId xmlns:a16="http://schemas.microsoft.com/office/drawing/2014/main" id="{D9B6010F-805D-4E09-9255-461717678E07}"/>
              </a:ext>
            </a:extLst>
          </p:cNvPr>
          <p:cNvSpPr txBox="1"/>
          <p:nvPr/>
        </p:nvSpPr>
        <p:spPr>
          <a:xfrm>
            <a:off x="107504" y="901169"/>
            <a:ext cx="8442324" cy="1015663"/>
          </a:xfrm>
          <a:prstGeom prst="rect">
            <a:avLst/>
          </a:prstGeom>
          <a:noFill/>
        </p:spPr>
        <p:txBody>
          <a:bodyPr wrap="square" rtlCol="0">
            <a:spAutoFit/>
          </a:bodyPr>
          <a:lstStyle/>
          <a:p>
            <a:r>
              <a:rPr lang="en-GB" sz="2000" dirty="0"/>
              <a:t>We continue to be committed to transparency and robust governance as we develop into an Integrated Care System (ICS). </a:t>
            </a:r>
          </a:p>
          <a:p>
            <a:endParaRPr lang="en-GB" sz="2000" dirty="0"/>
          </a:p>
        </p:txBody>
      </p:sp>
      <p:sp>
        <p:nvSpPr>
          <p:cNvPr id="6" name="TextBox 5">
            <a:extLst>
              <a:ext uri="{FF2B5EF4-FFF2-40B4-BE49-F238E27FC236}">
                <a16:creationId xmlns:a16="http://schemas.microsoft.com/office/drawing/2014/main" id="{19D79AF0-B806-4325-9632-F0B9918B6B01}"/>
              </a:ext>
            </a:extLst>
          </p:cNvPr>
          <p:cNvSpPr txBox="1"/>
          <p:nvPr/>
        </p:nvSpPr>
        <p:spPr>
          <a:xfrm>
            <a:off x="179512" y="5733256"/>
            <a:ext cx="8507288" cy="707886"/>
          </a:xfrm>
          <a:prstGeom prst="rect">
            <a:avLst/>
          </a:prstGeom>
          <a:noFill/>
        </p:spPr>
        <p:txBody>
          <a:bodyPr wrap="square" rtlCol="0">
            <a:spAutoFit/>
          </a:bodyPr>
          <a:lstStyle/>
          <a:p>
            <a:pPr algn="ctr"/>
            <a:r>
              <a:rPr lang="en-GB" sz="2000" b="1" dirty="0"/>
              <a:t>We will have further strategic oversight and governance from our new ICS Children Transformation Board</a:t>
            </a:r>
          </a:p>
        </p:txBody>
      </p:sp>
    </p:spTree>
    <p:extLst>
      <p:ext uri="{BB962C8B-B14F-4D97-AF65-F5344CB8AC3E}">
        <p14:creationId xmlns:p14="http://schemas.microsoft.com/office/powerpoint/2010/main" val="1175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6826D4-D94B-4DE2-A109-E87F10C04614}"/>
              </a:ext>
            </a:extLst>
          </p:cNvPr>
          <p:cNvSpPr>
            <a:spLocks noGrp="1"/>
          </p:cNvSpPr>
          <p:nvPr>
            <p:ph idx="1"/>
          </p:nvPr>
        </p:nvSpPr>
        <p:spPr>
          <a:xfrm>
            <a:off x="349086" y="1268760"/>
            <a:ext cx="8702624" cy="5308699"/>
          </a:xfrm>
        </p:spPr>
        <p:txBody>
          <a:bodyPr>
            <a:normAutofit fontScale="25000" lnSpcReduction="20000"/>
          </a:bodyPr>
          <a:lstStyle/>
          <a:p>
            <a:pPr marL="0" indent="0">
              <a:buNone/>
            </a:pPr>
            <a:endParaRPr lang="en-GB" dirty="0"/>
          </a:p>
          <a:p>
            <a:pPr marL="0" indent="0">
              <a:buNone/>
            </a:pPr>
            <a:endParaRPr lang="en-GB" sz="7200" dirty="0"/>
          </a:p>
          <a:p>
            <a:pPr marL="0" indent="0">
              <a:buNone/>
            </a:pPr>
            <a:r>
              <a:rPr lang="en-GB" sz="7200" dirty="0"/>
              <a:t>We have a good understanding of children’s emotional and wellbeing needs that  provides a platform on which to develop our focus for the transformation:</a:t>
            </a:r>
          </a:p>
          <a:p>
            <a:r>
              <a:rPr lang="en-GB" sz="7200" dirty="0"/>
              <a:t>System partnerships – working together with our 4 Local Authorities and voluntary and community sector to support a child’s emotional and wellbeing together.</a:t>
            </a:r>
          </a:p>
          <a:p>
            <a:r>
              <a:rPr lang="en-GB" sz="7200" dirty="0"/>
              <a:t>Voice of the child – children and young people who have used our emotional and wellbeing and mental health services share their experiences to inform service transformation</a:t>
            </a:r>
          </a:p>
          <a:p>
            <a:r>
              <a:rPr lang="en-GB" sz="7200" dirty="0"/>
              <a:t>Co-production groups – listening to families, carers experiences to inform needs</a:t>
            </a:r>
          </a:p>
          <a:p>
            <a:r>
              <a:rPr lang="en-GB" sz="7200" dirty="0"/>
              <a:t>Joint Strategic Needs Assessments - Place based needs assessments include – mental health, Special Educational Needs and Disabilities and impact of Covid</a:t>
            </a:r>
          </a:p>
          <a:p>
            <a:r>
              <a:rPr lang="en-GB" sz="7200" dirty="0"/>
              <a:t>Monitoring the demographics of children referred and accepted into specialist mental health services to inform ongoing needs, and improving data collection of our most vulnerable children</a:t>
            </a:r>
            <a:r>
              <a:rPr lang="en-GB" sz="7200" dirty="0">
                <a:highlight>
                  <a:srgbClr val="FFFF00"/>
                </a:highlight>
              </a:rPr>
              <a:t> </a:t>
            </a:r>
          </a:p>
          <a:p>
            <a:pPr marL="0" indent="0">
              <a:buNone/>
            </a:pPr>
            <a:endParaRPr lang="en-GB" sz="7200" dirty="0"/>
          </a:p>
          <a:p>
            <a:pPr marL="0" indent="0" algn="ctr">
              <a:buNone/>
            </a:pPr>
            <a:r>
              <a:rPr lang="en-GB" sz="7200" b="1" dirty="0"/>
              <a:t>We have developed a new Integrated Care System BLMK Advancing Mental Health Equalities group focusing on delivering mental health priorities for our children including access to help, experience and outcomes.</a:t>
            </a:r>
          </a:p>
          <a:p>
            <a:pPr marL="0" indent="0">
              <a:buNone/>
            </a:pPr>
            <a:endParaRPr lang="en-GB" sz="8000" dirty="0"/>
          </a:p>
          <a:p>
            <a:endParaRPr lang="en-GB" sz="6000" dirty="0"/>
          </a:p>
          <a:p>
            <a:pPr marL="0" indent="0">
              <a:buNone/>
            </a:pPr>
            <a:endParaRPr lang="en-GB" sz="6000" dirty="0"/>
          </a:p>
          <a:p>
            <a:pPr marL="0" indent="0">
              <a:buNone/>
            </a:pPr>
            <a:endParaRPr lang="en-GB" sz="6000" dirty="0"/>
          </a:p>
          <a:p>
            <a:pPr marL="0" indent="0">
              <a:buNone/>
            </a:pPr>
            <a:endParaRPr lang="en-GB" sz="6000" dirty="0"/>
          </a:p>
          <a:p>
            <a:pPr marL="0" indent="0">
              <a:buNone/>
            </a:pPr>
            <a:endParaRPr lang="en-GB" sz="6000" dirty="0"/>
          </a:p>
          <a:p>
            <a:pPr marL="0" indent="0">
              <a:buNone/>
            </a:pPr>
            <a:endParaRPr lang="en-GB" sz="6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6000" dirty="0"/>
          </a:p>
          <a:p>
            <a:pPr marL="0" indent="0">
              <a:buNone/>
            </a:pPr>
            <a:endParaRPr lang="en-GB" sz="6000" dirty="0"/>
          </a:p>
          <a:p>
            <a:pPr marL="0" indent="0">
              <a:buNone/>
            </a:pPr>
            <a:endParaRPr lang="en-GB" dirty="0"/>
          </a:p>
          <a:p>
            <a:endParaRPr lang="en-GB" dirty="0"/>
          </a:p>
        </p:txBody>
      </p:sp>
      <p:sp>
        <p:nvSpPr>
          <p:cNvPr id="4" name="Slide Number Placeholder 3">
            <a:extLst>
              <a:ext uri="{FF2B5EF4-FFF2-40B4-BE49-F238E27FC236}">
                <a16:creationId xmlns:a16="http://schemas.microsoft.com/office/drawing/2014/main" id="{4D73FDB6-43E8-4EAD-B7AB-EF3FCD8B3019}"/>
              </a:ext>
            </a:extLst>
          </p:cNvPr>
          <p:cNvSpPr>
            <a:spLocks noGrp="1"/>
          </p:cNvSpPr>
          <p:nvPr>
            <p:ph type="sldNum" sz="quarter" idx="12"/>
          </p:nvPr>
        </p:nvSpPr>
        <p:spPr/>
        <p:txBody>
          <a:bodyPr/>
          <a:lstStyle/>
          <a:p>
            <a:fld id="{30A60DCE-9105-48A5-8A92-25C9283756D1}" type="slidenum">
              <a:rPr lang="en-GB" smtClean="0"/>
              <a:t>9</a:t>
            </a:fld>
            <a:endParaRPr lang="en-GB" dirty="0"/>
          </a:p>
        </p:txBody>
      </p:sp>
      <p:sp>
        <p:nvSpPr>
          <p:cNvPr id="8" name="Title 7">
            <a:extLst>
              <a:ext uri="{FF2B5EF4-FFF2-40B4-BE49-F238E27FC236}">
                <a16:creationId xmlns:a16="http://schemas.microsoft.com/office/drawing/2014/main" id="{5CABDADC-7D2F-4FAC-BF00-F0E2286AFC07}"/>
              </a:ext>
            </a:extLst>
          </p:cNvPr>
          <p:cNvSpPr>
            <a:spLocks noGrp="1"/>
          </p:cNvSpPr>
          <p:nvPr>
            <p:ph type="title"/>
          </p:nvPr>
        </p:nvSpPr>
        <p:spPr>
          <a:xfrm>
            <a:off x="323528" y="404664"/>
            <a:ext cx="8147248" cy="504056"/>
          </a:xfrm>
        </p:spPr>
        <p:txBody>
          <a:bodyPr>
            <a:noAutofit/>
          </a:bodyPr>
          <a:lstStyle/>
          <a:p>
            <a:pPr algn="l"/>
            <a:br>
              <a:rPr lang="en-GB" sz="2800" b="1" dirty="0"/>
            </a:br>
            <a:r>
              <a:rPr lang="en-GB" sz="2800" b="1" dirty="0"/>
              <a:t>Understanding our local needs and addressing</a:t>
            </a:r>
            <a:br>
              <a:rPr lang="en-GB" sz="2800" b="1" dirty="0"/>
            </a:br>
            <a:r>
              <a:rPr lang="en-GB" sz="2800" b="1" dirty="0"/>
              <a:t>inequalities.</a:t>
            </a:r>
          </a:p>
        </p:txBody>
      </p:sp>
    </p:spTree>
    <p:extLst>
      <p:ext uri="{BB962C8B-B14F-4D97-AF65-F5344CB8AC3E}">
        <p14:creationId xmlns:p14="http://schemas.microsoft.com/office/powerpoint/2010/main" val="3818715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16739</TotalTime>
  <Words>2157</Words>
  <Application>Microsoft Office PowerPoint</Application>
  <PresentationFormat>On-screen Show (4:3)</PresentationFormat>
  <Paragraphs>209</Paragraphs>
  <Slides>18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Office Theme</vt:lpstr>
      <vt:lpstr>PowerPoint Presentation</vt:lpstr>
      <vt:lpstr>What do children and young people tell us about our plans?</vt:lpstr>
      <vt:lpstr>PowerPoint Presentation</vt:lpstr>
      <vt:lpstr>Local Transformation Plan </vt:lpstr>
      <vt:lpstr>   Structure of our report</vt:lpstr>
      <vt:lpstr> How we support our children with their emotional wellbeing and mental health in BLMK </vt:lpstr>
      <vt:lpstr>Early headlines of the impact of Covid on our children</vt:lpstr>
      <vt:lpstr>Transparency and Governance </vt:lpstr>
      <vt:lpstr> Understanding our local needs and addressing inequalities.</vt:lpstr>
      <vt:lpstr>Local Transformation Plan ambitions</vt:lpstr>
      <vt:lpstr>Workforce</vt:lpstr>
      <vt:lpstr>Health and Justice</vt:lpstr>
      <vt:lpstr>Eating Disorders</vt:lpstr>
      <vt:lpstr>Data, Access &amp; Outcomes</vt:lpstr>
      <vt:lpstr> Urgent &amp; Emergency (Crisis)  Mental Health Care for children</vt:lpstr>
      <vt:lpstr>Early Intervention in Psychosis </vt:lpstr>
      <vt:lpstr>Mental Health Services  working with education settings</vt:lpstr>
      <vt:lpstr>Digitally enabled Care Pathways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Stirling Rachael (RD8) Milton Keynes Hospital</dc:creator>
  <cp:lastModifiedBy>WHITE, Beccy (NHS BEDFORDSHIRE, LUTON AND MILTON KEYNES CCG)</cp:lastModifiedBy>
  <cp:revision>616</cp:revision>
  <dcterms:created xsi:type="dcterms:W3CDTF">2016-11-17T13:51:40Z</dcterms:created>
  <dcterms:modified xsi:type="dcterms:W3CDTF">2021-11-03T10:25:10Z</dcterms:modified>
</cp:coreProperties>
</file>